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10287000" cx="18288000"/>
  <p:notesSz cx="6858000" cy="9144000"/>
  <p:embeddedFontLst>
    <p:embeddedFont>
      <p:font typeface="Cantata One"/>
      <p:regular r:id="rId25"/>
    </p:embeddedFont>
    <p:embeddedFont>
      <p:font typeface="Inter"/>
      <p:regular r:id="rId26"/>
      <p:bold r:id="rId27"/>
      <p:italic r:id="rId28"/>
      <p:boldItalic r:id="rId29"/>
    </p:embeddedFont>
    <p:embeddedFont>
      <p:font typeface="Poppins Light"/>
      <p:regular r:id="rId30"/>
      <p:bold r:id="rId31"/>
      <p:italic r:id="rId32"/>
      <p:boldItalic r:id="rId33"/>
    </p:embeddedFont>
    <p:embeddedFont>
      <p:font typeface="Barlow SemiBold"/>
      <p:regular r:id="rId34"/>
      <p:bold r:id="rId35"/>
      <p:italic r:id="rId36"/>
      <p:boldItalic r:id="rId37"/>
    </p:embeddedFont>
    <p:embeddedFont>
      <p:font typeface="Poppins ExtraBold"/>
      <p:bold r:id="rId38"/>
      <p:boldItalic r:id="rId39"/>
    </p:embeddedFont>
    <p:embeddedFont>
      <p:font typeface="Manjari"/>
      <p:regular r:id="rId40"/>
      <p:bold r:id="rId41"/>
    </p:embeddedFont>
    <p:embeddedFont>
      <p:font typeface="Merriweather Sans Light"/>
      <p:regular r:id="rId42"/>
      <p:bold r:id="rId43"/>
      <p:italic r:id="rId44"/>
      <p:boldItalic r:id="rId45"/>
    </p:embeddedFont>
    <p:embeddedFont>
      <p:font typeface="Merriweather Sans"/>
      <p:regular r:id="rId46"/>
      <p:bold r:id="rId47"/>
      <p:italic r:id="rId48"/>
      <p:boldItalic r:id="rId49"/>
    </p:embeddedFont>
    <p:embeddedFont>
      <p:font typeface="Poppins"/>
      <p:regular r:id="rId50"/>
      <p:bold r:id="rId51"/>
      <p:italic r:id="rId52"/>
      <p:boldItalic r:id="rId53"/>
    </p:embeddedFont>
    <p:embeddedFont>
      <p:font typeface="Bebas Neue"/>
      <p:regular r:id="rId54"/>
    </p:embeddedFont>
    <p:embeddedFont>
      <p:font typeface="Poppins Medium"/>
      <p:regular r:id="rId55"/>
      <p:bold r:id="rId56"/>
      <p:italic r:id="rId57"/>
      <p:boldItalic r:id="rId58"/>
    </p:embeddedFont>
    <p:embeddedFont>
      <p:font typeface="Inter Medium"/>
      <p:regular r:id="rId59"/>
      <p:bold r:id="rId60"/>
      <p:italic r:id="rId61"/>
      <p:boldItalic r:id="rId62"/>
    </p:embeddedFont>
    <p:embeddedFont>
      <p:font typeface="Open Sans"/>
      <p:regular r:id="rId63"/>
      <p:bold r:id="rId64"/>
      <p:italic r:id="rId65"/>
      <p:boldItalic r:id="rId6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327880D-E68B-44F6-A3CA-6BD0624BD968}">
  <a:tblStyle styleId="{5327880D-E68B-44F6-A3CA-6BD0624BD968}"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8DB6E38-C2D7-43D3-A4D9-E0E54FFB4F8B}"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anjari-regular.fntdata"/><Relationship Id="rId42" Type="http://schemas.openxmlformats.org/officeDocument/2006/relationships/font" Target="fonts/MerriweatherSansLight-regular.fntdata"/><Relationship Id="rId41" Type="http://schemas.openxmlformats.org/officeDocument/2006/relationships/font" Target="fonts/Manjari-bold.fntdata"/><Relationship Id="rId44" Type="http://schemas.openxmlformats.org/officeDocument/2006/relationships/font" Target="fonts/MerriweatherSansLight-italic.fntdata"/><Relationship Id="rId43" Type="http://schemas.openxmlformats.org/officeDocument/2006/relationships/font" Target="fonts/MerriweatherSansLight-bold.fntdata"/><Relationship Id="rId46" Type="http://schemas.openxmlformats.org/officeDocument/2006/relationships/font" Target="fonts/MerriweatherSans-regular.fntdata"/><Relationship Id="rId45" Type="http://schemas.openxmlformats.org/officeDocument/2006/relationships/font" Target="fonts/MerriweatherSans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erriweatherSans-italic.fntdata"/><Relationship Id="rId47" Type="http://schemas.openxmlformats.org/officeDocument/2006/relationships/font" Target="fonts/MerriweatherSans-bold.fntdata"/><Relationship Id="rId49" Type="http://schemas.openxmlformats.org/officeDocument/2006/relationships/font" Target="fonts/MerriweatherSans-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bold.fntdata"/><Relationship Id="rId30" Type="http://schemas.openxmlformats.org/officeDocument/2006/relationships/font" Target="fonts/PoppinsLight-regular.fntdata"/><Relationship Id="rId33" Type="http://schemas.openxmlformats.org/officeDocument/2006/relationships/font" Target="fonts/PoppinsLight-boldItalic.fntdata"/><Relationship Id="rId32" Type="http://schemas.openxmlformats.org/officeDocument/2006/relationships/font" Target="fonts/PoppinsLight-italic.fntdata"/><Relationship Id="rId35" Type="http://schemas.openxmlformats.org/officeDocument/2006/relationships/font" Target="fonts/BarlowSemiBold-bold.fntdata"/><Relationship Id="rId34" Type="http://schemas.openxmlformats.org/officeDocument/2006/relationships/font" Target="fonts/BarlowSemiBold-regular.fntdata"/><Relationship Id="rId37" Type="http://schemas.openxmlformats.org/officeDocument/2006/relationships/font" Target="fonts/BarlowSemiBold-boldItalic.fntdata"/><Relationship Id="rId36" Type="http://schemas.openxmlformats.org/officeDocument/2006/relationships/font" Target="fonts/BarlowSemiBold-italic.fntdata"/><Relationship Id="rId39" Type="http://schemas.openxmlformats.org/officeDocument/2006/relationships/font" Target="fonts/PoppinsExtraBold-boldItalic.fntdata"/><Relationship Id="rId38" Type="http://schemas.openxmlformats.org/officeDocument/2006/relationships/font" Target="fonts/PoppinsExtraBold-bold.fntdata"/><Relationship Id="rId62" Type="http://schemas.openxmlformats.org/officeDocument/2006/relationships/font" Target="fonts/InterMedium-boldItalic.fntdata"/><Relationship Id="rId61" Type="http://schemas.openxmlformats.org/officeDocument/2006/relationships/font" Target="fonts/InterMedium-italic.fntdata"/><Relationship Id="rId20" Type="http://schemas.openxmlformats.org/officeDocument/2006/relationships/slide" Target="slides/slide14.xml"/><Relationship Id="rId64" Type="http://schemas.openxmlformats.org/officeDocument/2006/relationships/font" Target="fonts/OpenSans-bold.fntdata"/><Relationship Id="rId63" Type="http://schemas.openxmlformats.org/officeDocument/2006/relationships/font" Target="fonts/OpenSans-regular.fntdata"/><Relationship Id="rId22" Type="http://schemas.openxmlformats.org/officeDocument/2006/relationships/slide" Target="slides/slide16.xml"/><Relationship Id="rId66" Type="http://schemas.openxmlformats.org/officeDocument/2006/relationships/font" Target="fonts/OpenSans-boldItalic.fntdata"/><Relationship Id="rId21" Type="http://schemas.openxmlformats.org/officeDocument/2006/relationships/slide" Target="slides/slide15.xml"/><Relationship Id="rId65" Type="http://schemas.openxmlformats.org/officeDocument/2006/relationships/font" Target="fonts/OpenSans-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InterMedium-bold.fntdata"/><Relationship Id="rId26" Type="http://schemas.openxmlformats.org/officeDocument/2006/relationships/font" Target="fonts/Inter-regular.fntdata"/><Relationship Id="rId25" Type="http://schemas.openxmlformats.org/officeDocument/2006/relationships/font" Target="fonts/CantataOne-regular.fntdata"/><Relationship Id="rId28" Type="http://schemas.openxmlformats.org/officeDocument/2006/relationships/font" Target="fonts/Inter-italic.fntdata"/><Relationship Id="rId27" Type="http://schemas.openxmlformats.org/officeDocument/2006/relationships/font" Target="fonts/Inter-bold.fntdata"/><Relationship Id="rId29" Type="http://schemas.openxmlformats.org/officeDocument/2006/relationships/font" Target="fonts/Inter-boldItalic.fntdata"/><Relationship Id="rId51" Type="http://schemas.openxmlformats.org/officeDocument/2006/relationships/font" Target="fonts/Poppins-bold.fntdata"/><Relationship Id="rId50" Type="http://schemas.openxmlformats.org/officeDocument/2006/relationships/font" Target="fonts/Poppins-regular.fntdata"/><Relationship Id="rId53" Type="http://schemas.openxmlformats.org/officeDocument/2006/relationships/font" Target="fonts/Poppins-boldItalic.fntdata"/><Relationship Id="rId52" Type="http://schemas.openxmlformats.org/officeDocument/2006/relationships/font" Target="fonts/Poppins-italic.fntdata"/><Relationship Id="rId11" Type="http://schemas.openxmlformats.org/officeDocument/2006/relationships/slide" Target="slides/slide5.xml"/><Relationship Id="rId55" Type="http://schemas.openxmlformats.org/officeDocument/2006/relationships/font" Target="fonts/PoppinsMedium-regular.fntdata"/><Relationship Id="rId10" Type="http://schemas.openxmlformats.org/officeDocument/2006/relationships/slide" Target="slides/slide4.xml"/><Relationship Id="rId54" Type="http://schemas.openxmlformats.org/officeDocument/2006/relationships/font" Target="fonts/BebasNeue-regular.fntdata"/><Relationship Id="rId13" Type="http://schemas.openxmlformats.org/officeDocument/2006/relationships/slide" Target="slides/slide7.xml"/><Relationship Id="rId57" Type="http://schemas.openxmlformats.org/officeDocument/2006/relationships/font" Target="fonts/PoppinsMedium-italic.fntdata"/><Relationship Id="rId12" Type="http://schemas.openxmlformats.org/officeDocument/2006/relationships/slide" Target="slides/slide6.xml"/><Relationship Id="rId56" Type="http://schemas.openxmlformats.org/officeDocument/2006/relationships/font" Target="fonts/PoppinsMedium-bold.fntdata"/><Relationship Id="rId15" Type="http://schemas.openxmlformats.org/officeDocument/2006/relationships/slide" Target="slides/slide9.xml"/><Relationship Id="rId59" Type="http://schemas.openxmlformats.org/officeDocument/2006/relationships/font" Target="fonts/InterMedium-regular.fntdata"/><Relationship Id="rId14" Type="http://schemas.openxmlformats.org/officeDocument/2006/relationships/slide" Target="slides/slide8.xml"/><Relationship Id="rId58" Type="http://schemas.openxmlformats.org/officeDocument/2006/relationships/font" Target="fonts/PoppinsMedium-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xvFHFHlULfiMbH80dozT2NSjBuIXcuLRoVUvkM9x4XQ/edit?tab=t.0" TargetMode="External"/><Relationship Id="rId3" Type="http://schemas.openxmlformats.org/officeDocument/2006/relationships/hyperlink" Target="https://docs.google.com/document/d/1tGJaHrCuhBCUTxTMsCKiiuDJoNVmw7tnj4BB6H3Su6Y/edit?tab=t.0"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efdc1fe9a_1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efdc1fe9a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cefdc1fe9a_1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cefdc1fe9a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c479462a64_1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c479462a64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ce940dafb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ce940dafb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 Phonemic Awareness/Motivation, Phonics/Word Study, Fluency, Vocabulary, </a:t>
            </a:r>
            <a:r>
              <a:rPr lang="en-US"/>
              <a:t>Comprehension</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Approved 3/12/26 </a:t>
            </a:r>
            <a:r>
              <a:rPr lang="en-US" u="sng">
                <a:solidFill>
                  <a:schemeClr val="hlink"/>
                </a:solidFill>
                <a:hlinkClick r:id="rId2"/>
              </a:rPr>
              <a:t>SBDM AGENDA</a:t>
            </a:r>
            <a:r>
              <a:rPr lang="en-US"/>
              <a:t> and </a:t>
            </a:r>
            <a:r>
              <a:rPr lang="en-US" u="sng">
                <a:solidFill>
                  <a:schemeClr val="hlink"/>
                </a:solidFill>
                <a:hlinkClick r:id="rId3"/>
              </a:rPr>
              <a:t>MINUTES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efdc1fe9a_1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efdc1fe9a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cefdc1fe9a_1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cefdc1fe9a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cefdc1fe9a_1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cefdc1fe9a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cefdc1fe9a_1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cefdc1fe9a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c59c211efc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c59c211ef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cefdc1fe9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cefdc1fe9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cefdc1fe9a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cefdc1fe9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0E0E3"/>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jpg"/><Relationship Id="rId4" Type="http://schemas.openxmlformats.org/officeDocument/2006/relationships/hyperlink" Target="https://docs.google.com/spreadsheets/d/1YbCe4RBw9dwkxUqGVP0afur02Sw_L4hhly971DfOqow/edit?gid=1997951454#gid=199795145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hyperlink" Target="https://docs.google.com/spreadsheets/d/1YbCe4RBw9dwkxUqGVP0afur02Sw_L4hhly971DfOqow/edit?gid=1997951454#gid=199795145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descr="Beautify this slide" id="89" name="Google Shape;89;p14"/>
          <p:cNvPicPr preferRelativeResize="0"/>
          <p:nvPr/>
        </p:nvPicPr>
        <p:blipFill>
          <a:blip r:embed="rId3">
            <a:alphaModFix/>
          </a:blip>
          <a:stretch>
            <a:fillRect/>
          </a:stretch>
        </p:blipFill>
        <p:spPr>
          <a:xfrm>
            <a:off x="-71438" y="0"/>
            <a:ext cx="18430875" cy="10287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3"/>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141" name="Google Shape;141;p23"/>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24" title="3.jpg"/>
          <p:cNvPicPr preferRelativeResize="0"/>
          <p:nvPr/>
        </p:nvPicPr>
        <p:blipFill>
          <a:blip r:embed="rId3">
            <a:alphaModFix/>
          </a:blip>
          <a:stretch>
            <a:fillRect/>
          </a:stretch>
        </p:blipFill>
        <p:spPr>
          <a:xfrm>
            <a:off x="0" y="0"/>
            <a:ext cx="18288000" cy="10287019"/>
          </a:xfrm>
          <a:prstGeom prst="rect">
            <a:avLst/>
          </a:prstGeom>
          <a:noFill/>
          <a:ln>
            <a:noFill/>
          </a:ln>
        </p:spPr>
      </p:pic>
      <p:sp>
        <p:nvSpPr>
          <p:cNvPr id="147" name="Google Shape;147;p24"/>
          <p:cNvSpPr txBox="1"/>
          <p:nvPr/>
        </p:nvSpPr>
        <p:spPr>
          <a:xfrm>
            <a:off x="1166725" y="2888550"/>
            <a:ext cx="105006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b="1" lang="en-US" sz="8400">
                <a:solidFill>
                  <a:srgbClr val="20124D"/>
                </a:solidFill>
                <a:latin typeface="Cantata One"/>
                <a:ea typeface="Cantata One"/>
                <a:cs typeface="Cantata One"/>
                <a:sym typeface="Cantata One"/>
              </a:rPr>
              <a:t>Professional Development Plan</a:t>
            </a:r>
            <a:endParaRPr b="1" sz="8400">
              <a:solidFill>
                <a:srgbClr val="20124D"/>
              </a:solidFill>
              <a:latin typeface="Cantata One"/>
              <a:ea typeface="Cantata One"/>
              <a:cs typeface="Cantata One"/>
              <a:sym typeface="Cantata One"/>
            </a:endParaRPr>
          </a:p>
          <a:p>
            <a:pPr indent="0" lvl="0" marL="0" rtl="0" algn="l">
              <a:spcBef>
                <a:spcPts val="0"/>
              </a:spcBef>
              <a:spcAft>
                <a:spcPts val="0"/>
              </a:spcAft>
              <a:buNone/>
            </a:pPr>
            <a:r>
              <a:rPr b="1" lang="en-US" sz="3500">
                <a:solidFill>
                  <a:srgbClr val="980000"/>
                </a:solidFill>
                <a:latin typeface="Poppins"/>
                <a:ea typeface="Poppins"/>
                <a:cs typeface="Poppins"/>
                <a:sym typeface="Poppins"/>
              </a:rPr>
              <a:t>2026-2027</a:t>
            </a:r>
            <a:endParaRPr b="1" sz="3500">
              <a:solidFill>
                <a:srgbClr val="980000"/>
              </a:solidFill>
              <a:latin typeface="Poppins"/>
              <a:ea typeface="Poppins"/>
              <a:cs typeface="Poppins"/>
              <a:sym typeface="Poppins"/>
            </a:endParaRPr>
          </a:p>
        </p:txBody>
      </p:sp>
      <p:pic>
        <p:nvPicPr>
          <p:cNvPr id="148" name="Google Shape;148;p24"/>
          <p:cNvPicPr preferRelativeResize="0"/>
          <p:nvPr/>
        </p:nvPicPr>
        <p:blipFill rotWithShape="1">
          <a:blip r:embed="rId4">
            <a:alphaModFix/>
          </a:blip>
          <a:srcRect b="15512" l="0" r="0" t="0"/>
          <a:stretch/>
        </p:blipFill>
        <p:spPr>
          <a:xfrm>
            <a:off x="633325" y="228600"/>
            <a:ext cx="9348874" cy="43003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id="153" name="Google Shape;153;p25"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54" name="Google Shape;154;p25"/>
          <p:cNvSpPr txBox="1"/>
          <p:nvPr/>
        </p:nvSpPr>
        <p:spPr>
          <a:xfrm>
            <a:off x="2010941" y="527550"/>
            <a:ext cx="15236400" cy="13281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rPr b="1" lang="en-US" sz="8629">
                <a:solidFill>
                  <a:srgbClr val="20124D"/>
                </a:solidFill>
                <a:latin typeface="Poppins"/>
                <a:ea typeface="Poppins"/>
                <a:cs typeface="Poppins"/>
                <a:sym typeface="Poppins"/>
              </a:rPr>
              <a:t>Bullitt Lick Middle School </a:t>
            </a:r>
            <a:endParaRPr b="1" sz="4400">
              <a:solidFill>
                <a:srgbClr val="20124D"/>
              </a:solidFill>
              <a:latin typeface="Poppins"/>
              <a:ea typeface="Poppins"/>
              <a:cs typeface="Poppins"/>
              <a:sym typeface="Poppins"/>
            </a:endParaRPr>
          </a:p>
        </p:txBody>
      </p:sp>
      <p:sp>
        <p:nvSpPr>
          <p:cNvPr id="155" name="Google Shape;155;p25"/>
          <p:cNvSpPr txBox="1"/>
          <p:nvPr/>
        </p:nvSpPr>
        <p:spPr>
          <a:xfrm>
            <a:off x="1116600" y="2413200"/>
            <a:ext cx="16054800" cy="5460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5900" u="sng">
                <a:solidFill>
                  <a:srgbClr val="980000"/>
                </a:solidFill>
                <a:latin typeface="Poppins"/>
                <a:ea typeface="Poppins"/>
                <a:cs typeface="Poppins"/>
                <a:sym typeface="Poppins"/>
              </a:rPr>
              <a:t>Mission</a:t>
            </a:r>
            <a:endParaRPr b="1" sz="5900" u="sng">
              <a:solidFill>
                <a:srgbClr val="980000"/>
              </a:solidFill>
              <a:latin typeface="Poppins"/>
              <a:ea typeface="Poppins"/>
              <a:cs typeface="Poppins"/>
              <a:sym typeface="Poppins"/>
            </a:endParaRPr>
          </a:p>
          <a:p>
            <a:pPr indent="0" lvl="0" marL="0" rtl="0" algn="l">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lnSpc>
                <a:spcPct val="115000"/>
              </a:lnSpc>
              <a:spcBef>
                <a:spcPts val="0"/>
              </a:spcBef>
              <a:spcAft>
                <a:spcPts val="1200"/>
              </a:spcAft>
              <a:buNone/>
            </a:pPr>
            <a:r>
              <a:rPr lang="en-US" sz="6100">
                <a:solidFill>
                  <a:srgbClr val="114779"/>
                </a:solidFill>
                <a:latin typeface="Barlow SemiBold"/>
                <a:ea typeface="Barlow SemiBold"/>
                <a:cs typeface="Barlow SemiBold"/>
                <a:sym typeface="Barlow SemiBold"/>
              </a:rPr>
              <a:t>To provide a safe environment where all students can learn at high levels. </a:t>
            </a:r>
            <a:endParaRPr sz="3400">
              <a:solidFill>
                <a:schemeClr val="dk1"/>
              </a:solidFill>
              <a:latin typeface="Poppins"/>
              <a:ea typeface="Poppins"/>
              <a:cs typeface="Poppins"/>
              <a:sym typeface="Poppins"/>
            </a:endParaRPr>
          </a:p>
        </p:txBody>
      </p:sp>
      <p:sp>
        <p:nvSpPr>
          <p:cNvPr id="156" name="Google Shape;156;p25"/>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26"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62" name="Google Shape;162;p26"/>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63" name="Google Shape;163;p26"/>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63550" lvl="0" marL="457200" rtl="0" algn="l">
              <a:lnSpc>
                <a:spcPct val="115000"/>
              </a:lnSpc>
              <a:spcBef>
                <a:spcPts val="0"/>
              </a:spcBef>
              <a:spcAft>
                <a:spcPts val="0"/>
              </a:spcAft>
              <a:buClr>
                <a:srgbClr val="221F5E"/>
              </a:buClr>
              <a:buSzPts val="3700"/>
              <a:buFont typeface="Manjari"/>
              <a:buChar char="●"/>
            </a:pPr>
            <a:r>
              <a:rPr b="1" lang="en-US" sz="3700">
                <a:solidFill>
                  <a:srgbClr val="221F5E"/>
                </a:solidFill>
                <a:latin typeface="Manjari"/>
                <a:ea typeface="Manjari"/>
                <a:cs typeface="Manjari"/>
                <a:sym typeface="Manjari"/>
              </a:rPr>
              <a:t>Amanda Nokes</a:t>
            </a:r>
            <a:endParaRPr b="1" sz="3700">
              <a:solidFill>
                <a:srgbClr val="221F5E"/>
              </a:solidFill>
              <a:latin typeface="Manjari"/>
              <a:ea typeface="Manjari"/>
              <a:cs typeface="Manjari"/>
              <a:sym typeface="Manjari"/>
            </a:endParaRPr>
          </a:p>
          <a:p>
            <a:pPr indent="-463550" lvl="0" marL="457200" rtl="0" algn="l">
              <a:lnSpc>
                <a:spcPct val="115000"/>
              </a:lnSpc>
              <a:spcBef>
                <a:spcPts val="0"/>
              </a:spcBef>
              <a:spcAft>
                <a:spcPts val="0"/>
              </a:spcAft>
              <a:buClr>
                <a:srgbClr val="221F5E"/>
              </a:buClr>
              <a:buSzPts val="3700"/>
              <a:buFont typeface="Manjari"/>
              <a:buChar char="●"/>
            </a:pPr>
            <a:r>
              <a:rPr b="1" lang="en-US" sz="3700">
                <a:solidFill>
                  <a:srgbClr val="221F5E"/>
                </a:solidFill>
                <a:latin typeface="Manjari"/>
                <a:ea typeface="Manjari"/>
                <a:cs typeface="Manjari"/>
                <a:sym typeface="Manjari"/>
              </a:rPr>
              <a:t>Cory Hall</a:t>
            </a:r>
            <a:endParaRPr b="1" sz="3700">
              <a:solidFill>
                <a:srgbClr val="221F5E"/>
              </a:solidFill>
              <a:latin typeface="Manjari"/>
              <a:ea typeface="Manjari"/>
              <a:cs typeface="Manjari"/>
              <a:sym typeface="Manjari"/>
            </a:endParaRPr>
          </a:p>
          <a:p>
            <a:pPr indent="-463550" lvl="0" marL="457200" rtl="0" algn="l">
              <a:lnSpc>
                <a:spcPct val="115000"/>
              </a:lnSpc>
              <a:spcBef>
                <a:spcPts val="0"/>
              </a:spcBef>
              <a:spcAft>
                <a:spcPts val="0"/>
              </a:spcAft>
              <a:buClr>
                <a:srgbClr val="221F5E"/>
              </a:buClr>
              <a:buSzPts val="3700"/>
              <a:buFont typeface="Manjari"/>
              <a:buChar char="●"/>
            </a:pPr>
            <a:r>
              <a:rPr b="1" lang="en-US" sz="3700">
                <a:solidFill>
                  <a:srgbClr val="221F5E"/>
                </a:solidFill>
                <a:latin typeface="Manjari"/>
                <a:ea typeface="Manjari"/>
                <a:cs typeface="Manjari"/>
                <a:sym typeface="Manjari"/>
              </a:rPr>
              <a:t>Emily Parks</a:t>
            </a:r>
            <a:endParaRPr b="1" sz="3700">
              <a:solidFill>
                <a:srgbClr val="221F5E"/>
              </a:solidFill>
              <a:latin typeface="Manjari"/>
              <a:ea typeface="Manjari"/>
              <a:cs typeface="Manjari"/>
              <a:sym typeface="Manjari"/>
            </a:endParaRPr>
          </a:p>
          <a:p>
            <a:pPr indent="-463550" lvl="0" marL="457200" rtl="0" algn="l">
              <a:lnSpc>
                <a:spcPct val="115000"/>
              </a:lnSpc>
              <a:spcBef>
                <a:spcPts val="0"/>
              </a:spcBef>
              <a:spcAft>
                <a:spcPts val="0"/>
              </a:spcAft>
              <a:buClr>
                <a:srgbClr val="221F5E"/>
              </a:buClr>
              <a:buSzPts val="3700"/>
              <a:buFont typeface="Manjari"/>
              <a:buChar char="●"/>
            </a:pPr>
            <a:r>
              <a:rPr b="1" lang="en-US" sz="3700">
                <a:solidFill>
                  <a:srgbClr val="221F5E"/>
                </a:solidFill>
                <a:latin typeface="Manjari"/>
                <a:ea typeface="Manjari"/>
                <a:cs typeface="Manjari"/>
                <a:sym typeface="Manjari"/>
              </a:rPr>
              <a:t>Lynette Ward</a:t>
            </a:r>
            <a:endParaRPr b="1" sz="3700">
              <a:solidFill>
                <a:srgbClr val="221F5E"/>
              </a:solidFill>
              <a:latin typeface="Manjari"/>
              <a:ea typeface="Manjari"/>
              <a:cs typeface="Manjari"/>
              <a:sym typeface="Manjari"/>
            </a:endParaRPr>
          </a:p>
          <a:p>
            <a:pPr indent="-463550" lvl="0" marL="457200" rtl="0" algn="l">
              <a:lnSpc>
                <a:spcPct val="115000"/>
              </a:lnSpc>
              <a:spcBef>
                <a:spcPts val="0"/>
              </a:spcBef>
              <a:spcAft>
                <a:spcPts val="0"/>
              </a:spcAft>
              <a:buClr>
                <a:srgbClr val="221F5E"/>
              </a:buClr>
              <a:buSzPts val="3700"/>
              <a:buFont typeface="Manjari"/>
              <a:buChar char="●"/>
            </a:pPr>
            <a:r>
              <a:rPr b="1" lang="en-US" sz="3700">
                <a:solidFill>
                  <a:srgbClr val="221F5E"/>
                </a:solidFill>
                <a:latin typeface="Manjari"/>
                <a:ea typeface="Manjari"/>
                <a:cs typeface="Manjari"/>
                <a:sym typeface="Manjari"/>
              </a:rPr>
              <a:t>SBDM</a:t>
            </a:r>
            <a:endParaRPr b="1" sz="3700">
              <a:solidFill>
                <a:srgbClr val="221F5E"/>
              </a:solidFill>
              <a:latin typeface="Manjari"/>
              <a:ea typeface="Manjari"/>
              <a:cs typeface="Manjari"/>
              <a:sym typeface="Manjari"/>
            </a:endParaRPr>
          </a:p>
          <a:p>
            <a:pPr indent="-463550" lvl="0" marL="457200" rtl="0" algn="l">
              <a:lnSpc>
                <a:spcPct val="115000"/>
              </a:lnSpc>
              <a:spcBef>
                <a:spcPts val="0"/>
              </a:spcBef>
              <a:spcAft>
                <a:spcPts val="0"/>
              </a:spcAft>
              <a:buClr>
                <a:srgbClr val="221F5E"/>
              </a:buClr>
              <a:buSzPts val="3700"/>
              <a:buFont typeface="Manjari"/>
              <a:buChar char="●"/>
            </a:pPr>
            <a:r>
              <a:rPr b="1" lang="en-US" sz="3700">
                <a:solidFill>
                  <a:srgbClr val="221F5E"/>
                </a:solidFill>
                <a:latin typeface="Manjari"/>
                <a:ea typeface="Manjari"/>
                <a:cs typeface="Manjari"/>
                <a:sym typeface="Manjari"/>
              </a:rPr>
              <a:t>Staff </a:t>
            </a:r>
            <a:endParaRPr b="1" sz="3500">
              <a:solidFill>
                <a:schemeClr val="dk1"/>
              </a:solidFill>
              <a:latin typeface="Poppins"/>
              <a:ea typeface="Poppins"/>
              <a:cs typeface="Poppins"/>
              <a:sym typeface="Poppi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2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69" name="Google Shape;169;p27"/>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70" name="Google Shape;170;p27"/>
          <p:cNvSpPr txBox="1"/>
          <p:nvPr/>
        </p:nvSpPr>
        <p:spPr>
          <a:xfrm>
            <a:off x="878150" y="2253050"/>
            <a:ext cx="165819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lang="en-US" sz="12373" u="sng">
                <a:solidFill>
                  <a:schemeClr val="hlink"/>
                </a:solidFill>
                <a:latin typeface="Poppins"/>
                <a:ea typeface="Poppins"/>
                <a:cs typeface="Poppins"/>
                <a:sym typeface="Poppins"/>
                <a:hlinkClick r:id="rId4"/>
              </a:rPr>
              <a:t>2026 Needs Assessment </a:t>
            </a:r>
            <a:endParaRPr sz="123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123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12373">
                <a:solidFill>
                  <a:schemeClr val="dk1"/>
                </a:solidFill>
                <a:latin typeface="Poppins"/>
                <a:ea typeface="Poppins"/>
                <a:cs typeface="Poppins"/>
                <a:sym typeface="Poppins"/>
              </a:rPr>
              <a:t>Top two focus areas: </a:t>
            </a:r>
            <a:endParaRPr sz="12373">
              <a:solidFill>
                <a:schemeClr val="dk1"/>
              </a:solidFill>
              <a:latin typeface="Poppins"/>
              <a:ea typeface="Poppins"/>
              <a:cs typeface="Poppins"/>
              <a:sym typeface="Poppins"/>
            </a:endParaRPr>
          </a:p>
          <a:p>
            <a:pPr indent="-425023" lvl="0" marL="457200" rtl="0" algn="l">
              <a:lnSpc>
                <a:spcPct val="115000"/>
              </a:lnSpc>
              <a:spcBef>
                <a:spcPts val="1200"/>
              </a:spcBef>
              <a:spcAft>
                <a:spcPts val="0"/>
              </a:spcAft>
              <a:buClr>
                <a:schemeClr val="dk1"/>
              </a:buClr>
              <a:buSzPct val="100000"/>
              <a:buFont typeface="Poppins"/>
              <a:buChar char="●"/>
            </a:pPr>
            <a:r>
              <a:rPr lang="en-US" sz="12373">
                <a:solidFill>
                  <a:schemeClr val="dk1"/>
                </a:solidFill>
                <a:latin typeface="Poppins"/>
                <a:ea typeface="Poppins"/>
                <a:cs typeface="Poppins"/>
                <a:sym typeface="Poppins"/>
              </a:rPr>
              <a:t> </a:t>
            </a:r>
            <a:r>
              <a:rPr lang="en-US" sz="12373">
                <a:solidFill>
                  <a:schemeClr val="dk1"/>
                </a:solidFill>
                <a:latin typeface="Inter"/>
                <a:ea typeface="Inter"/>
                <a:cs typeface="Inter"/>
                <a:sym typeface="Inter"/>
              </a:rPr>
              <a:t>Adolescent Literacy across contents </a:t>
            </a:r>
            <a:endParaRPr sz="12373">
              <a:solidFill>
                <a:schemeClr val="dk1"/>
              </a:solidFill>
              <a:latin typeface="Poppins"/>
              <a:ea typeface="Poppins"/>
              <a:cs typeface="Poppins"/>
              <a:sym typeface="Poppins"/>
            </a:endParaRPr>
          </a:p>
          <a:p>
            <a:pPr indent="-425023" lvl="0" marL="457200" rtl="0" algn="l">
              <a:lnSpc>
                <a:spcPct val="115000"/>
              </a:lnSpc>
              <a:spcBef>
                <a:spcPts val="0"/>
              </a:spcBef>
              <a:spcAft>
                <a:spcPts val="0"/>
              </a:spcAft>
              <a:buClr>
                <a:schemeClr val="dk1"/>
              </a:buClr>
              <a:buSzPct val="100000"/>
              <a:buFont typeface="Poppins"/>
              <a:buChar char="●"/>
            </a:pPr>
            <a:r>
              <a:rPr lang="en-US" sz="12373">
                <a:solidFill>
                  <a:schemeClr val="dk1"/>
                </a:solidFill>
                <a:latin typeface="Poppins"/>
                <a:ea typeface="Poppins"/>
                <a:cs typeface="Poppins"/>
                <a:sym typeface="Poppins"/>
              </a:rPr>
              <a:t> HQIR implementation with a focus on all-content instructional planning,</a:t>
            </a:r>
            <a:endParaRPr sz="123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b="1" sz="123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12373">
                <a:solidFill>
                  <a:srgbClr val="0D0D0D"/>
                </a:solidFill>
                <a:highlight>
                  <a:schemeClr val="lt1"/>
                </a:highlight>
                <a:latin typeface="Poppins"/>
                <a:ea typeface="Poppins"/>
                <a:cs typeface="Poppins"/>
                <a:sym typeface="Poppins"/>
              </a:rPr>
              <a:t>Explanation of how this relates to school goals here.</a:t>
            </a:r>
            <a:endParaRPr sz="12373">
              <a:solidFill>
                <a:srgbClr val="0D0D0D"/>
              </a:solidFill>
              <a:highlight>
                <a:schemeClr val="lt1"/>
              </a:highlight>
              <a:latin typeface="Poppins"/>
              <a:ea typeface="Poppins"/>
              <a:cs typeface="Poppins"/>
              <a:sym typeface="Poppins"/>
            </a:endParaRPr>
          </a:p>
          <a:p>
            <a:pPr indent="0" lvl="0" marL="0" rtl="0" algn="l">
              <a:spcBef>
                <a:spcPts val="1200"/>
              </a:spcBef>
              <a:spcAft>
                <a:spcPts val="0"/>
              </a:spcAft>
              <a:buClr>
                <a:schemeClr val="dk1"/>
              </a:buClr>
              <a:buSzPts val="275"/>
              <a:buFont typeface="Arial"/>
              <a:buNone/>
            </a:pPr>
            <a:r>
              <a:t/>
            </a:r>
            <a:endParaRPr b="1" sz="12373">
              <a:solidFill>
                <a:schemeClr val="dk1"/>
              </a:solidFill>
              <a:latin typeface="Inter"/>
              <a:ea typeface="Inter"/>
              <a:cs typeface="Inter"/>
              <a:sym typeface="Inter"/>
            </a:endParaRPr>
          </a:p>
          <a:p>
            <a:pPr indent="0" lvl="0" marL="0" rtl="0" algn="l">
              <a:lnSpc>
                <a:spcPct val="115000"/>
              </a:lnSpc>
              <a:spcBef>
                <a:spcPts val="1200"/>
              </a:spcBef>
              <a:spcAft>
                <a:spcPts val="0"/>
              </a:spcAft>
              <a:buClr>
                <a:schemeClr val="dk1"/>
              </a:buClr>
              <a:buSzPts val="275"/>
              <a:buFont typeface="Arial"/>
              <a:buNone/>
            </a:pPr>
            <a:r>
              <a:rPr lang="en-US" sz="12373">
                <a:solidFill>
                  <a:schemeClr val="dk1"/>
                </a:solidFill>
                <a:latin typeface="Inter"/>
                <a:ea typeface="Inter"/>
                <a:cs typeface="Inter"/>
                <a:sym typeface="Inter"/>
              </a:rPr>
              <a:t>Based on KSA assessment results, iReady Benchmark, and STAR </a:t>
            </a:r>
            <a:r>
              <a:rPr lang="en-US" sz="12373">
                <a:solidFill>
                  <a:schemeClr val="dk1"/>
                </a:solidFill>
                <a:latin typeface="Inter"/>
                <a:ea typeface="Inter"/>
                <a:cs typeface="Inter"/>
                <a:sym typeface="Inter"/>
              </a:rPr>
              <a:t>reading and</a:t>
            </a:r>
            <a:r>
              <a:rPr lang="en-US" sz="12373">
                <a:solidFill>
                  <a:schemeClr val="dk1"/>
                </a:solidFill>
                <a:latin typeface="Inter"/>
                <a:ea typeface="Inter"/>
                <a:cs typeface="Inter"/>
                <a:sym typeface="Inter"/>
              </a:rPr>
              <a:t> math data, students are not demonstrating proficiency across all content areas that relates directly back to literacy and engagement.</a:t>
            </a:r>
            <a:endParaRPr sz="12373">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71" name="Google Shape;171;p27"/>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77" name="Google Shape;177;p2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78" name="Google Shape;178;p28"/>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0"/>
              </a:spcAft>
              <a:buClr>
                <a:schemeClr val="dk1"/>
              </a:buClr>
              <a:buSzPts val="1100"/>
              <a:buFont typeface="Arial"/>
              <a:buNone/>
            </a:pPr>
            <a:r>
              <a:rPr lang="en-US" sz="3400">
                <a:solidFill>
                  <a:srgbClr val="152950"/>
                </a:solidFill>
                <a:latin typeface="Manjari"/>
                <a:ea typeface="Manjari"/>
                <a:cs typeface="Manjari"/>
                <a:sym typeface="Manjari"/>
              </a:rPr>
              <a:t>Professional Learning </a:t>
            </a:r>
            <a:r>
              <a:rPr lang="en-US" sz="3400">
                <a:solidFill>
                  <a:srgbClr val="152950"/>
                </a:solidFill>
                <a:latin typeface="Manjari"/>
                <a:ea typeface="Manjari"/>
                <a:cs typeface="Manjari"/>
                <a:sym typeface="Manjari"/>
              </a:rPr>
              <a:t>Planning is based on CSIP and School report card data from the 25-26 school year.  iREADY benchmark, iREADY Growth Reports, STAR data and Staff input, and PLC qualitative data is also considered.  CDIP was also reviewed to align school and district goals. </a:t>
            </a:r>
            <a:endParaRPr b="1" sz="3400">
              <a:solidFill>
                <a:srgbClr val="152950"/>
              </a:solidFill>
              <a:latin typeface="Inter"/>
              <a:ea typeface="Inter"/>
              <a:cs typeface="Inter"/>
              <a:sym typeface="Inter"/>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1"/>
              </a:solidFill>
              <a:latin typeface="Poppins"/>
              <a:ea typeface="Poppins"/>
              <a:cs typeface="Poppins"/>
              <a:sym typeface="Poppins"/>
            </a:endParaRPr>
          </a:p>
          <a:p>
            <a:pPr indent="0" lvl="0" marL="0" rtl="0" algn="l">
              <a:spcBef>
                <a:spcPts val="1200"/>
              </a:spcBef>
              <a:spcAft>
                <a:spcPts val="0"/>
              </a:spcAft>
              <a:buNone/>
            </a:pPr>
            <a:r>
              <a:t/>
            </a:r>
            <a:endParaRPr sz="1700">
              <a:solidFill>
                <a:schemeClr val="dk1"/>
              </a:solidFill>
              <a:latin typeface="Poppins"/>
              <a:ea typeface="Poppins"/>
              <a:cs typeface="Poppins"/>
              <a:sym typeface="Poppins"/>
            </a:endParaRPr>
          </a:p>
        </p:txBody>
      </p:sp>
      <p:sp>
        <p:nvSpPr>
          <p:cNvPr id="179" name="Google Shape;179;p28"/>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29"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85" name="Google Shape;185;p29"/>
          <p:cNvGraphicFramePr/>
          <p:nvPr/>
        </p:nvGraphicFramePr>
        <p:xfrm>
          <a:off x="598163" y="2141200"/>
          <a:ext cx="3000000" cy="3000000"/>
        </p:xfrm>
        <a:graphic>
          <a:graphicData uri="http://schemas.openxmlformats.org/drawingml/2006/table">
            <a:tbl>
              <a:tblPr>
                <a:noFill/>
                <a:tableStyleId>{D8DB6E38-C2D7-43D3-A4D9-E0E54FFB4F8B}</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(2024–2025),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2024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2025 </a:t>
                      </a:r>
                      <a:r>
                        <a:rPr b="1" lang="en-US" sz="1600">
                          <a:latin typeface="Poppins"/>
                          <a:ea typeface="Poppins"/>
                          <a:cs typeface="Poppins"/>
                          <a:sym typeface="Poppins"/>
                        </a:rPr>
                        <a:t>Completion:</a:t>
                      </a:r>
                      <a:r>
                        <a:rPr lang="en-US" sz="1600">
                          <a:latin typeface="Poppins"/>
                          <a:ea typeface="Poppins"/>
                          <a:cs typeface="Poppins"/>
                          <a:sym typeface="Poppins"/>
                        </a:rPr>
                        <a:t> May 2025</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r>
            </a:tbl>
          </a:graphicData>
        </a:graphic>
      </p:graphicFrame>
      <p:sp>
        <p:nvSpPr>
          <p:cNvPr id="186" name="Google Shape;186;p29"/>
          <p:cNvSpPr txBox="1"/>
          <p:nvPr/>
        </p:nvSpPr>
        <p:spPr>
          <a:xfrm>
            <a:off x="529575" y="120000"/>
            <a:ext cx="17609700" cy="1730100"/>
          </a:xfrm>
          <a:prstGeom prst="rect">
            <a:avLst/>
          </a:prstGeom>
          <a:solidFill>
            <a:srgbClr val="D0E0E3"/>
          </a:solid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pic>
        <p:nvPicPr>
          <p:cNvPr id="191" name="Google Shape;191;p30"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92" name="Google Shape;192;p30"/>
          <p:cNvGraphicFramePr/>
          <p:nvPr/>
        </p:nvGraphicFramePr>
        <p:xfrm>
          <a:off x="634263" y="2668100"/>
          <a:ext cx="3000000" cy="3000000"/>
        </p:xfrm>
        <a:graphic>
          <a:graphicData uri="http://schemas.openxmlformats.org/drawingml/2006/table">
            <a:tbl>
              <a:tblPr>
                <a:noFill/>
                <a:tableStyleId>{D8DB6E38-C2D7-43D3-A4D9-E0E54FFB4F8B}</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r>
              <a:tr h="4690275">
                <a:tc>
                  <a:txBody>
                    <a:bodyPr/>
                    <a:lstStyle/>
                    <a:p>
                      <a:pPr indent="0" lvl="0" marL="0" rtl="0" algn="l">
                        <a:spcBef>
                          <a:spcPts val="0"/>
                        </a:spcBef>
                        <a:spcAft>
                          <a:spcPts val="0"/>
                        </a:spcAft>
                        <a:buClr>
                          <a:schemeClr val="dk1"/>
                        </a:buClr>
                        <a:buSzPts val="1100"/>
                        <a:buFont typeface="Arial"/>
                        <a:buNone/>
                      </a:pPr>
                      <a:r>
                        <a:rPr b="1" lang="en-US" sz="1600">
                          <a:solidFill>
                            <a:srgbClr val="0D0D0D"/>
                          </a:solidFill>
                          <a:latin typeface="Inter"/>
                          <a:ea typeface="Inter"/>
                          <a:cs typeface="Inter"/>
                          <a:sym typeface="Inter"/>
                        </a:rPr>
                        <a:t>Professional Learning Activity: </a:t>
                      </a:r>
                      <a:endParaRPr b="1" sz="1600">
                        <a:solidFill>
                          <a:srgbClr val="0D0D0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600">
                          <a:solidFill>
                            <a:srgbClr val="0D0D0D"/>
                          </a:solidFill>
                          <a:latin typeface="Inter"/>
                          <a:ea typeface="Inter"/>
                          <a:cs typeface="Inter"/>
                          <a:sym typeface="Inter"/>
                        </a:rPr>
                        <a:t>Backwards design planning, HQIR curriculum implementation, Diagnostic screeners, CFA administration and analysis, Kagan Engagement Strategies</a:t>
                      </a:r>
                      <a:endParaRPr sz="1600">
                        <a:solidFill>
                          <a:srgbClr val="0D0D0D"/>
                        </a:solidFill>
                        <a:latin typeface="Inter"/>
                        <a:ea typeface="Inter"/>
                        <a:cs typeface="Inter"/>
                        <a:sym typeface="Inter"/>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lnSpc>
                          <a:spcPct val="120000"/>
                        </a:lnSpc>
                        <a:spcBef>
                          <a:spcPts val="0"/>
                        </a:spcBef>
                        <a:spcAft>
                          <a:spcPts val="0"/>
                        </a:spcAft>
                        <a:buClr>
                          <a:schemeClr val="dk1"/>
                        </a:buClr>
                        <a:buSzPts val="1100"/>
                        <a:buFont typeface="Arial"/>
                        <a:buNone/>
                      </a:pPr>
                      <a:r>
                        <a:rPr lang="en-US" sz="1600">
                          <a:solidFill>
                            <a:schemeClr val="dk1"/>
                          </a:solidFill>
                          <a:latin typeface="Inter"/>
                          <a:ea typeface="Inter"/>
                          <a:cs typeface="Inter"/>
                          <a:sym typeface="Inter"/>
                        </a:rPr>
                        <a:t>All BLMS Staff with student engagement and acquisition and </a:t>
                      </a:r>
                      <a:r>
                        <a:rPr lang="en-US" sz="1600">
                          <a:solidFill>
                            <a:schemeClr val="dk1"/>
                          </a:solidFill>
                          <a:latin typeface="Inter"/>
                          <a:ea typeface="Inter"/>
                          <a:cs typeface="Inter"/>
                          <a:sym typeface="Inter"/>
                        </a:rPr>
                        <a:t>retention of essential standards. </a:t>
                      </a:r>
                      <a:endParaRPr sz="1600">
                        <a:solidFill>
                          <a:srgbClr val="0D0D0D"/>
                        </a:solidFill>
                        <a:latin typeface="Inter"/>
                        <a:ea typeface="Inter"/>
                        <a:cs typeface="Inter"/>
                        <a:sym typeface="Inter"/>
                      </a:endParaRPr>
                    </a:p>
                    <a:p>
                      <a:pPr indent="0" lvl="0" marL="0" rtl="0" algn="l">
                        <a:spcBef>
                          <a:spcPts val="0"/>
                        </a:spcBef>
                        <a:spcAft>
                          <a:spcPts val="0"/>
                        </a:spcAft>
                        <a:buNone/>
                      </a:pPr>
                      <a:r>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solidFill>
                            <a:schemeClr val="dk1"/>
                          </a:solidFill>
                          <a:latin typeface="Poppins"/>
                          <a:ea typeface="Poppins"/>
                          <a:cs typeface="Poppins"/>
                          <a:sym typeface="Poppins"/>
                        </a:rPr>
                        <a:t>Monitoring for Evidence of Implementation:</a:t>
                      </a:r>
                      <a:r>
                        <a:rPr lang="en-US" sz="1600">
                          <a:solidFill>
                            <a:schemeClr val="dk1"/>
                          </a:solidFill>
                          <a:latin typeface="Poppins"/>
                          <a:ea typeface="Poppins"/>
                          <a:cs typeface="Poppins"/>
                          <a:sym typeface="Poppins"/>
                        </a:rPr>
                        <a:t> </a:t>
                      </a:r>
                      <a:r>
                        <a:rPr b="1" lang="en-US" sz="1600">
                          <a:solidFill>
                            <a:schemeClr val="dk1"/>
                          </a:solidFill>
                          <a:latin typeface="Poppins"/>
                          <a:ea typeface="Poppins"/>
                          <a:cs typeface="Poppins"/>
                          <a:sym typeface="Poppins"/>
                        </a:rPr>
                        <a:t>Data Gathered:</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S</a:t>
                      </a:r>
                      <a:r>
                        <a:rPr lang="en-US" sz="1600">
                          <a:solidFill>
                            <a:schemeClr val="dk1"/>
                          </a:solidFill>
                          <a:latin typeface="Inter Medium"/>
                          <a:ea typeface="Inter Medium"/>
                          <a:cs typeface="Inter Medium"/>
                          <a:sym typeface="Inter Medium"/>
                        </a:rPr>
                        <a:t>hared planning documents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PLC meeting Agenda and Minutes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Bullitt Day Agenda</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iReady longitudinal data</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KSA data as released</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Planning protocol completion</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Classroom observations and feedback</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t/>
                      </a:r>
                      <a:endParaRPr b="1" sz="16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Responsible Parties:</a:t>
                      </a:r>
                      <a:r>
                        <a:rPr lang="en-US" sz="1600">
                          <a:solidFill>
                            <a:schemeClr val="dk1"/>
                          </a:solidFill>
                          <a:latin typeface="Poppins"/>
                          <a:ea typeface="Poppins"/>
                          <a:cs typeface="Poppins"/>
                          <a:sym typeface="Poppins"/>
                        </a:rPr>
                        <a:t> </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Building Administrators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Instructional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MTSS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Teachers and Instructional Assistants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Frequency of Analysis:</a:t>
                      </a:r>
                      <a:r>
                        <a:rPr lang="en-US" sz="1600">
                          <a:solidFill>
                            <a:schemeClr val="dk1"/>
                          </a:solidFill>
                          <a:latin typeface="Poppins"/>
                          <a:ea typeface="Poppins"/>
                          <a:cs typeface="Poppins"/>
                          <a:sym typeface="Poppins"/>
                        </a:rPr>
                        <a:t> </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Weekly in the PLC</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Ongoing Supports: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Instructional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THRIVE</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Peer Coaching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Teachers’ plans will include elements of universal design for learning.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Planning for units of instruction will include summative assessment and plans for embedded formative assessment to guide instruction.</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July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endParaRPr b="1" sz="1600">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Inter Medium"/>
                          <a:ea typeface="Inter Medium"/>
                          <a:cs typeface="Inter Medium"/>
                          <a:sym typeface="Inter Medium"/>
                        </a:rPr>
                        <a:t>Building Administrators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Instructional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MTSS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Teachers and Instructional Assistants </a:t>
                      </a:r>
                      <a:endParaRPr b="1"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HQIRs for ELA and Math, Access to ALG</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PLCs, Planning</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$0</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SBDM, Title One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r>
            </a:tbl>
          </a:graphicData>
        </a:graphic>
      </p:graphicFrame>
      <p:sp>
        <p:nvSpPr>
          <p:cNvPr id="193" name="Google Shape;193;p30"/>
          <p:cNvSpPr txBox="1"/>
          <p:nvPr/>
        </p:nvSpPr>
        <p:spPr>
          <a:xfrm>
            <a:off x="529575" y="120000"/>
            <a:ext cx="17609700" cy="2466600"/>
          </a:xfrm>
          <a:prstGeom prst="rect">
            <a:avLst/>
          </a:prstGeom>
          <a:solidFill>
            <a:srgbClr val="D0E0E3"/>
          </a:solid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1900">
                <a:solidFill>
                  <a:schemeClr val="dk1"/>
                </a:solidFill>
                <a:latin typeface="Inter"/>
                <a:ea typeface="Inter"/>
                <a:cs typeface="Inter"/>
                <a:sym typeface="Inter"/>
              </a:rPr>
              <a:t>Focus Area:</a:t>
            </a:r>
            <a:r>
              <a:rPr lang="en-US" sz="1900">
                <a:solidFill>
                  <a:schemeClr val="dk1"/>
                </a:solidFill>
                <a:latin typeface="Inter Medium"/>
                <a:ea typeface="Inter Medium"/>
                <a:cs typeface="Inter Medium"/>
                <a:sym typeface="Inter Medium"/>
              </a:rPr>
              <a:t> </a:t>
            </a:r>
            <a:r>
              <a:rPr b="1" lang="en-US" sz="1900">
                <a:solidFill>
                  <a:schemeClr val="dk1"/>
                </a:solidFill>
                <a:latin typeface="Inter"/>
                <a:ea typeface="Inter"/>
                <a:cs typeface="Inter"/>
                <a:sym typeface="Inter"/>
              </a:rPr>
              <a:t>HQIR implementation with a focus on all-content instructional planning</a:t>
            </a:r>
            <a:endParaRPr b="1" sz="1900">
              <a:solidFill>
                <a:schemeClr val="dk1"/>
              </a:solidFill>
              <a:latin typeface="Inter"/>
              <a:ea typeface="Inter"/>
              <a:cs typeface="Inter"/>
              <a:sym typeface="Inter"/>
            </a:endParaRPr>
          </a:p>
          <a:p>
            <a:pPr indent="0" lvl="0" marL="0" rtl="0" algn="l">
              <a:lnSpc>
                <a:spcPct val="115000"/>
              </a:lnSpc>
              <a:spcBef>
                <a:spcPts val="1200"/>
              </a:spcBef>
              <a:spcAft>
                <a:spcPts val="0"/>
              </a:spcAft>
              <a:buNone/>
            </a:pPr>
            <a:r>
              <a:rPr b="1" lang="en-US" sz="1900">
                <a:solidFill>
                  <a:schemeClr val="dk1"/>
                </a:solidFill>
                <a:latin typeface="Inter"/>
                <a:ea typeface="Inter"/>
                <a:cs typeface="Inter"/>
                <a:sym typeface="Inter"/>
              </a:rPr>
              <a:t>Short-Term Goal: </a:t>
            </a:r>
            <a:r>
              <a:rPr b="1" lang="en-US" sz="1900">
                <a:solidFill>
                  <a:schemeClr val="dk1"/>
                </a:solidFill>
                <a:latin typeface="Inter"/>
                <a:ea typeface="Inter"/>
                <a:cs typeface="Inter"/>
                <a:sym typeface="Inter"/>
              </a:rPr>
              <a:t> </a:t>
            </a:r>
            <a:r>
              <a:rPr lang="en-US" sz="1900">
                <a:solidFill>
                  <a:srgbClr val="0D0D0D"/>
                </a:solidFill>
                <a:latin typeface="Inter Medium"/>
                <a:ea typeface="Inter Medium"/>
                <a:cs typeface="Inter Medium"/>
                <a:sym typeface="Inter Medium"/>
              </a:rPr>
              <a:t>100% of ELA and Math Teachers will engage in a planning process that is </a:t>
            </a:r>
            <a:r>
              <a:rPr lang="en-US" sz="1900">
                <a:solidFill>
                  <a:srgbClr val="0D0D0D"/>
                </a:solidFill>
                <a:latin typeface="Inter Medium"/>
                <a:ea typeface="Inter Medium"/>
                <a:cs typeface="Inter Medium"/>
                <a:sym typeface="Inter Medium"/>
              </a:rPr>
              <a:t>supported by our HQIRs and student needs based on data and identification of essential standards.  All contents will utilize b</a:t>
            </a:r>
            <a:r>
              <a:rPr lang="en-US" sz="1900">
                <a:solidFill>
                  <a:srgbClr val="0D0D0D"/>
                </a:solidFill>
                <a:latin typeface="Inter Medium"/>
                <a:ea typeface="Inter Medium"/>
                <a:cs typeface="Inter Medium"/>
                <a:sym typeface="Inter Medium"/>
              </a:rPr>
              <a:t>ackwards planning to identify intended learning outcomes in a given unit of </a:t>
            </a:r>
            <a:r>
              <a:rPr lang="en-US" sz="1900">
                <a:solidFill>
                  <a:srgbClr val="0D0D0D"/>
                </a:solidFill>
                <a:latin typeface="Inter Medium"/>
                <a:ea typeface="Inter Medium"/>
                <a:cs typeface="Inter Medium"/>
                <a:sym typeface="Inter Medium"/>
              </a:rPr>
              <a:t>instruction.</a:t>
            </a:r>
            <a:r>
              <a:rPr lang="en-US" sz="1900">
                <a:solidFill>
                  <a:srgbClr val="0D0D0D"/>
                </a:solidFill>
                <a:latin typeface="Inter Medium"/>
                <a:ea typeface="Inter Medium"/>
                <a:cs typeface="Inter Medium"/>
                <a:sym typeface="Inter Medium"/>
              </a:rPr>
              <a:t> </a:t>
            </a:r>
            <a:endParaRPr sz="1900">
              <a:solidFill>
                <a:srgbClr val="0D0D0D"/>
              </a:solidFill>
              <a:latin typeface="Inter Medium"/>
              <a:ea typeface="Inter Medium"/>
              <a:cs typeface="Inter Medium"/>
              <a:sym typeface="Inter Medium"/>
            </a:endParaRPr>
          </a:p>
          <a:p>
            <a:pPr indent="0" lvl="0" marL="0" rtl="0" algn="l">
              <a:lnSpc>
                <a:spcPct val="115000"/>
              </a:lnSpc>
              <a:spcBef>
                <a:spcPts val="1200"/>
              </a:spcBef>
              <a:spcAft>
                <a:spcPts val="1200"/>
              </a:spcAft>
              <a:buNone/>
            </a:pPr>
            <a:r>
              <a:rPr b="1" lang="en-US" sz="1900">
                <a:solidFill>
                  <a:schemeClr val="dk1"/>
                </a:solidFill>
                <a:latin typeface="Inter"/>
                <a:ea typeface="Inter"/>
                <a:cs typeface="Inter"/>
                <a:sym typeface="Inter"/>
              </a:rPr>
              <a:t>Long Term Goal: </a:t>
            </a:r>
            <a:r>
              <a:rPr lang="en-US" sz="1900">
                <a:solidFill>
                  <a:schemeClr val="dk1"/>
                </a:solidFill>
                <a:latin typeface="Inter Medium"/>
                <a:ea typeface="Inter Medium"/>
                <a:cs typeface="Inter Medium"/>
                <a:sym typeface="Inter Medium"/>
              </a:rPr>
              <a:t>100% of teachers will engage in longitudinal planning to include process based experiences, formative assessments, and monitoring of essential standards. </a:t>
            </a:r>
            <a:endParaRPr sz="1900">
              <a:solidFill>
                <a:schemeClr val="dk1"/>
              </a:solidFill>
              <a:latin typeface="Inter Medium"/>
              <a:ea typeface="Inter Medium"/>
              <a:cs typeface="Inter Medium"/>
              <a:sym typeface="Inter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pic>
        <p:nvPicPr>
          <p:cNvPr id="198" name="Google Shape;198;p31"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99" name="Google Shape;199;p31"/>
          <p:cNvGraphicFramePr/>
          <p:nvPr/>
        </p:nvGraphicFramePr>
        <p:xfrm>
          <a:off x="634263" y="2668100"/>
          <a:ext cx="3000000" cy="3000000"/>
        </p:xfrm>
        <a:graphic>
          <a:graphicData uri="http://schemas.openxmlformats.org/drawingml/2006/table">
            <a:tbl>
              <a:tblPr>
                <a:noFill/>
                <a:tableStyleId>{D8DB6E38-C2D7-43D3-A4D9-E0E54FFB4F8B}</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r>
              <a:tr h="4690275">
                <a:tc>
                  <a:txBody>
                    <a:bodyPr/>
                    <a:lstStyle/>
                    <a:p>
                      <a:pPr indent="0" lvl="0" marL="0" rtl="0" algn="l">
                        <a:spcBef>
                          <a:spcPts val="0"/>
                        </a:spcBef>
                        <a:spcAft>
                          <a:spcPts val="0"/>
                        </a:spcAft>
                        <a:buNone/>
                      </a:pPr>
                      <a:r>
                        <a:rPr b="1" lang="en-US" sz="1600">
                          <a:solidFill>
                            <a:srgbClr val="0D0D0D"/>
                          </a:solidFill>
                          <a:latin typeface="Inter"/>
                          <a:ea typeface="Inter"/>
                          <a:cs typeface="Inter"/>
                          <a:sym typeface="Inter"/>
                        </a:rPr>
                        <a:t>Professional Learning Activity: </a:t>
                      </a:r>
                      <a:endParaRPr b="1" sz="1600">
                        <a:solidFill>
                          <a:srgbClr val="0D0D0D"/>
                        </a:solidFill>
                        <a:latin typeface="Inter"/>
                        <a:ea typeface="Inter"/>
                        <a:cs typeface="Inter"/>
                        <a:sym typeface="Inter"/>
                      </a:endParaRPr>
                    </a:p>
                    <a:p>
                      <a:pPr indent="0" lvl="0" marL="0" rtl="0" algn="l">
                        <a:spcBef>
                          <a:spcPts val="0"/>
                        </a:spcBef>
                        <a:spcAft>
                          <a:spcPts val="0"/>
                        </a:spcAft>
                        <a:buNone/>
                      </a:pPr>
                      <a:r>
                        <a:rPr lang="en-US" sz="1600">
                          <a:solidFill>
                            <a:srgbClr val="0D0D0D"/>
                          </a:solidFill>
                          <a:latin typeface="Inter"/>
                          <a:ea typeface="Inter"/>
                          <a:cs typeface="Inter"/>
                          <a:sym typeface="Inter"/>
                        </a:rPr>
                        <a:t>OVEC supported PD day(s) integrated into Bullitt Days as well to help secondary staff understand the 5 components of adolescent literacy in order to better identify struggling readers. </a:t>
                      </a:r>
                      <a:endParaRPr sz="1600">
                        <a:solidFill>
                          <a:srgbClr val="0D0D0D"/>
                        </a:solidFill>
                        <a:latin typeface="Inter"/>
                        <a:ea typeface="Inter"/>
                        <a:cs typeface="Inter"/>
                        <a:sym typeface="Inter"/>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lnSpc>
                          <a:spcPct val="120000"/>
                        </a:lnSpc>
                        <a:spcBef>
                          <a:spcPts val="0"/>
                        </a:spcBef>
                        <a:spcAft>
                          <a:spcPts val="0"/>
                        </a:spcAft>
                        <a:buNone/>
                      </a:pPr>
                      <a:r>
                        <a:rPr lang="en-US" sz="1600">
                          <a:solidFill>
                            <a:schemeClr val="dk1"/>
                          </a:solidFill>
                          <a:latin typeface="Inter"/>
                          <a:ea typeface="Inter"/>
                          <a:cs typeface="Inter"/>
                          <a:sym typeface="Inter"/>
                        </a:rPr>
                        <a:t>All BLMS Staff with targeted growth towards grade level reading. </a:t>
                      </a:r>
                      <a:endParaRPr sz="1600">
                        <a:solidFill>
                          <a:srgbClr val="0D0D0D"/>
                        </a:solidFill>
                        <a:latin typeface="Inter"/>
                        <a:ea typeface="Inter"/>
                        <a:cs typeface="Inter"/>
                        <a:sym typeface="Inter"/>
                      </a:endParaRPr>
                    </a:p>
                    <a:p>
                      <a:pPr indent="0" lvl="0" marL="0" rtl="0" algn="l">
                        <a:spcBef>
                          <a:spcPts val="0"/>
                        </a:spcBef>
                        <a:spcAft>
                          <a:spcPts val="0"/>
                        </a:spcAft>
                        <a:buNone/>
                      </a:pPr>
                      <a:r>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solidFill>
                            <a:schemeClr val="dk1"/>
                          </a:solidFill>
                          <a:latin typeface="Poppins"/>
                          <a:ea typeface="Poppins"/>
                          <a:cs typeface="Poppins"/>
                          <a:sym typeface="Poppins"/>
                        </a:rPr>
                        <a:t>Monitoring for Evidence of Implementation:</a:t>
                      </a:r>
                      <a:r>
                        <a:rPr lang="en-US" sz="1600">
                          <a:solidFill>
                            <a:schemeClr val="dk1"/>
                          </a:solidFill>
                          <a:latin typeface="Poppins"/>
                          <a:ea typeface="Poppins"/>
                          <a:cs typeface="Poppins"/>
                          <a:sym typeface="Poppins"/>
                        </a:rPr>
                        <a:t> </a:t>
                      </a:r>
                      <a:r>
                        <a:rPr b="1" lang="en-US" sz="1600">
                          <a:solidFill>
                            <a:schemeClr val="dk1"/>
                          </a:solidFill>
                          <a:latin typeface="Poppins"/>
                          <a:ea typeface="Poppins"/>
                          <a:cs typeface="Poppins"/>
                          <a:sym typeface="Poppins"/>
                        </a:rPr>
                        <a:t>Data Gathered:</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Bobcat Time Tiered intervention groups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PLC meeting Agenda and Minutes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Bullitt Day Agenda</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iReady longitudinal data</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KSA data as released</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Classroom observations and feedback</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t/>
                      </a:r>
                      <a:endParaRPr b="1"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Responsible Parties:</a:t>
                      </a:r>
                      <a:r>
                        <a:rPr lang="en-US" sz="1600">
                          <a:solidFill>
                            <a:schemeClr val="dk1"/>
                          </a:solidFill>
                          <a:latin typeface="Poppins"/>
                          <a:ea typeface="Poppins"/>
                          <a:cs typeface="Poppins"/>
                          <a:sym typeface="Poppins"/>
                        </a:rPr>
                        <a:t> </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Building Administrators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Instructional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MTSS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Teachers and Instructional Assistants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None/>
                      </a:pPr>
                      <a:r>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Frequency of Analysis:</a:t>
                      </a:r>
                      <a:r>
                        <a:rPr lang="en-US" sz="1600">
                          <a:solidFill>
                            <a:schemeClr val="dk1"/>
                          </a:solidFill>
                          <a:latin typeface="Poppins"/>
                          <a:ea typeface="Poppins"/>
                          <a:cs typeface="Poppins"/>
                          <a:sym typeface="Poppins"/>
                        </a:rPr>
                        <a:t> </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iREADY and Star </a:t>
                      </a:r>
                      <a:r>
                        <a:rPr lang="en-US" sz="1600">
                          <a:solidFill>
                            <a:schemeClr val="dk1"/>
                          </a:solidFill>
                          <a:latin typeface="Inter Medium"/>
                          <a:ea typeface="Inter Medium"/>
                          <a:cs typeface="Inter Medium"/>
                          <a:sym typeface="Inter Medium"/>
                        </a:rPr>
                        <a:t>assessment</a:t>
                      </a:r>
                      <a:r>
                        <a:rPr lang="en-US" sz="1600">
                          <a:solidFill>
                            <a:schemeClr val="dk1"/>
                          </a:solidFill>
                          <a:latin typeface="Inter Medium"/>
                          <a:ea typeface="Inter Medium"/>
                          <a:cs typeface="Inter Medium"/>
                          <a:sym typeface="Inter Medium"/>
                        </a:rPr>
                        <a:t> cycles and Bobcat Time planning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None/>
                      </a:pPr>
                      <a:r>
                        <a:t/>
                      </a:r>
                      <a:endParaRPr sz="1600">
                        <a:solidFill>
                          <a:schemeClr val="dk1"/>
                        </a:solidFill>
                        <a:latin typeface="Inter Medium"/>
                        <a:ea typeface="Inter Medium"/>
                        <a:cs typeface="Inter Medium"/>
                        <a:sym typeface="Inter Medium"/>
                      </a:endParaRPr>
                    </a:p>
                    <a:p>
                      <a:pPr indent="0" lvl="0" marL="0" rtl="0" algn="l">
                        <a:spcBef>
                          <a:spcPts val="0"/>
                        </a:spcBef>
                        <a:spcAft>
                          <a:spcPts val="0"/>
                        </a:spcAft>
                        <a:buClr>
                          <a:schemeClr val="dk1"/>
                        </a:buClr>
                        <a:buSzPts val="1100"/>
                        <a:buFont typeface="Arial"/>
                        <a:buNone/>
                      </a:pPr>
                      <a:r>
                        <a:rPr b="1" lang="en-US" sz="1600">
                          <a:solidFill>
                            <a:schemeClr val="dk1"/>
                          </a:solidFill>
                          <a:latin typeface="Poppins"/>
                          <a:ea typeface="Poppins"/>
                          <a:cs typeface="Poppins"/>
                          <a:sym typeface="Poppins"/>
                        </a:rPr>
                        <a:t>Ongoing Supports: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Instructional Coach/ MTSS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OVEC</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BLMS Adolescent Literacy Plan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Teachers’ plans will be able to identify and intervene with struggling readers across all contents throughout the instructional day.</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iREADY, KSA, and STAR data analysis and reduction in Tier 2 and 3 reading students.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July 2026</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Bullitt Days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Bullitt Days (January)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endParaRPr b="1" sz="1600">
                        <a:latin typeface="Poppins"/>
                        <a:ea typeface="Poppins"/>
                        <a:cs typeface="Poppins"/>
                        <a:sym typeface="Poppins"/>
                      </a:endParaRPr>
                    </a:p>
                    <a:p>
                      <a:pPr indent="0" lvl="0" marL="0" rtl="0" algn="l">
                        <a:spcBef>
                          <a:spcPts val="0"/>
                        </a:spcBef>
                        <a:spcAft>
                          <a:spcPts val="0"/>
                        </a:spcAft>
                        <a:buNone/>
                      </a:pPr>
                      <a:r>
                        <a:rPr lang="en-US" sz="1600">
                          <a:solidFill>
                            <a:schemeClr val="dk1"/>
                          </a:solidFill>
                          <a:latin typeface="Inter Medium"/>
                          <a:ea typeface="Inter Medium"/>
                          <a:cs typeface="Inter Medium"/>
                          <a:sym typeface="Inter Medium"/>
                        </a:rPr>
                        <a:t>Building Administrators</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Instructional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MTSS Coach</a:t>
                      </a:r>
                      <a:endParaRPr sz="1600">
                        <a:solidFill>
                          <a:schemeClr val="dk1"/>
                        </a:solidFill>
                        <a:latin typeface="Inter Medium"/>
                        <a:ea typeface="Inter Medium"/>
                        <a:cs typeface="Inter Medium"/>
                        <a:sym typeface="Inter Medium"/>
                      </a:endParaRPr>
                    </a:p>
                    <a:p>
                      <a:pPr indent="-330200" lvl="0" marL="457200" rtl="0" algn="l">
                        <a:spcBef>
                          <a:spcPts val="0"/>
                        </a:spcBef>
                        <a:spcAft>
                          <a:spcPts val="0"/>
                        </a:spcAft>
                        <a:buClr>
                          <a:schemeClr val="dk1"/>
                        </a:buClr>
                        <a:buSzPts val="1600"/>
                        <a:buFont typeface="Inter Medium"/>
                        <a:buChar char="●"/>
                      </a:pPr>
                      <a:r>
                        <a:rPr lang="en-US" sz="1600">
                          <a:solidFill>
                            <a:schemeClr val="dk1"/>
                          </a:solidFill>
                          <a:latin typeface="Inter Medium"/>
                          <a:ea typeface="Inter Medium"/>
                          <a:cs typeface="Inter Medium"/>
                          <a:sym typeface="Inter Medium"/>
                        </a:rPr>
                        <a:t>Teachers and Instructional Assistants </a:t>
                      </a:r>
                      <a:endParaRPr b="1"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HQIRs, UFLI, Literacy Footprints, Star, iREADY benchmark, Junior Great books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Bullitt and PD days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$0</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SBDM, Title One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E0E3"/>
                    </a:solidFill>
                  </a:tcPr>
                </a:tc>
              </a:tr>
            </a:tbl>
          </a:graphicData>
        </a:graphic>
      </p:graphicFrame>
      <p:sp>
        <p:nvSpPr>
          <p:cNvPr id="200" name="Google Shape;200;p31"/>
          <p:cNvSpPr txBox="1"/>
          <p:nvPr/>
        </p:nvSpPr>
        <p:spPr>
          <a:xfrm>
            <a:off x="529575" y="120000"/>
            <a:ext cx="17609700" cy="2130300"/>
          </a:xfrm>
          <a:prstGeom prst="rect">
            <a:avLst/>
          </a:prstGeom>
          <a:solidFill>
            <a:srgbClr val="D0E0E3"/>
          </a:solid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1900">
                <a:solidFill>
                  <a:schemeClr val="dk1"/>
                </a:solidFill>
                <a:latin typeface="Inter"/>
                <a:ea typeface="Inter"/>
                <a:cs typeface="Inter"/>
                <a:sym typeface="Inter"/>
              </a:rPr>
              <a:t>Focus Area:</a:t>
            </a:r>
            <a:r>
              <a:rPr lang="en-US" sz="1900">
                <a:solidFill>
                  <a:schemeClr val="dk1"/>
                </a:solidFill>
                <a:latin typeface="Inter Medium"/>
                <a:ea typeface="Inter Medium"/>
                <a:cs typeface="Inter Medium"/>
                <a:sym typeface="Inter Medium"/>
              </a:rPr>
              <a:t> </a:t>
            </a:r>
            <a:r>
              <a:rPr b="1" lang="en-US" sz="1900">
                <a:solidFill>
                  <a:schemeClr val="dk1"/>
                </a:solidFill>
                <a:latin typeface="Inter"/>
                <a:ea typeface="Inter"/>
                <a:cs typeface="Inter"/>
                <a:sym typeface="Inter"/>
              </a:rPr>
              <a:t>Adolescent Literacy across contents</a:t>
            </a:r>
            <a:endParaRPr b="1" sz="1900">
              <a:solidFill>
                <a:schemeClr val="dk1"/>
              </a:solidFill>
              <a:latin typeface="Inter"/>
              <a:ea typeface="Inter"/>
              <a:cs typeface="Inter"/>
              <a:sym typeface="Inter"/>
            </a:endParaRPr>
          </a:p>
          <a:p>
            <a:pPr indent="0" lvl="0" marL="0" rtl="0" algn="l">
              <a:lnSpc>
                <a:spcPct val="115000"/>
              </a:lnSpc>
              <a:spcBef>
                <a:spcPts val="1200"/>
              </a:spcBef>
              <a:spcAft>
                <a:spcPts val="0"/>
              </a:spcAft>
              <a:buNone/>
            </a:pPr>
            <a:r>
              <a:rPr b="1" lang="en-US" sz="1900">
                <a:solidFill>
                  <a:schemeClr val="dk1"/>
                </a:solidFill>
                <a:latin typeface="Inter"/>
                <a:ea typeface="Inter"/>
                <a:cs typeface="Inter"/>
                <a:sym typeface="Inter"/>
              </a:rPr>
              <a:t>Short-Term Goal:  </a:t>
            </a:r>
            <a:r>
              <a:rPr lang="en-US" sz="1900">
                <a:solidFill>
                  <a:srgbClr val="0D0D0D"/>
                </a:solidFill>
                <a:latin typeface="Inter Medium"/>
                <a:ea typeface="Inter Medium"/>
                <a:cs typeface="Inter Medium"/>
                <a:sym typeface="Inter Medium"/>
              </a:rPr>
              <a:t>100% of teachers will build a basic understanding of early  literacy </a:t>
            </a:r>
            <a:r>
              <a:rPr lang="en-US" sz="1900">
                <a:solidFill>
                  <a:srgbClr val="0D0D0D"/>
                </a:solidFill>
                <a:latin typeface="Inter Medium"/>
                <a:ea typeface="Inter Medium"/>
                <a:cs typeface="Inter Medium"/>
                <a:sym typeface="Inter Medium"/>
              </a:rPr>
              <a:t>acquisition, giv</a:t>
            </a:r>
            <a:r>
              <a:rPr lang="en-US" sz="1900">
                <a:solidFill>
                  <a:srgbClr val="0D0D0D"/>
                </a:solidFill>
                <a:latin typeface="Inter Medium"/>
                <a:ea typeface="Inter Medium"/>
                <a:cs typeface="Inter Medium"/>
                <a:sym typeface="Inter Medium"/>
              </a:rPr>
              <a:t>ing them the ability to identify gaps in these skills that are present in the student body at Bullitt Lick Middle School.</a:t>
            </a:r>
            <a:endParaRPr sz="1900">
              <a:solidFill>
                <a:srgbClr val="0D0D0D"/>
              </a:solidFill>
              <a:latin typeface="Inter Medium"/>
              <a:ea typeface="Inter Medium"/>
              <a:cs typeface="Inter Medium"/>
              <a:sym typeface="Inter Medium"/>
            </a:endParaRPr>
          </a:p>
          <a:p>
            <a:pPr indent="0" lvl="0" marL="0" rtl="0" algn="l">
              <a:lnSpc>
                <a:spcPct val="115000"/>
              </a:lnSpc>
              <a:spcBef>
                <a:spcPts val="1200"/>
              </a:spcBef>
              <a:spcAft>
                <a:spcPts val="1200"/>
              </a:spcAft>
              <a:buNone/>
            </a:pPr>
            <a:r>
              <a:rPr b="1" lang="en-US" sz="1900">
                <a:solidFill>
                  <a:schemeClr val="dk1"/>
                </a:solidFill>
                <a:latin typeface="Inter"/>
                <a:ea typeface="Inter"/>
                <a:cs typeface="Inter"/>
                <a:sym typeface="Inter"/>
              </a:rPr>
              <a:t>Long Term Goal: </a:t>
            </a:r>
            <a:r>
              <a:rPr lang="en-US" sz="1900">
                <a:solidFill>
                  <a:schemeClr val="dk1"/>
                </a:solidFill>
                <a:latin typeface="Inter Medium"/>
                <a:ea typeface="Inter Medium"/>
                <a:cs typeface="Inter Medium"/>
                <a:sym typeface="Inter Medium"/>
              </a:rPr>
              <a:t>100% of teachers will extend their current </a:t>
            </a:r>
            <a:r>
              <a:rPr lang="en-US" sz="1900">
                <a:solidFill>
                  <a:schemeClr val="dk1"/>
                </a:solidFill>
                <a:latin typeface="Inter Medium"/>
                <a:ea typeface="Inter Medium"/>
                <a:cs typeface="Inter Medium"/>
                <a:sym typeface="Inter Medium"/>
              </a:rPr>
              <a:t>skill set</a:t>
            </a:r>
            <a:r>
              <a:rPr lang="en-US" sz="1900">
                <a:solidFill>
                  <a:schemeClr val="dk1"/>
                </a:solidFill>
                <a:latin typeface="Inter Medium"/>
                <a:ea typeface="Inter Medium"/>
                <a:cs typeface="Inter Medium"/>
                <a:sym typeface="Inter Medium"/>
              </a:rPr>
              <a:t> by developing a basic understanding of adolescent literacy model to begin closing the gaps in literacy skills that are present in the student body at Bullitt Lick Middle School.</a:t>
            </a:r>
            <a:endParaRPr sz="1900">
              <a:solidFill>
                <a:schemeClr val="dk1"/>
              </a:solidFill>
              <a:latin typeface="Inter Medium"/>
              <a:ea typeface="Inter Medium"/>
              <a:cs typeface="Inter Medium"/>
              <a:sym typeface="Inter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id="94" name="Google Shape;94;p15" title="3.jpg"/>
          <p:cNvPicPr preferRelativeResize="0"/>
          <p:nvPr/>
        </p:nvPicPr>
        <p:blipFill rotWithShape="1">
          <a:blip r:embed="rId3">
            <a:alphaModFix/>
          </a:blip>
          <a:srcRect b="0" l="2334" r="0" t="0"/>
          <a:stretch/>
        </p:blipFill>
        <p:spPr>
          <a:xfrm>
            <a:off x="213375" y="112300"/>
            <a:ext cx="17861251" cy="10287000"/>
          </a:xfrm>
          <a:prstGeom prst="rect">
            <a:avLst/>
          </a:prstGeom>
          <a:noFill/>
          <a:ln>
            <a:noFill/>
          </a:ln>
        </p:spPr>
      </p:pic>
      <p:graphicFrame>
        <p:nvGraphicFramePr>
          <p:cNvPr id="95" name="Google Shape;95;p15"/>
          <p:cNvGraphicFramePr/>
          <p:nvPr/>
        </p:nvGraphicFramePr>
        <p:xfrm>
          <a:off x="1236275" y="2608563"/>
          <a:ext cx="3000000" cy="3000000"/>
        </p:xfrm>
        <a:graphic>
          <a:graphicData uri="http://schemas.openxmlformats.org/drawingml/2006/table">
            <a:tbl>
              <a:tblPr>
                <a:noFill/>
                <a:tableStyleId>{5327880D-E68B-44F6-A3CA-6BD0624BD968}</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96" name="Google Shape;96;p15"/>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3/12/26</a:t>
            </a:r>
            <a:endParaRPr b="1" sz="5400">
              <a:solidFill>
                <a:srgbClr val="0D0D0D"/>
              </a:solidFill>
              <a:latin typeface="Poppins"/>
              <a:ea typeface="Poppins"/>
              <a:cs typeface="Poppins"/>
              <a:sym typeface="Poppins"/>
            </a:endParaRPr>
          </a:p>
        </p:txBody>
      </p:sp>
      <p:pic>
        <p:nvPicPr>
          <p:cNvPr id="97" name="Google Shape;97;p15"/>
          <p:cNvPicPr preferRelativeResize="0"/>
          <p:nvPr/>
        </p:nvPicPr>
        <p:blipFill>
          <a:blip r:embed="rId4">
            <a:alphaModFix/>
          </a:blip>
          <a:stretch>
            <a:fillRect/>
          </a:stretch>
        </p:blipFill>
        <p:spPr>
          <a:xfrm rot="5400000">
            <a:off x="3835938" y="-3756937"/>
            <a:ext cx="10780350" cy="180254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descr="Beautify this slide" id="102" name="Google Shape;102;p16"/>
          <p:cNvPicPr preferRelativeResize="0"/>
          <p:nvPr/>
        </p:nvPicPr>
        <p:blipFill>
          <a:blip r:embed="rId3">
            <a:alphaModFix/>
          </a:blip>
          <a:stretch>
            <a:fillRect/>
          </a:stretch>
        </p:blipFill>
        <p:spPr>
          <a:xfrm>
            <a:off x="-71438" y="0"/>
            <a:ext cx="18430875" cy="10287000"/>
          </a:xfrm>
          <a:prstGeom prst="rect">
            <a:avLst/>
          </a:prstGeom>
          <a:noFill/>
          <a:ln>
            <a:noFill/>
          </a:ln>
        </p:spPr>
      </p:pic>
      <p:sp>
        <p:nvSpPr>
          <p:cNvPr id="103" name="Google Shape;103;p16"/>
          <p:cNvSpPr/>
          <p:nvPr/>
        </p:nvSpPr>
        <p:spPr>
          <a:xfrm>
            <a:off x="997850" y="317500"/>
            <a:ext cx="2177100" cy="2177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104" name="Google Shape;104;p16"/>
          <p:cNvPicPr preferRelativeResize="0"/>
          <p:nvPr/>
        </p:nvPicPr>
        <p:blipFill>
          <a:blip r:embed="rId4">
            <a:alphaModFix/>
          </a:blip>
          <a:stretch>
            <a:fillRect/>
          </a:stretch>
        </p:blipFill>
        <p:spPr>
          <a:xfrm>
            <a:off x="1048256" y="367922"/>
            <a:ext cx="2076273" cy="207625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descr="Beautify this slide" id="109" name="Google Shape;109;p17"/>
          <p:cNvPicPr preferRelativeResize="0"/>
          <p:nvPr/>
        </p:nvPicPr>
        <p:blipFill>
          <a:blip r:embed="rId3">
            <a:alphaModFix/>
          </a:blip>
          <a:stretch>
            <a:fillRect/>
          </a:stretch>
        </p:blipFill>
        <p:spPr>
          <a:xfrm>
            <a:off x="-71438" y="0"/>
            <a:ext cx="18430875" cy="10287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descr="Beautify this slide" id="114" name="Google Shape;114;p18"/>
          <p:cNvPicPr preferRelativeResize="0"/>
          <p:nvPr/>
        </p:nvPicPr>
        <p:blipFill>
          <a:blip r:embed="rId3">
            <a:alphaModFix/>
          </a:blip>
          <a:stretch>
            <a:fillRect/>
          </a:stretch>
        </p:blipFill>
        <p:spPr>
          <a:xfrm>
            <a:off x="-71438" y="0"/>
            <a:ext cx="18430875" cy="10287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descr="Beautify this slide" id="119" name="Google Shape;119;p19"/>
          <p:cNvPicPr preferRelativeResize="0"/>
          <p:nvPr/>
        </p:nvPicPr>
        <p:blipFill>
          <a:blip r:embed="rId3">
            <a:alphaModFix/>
          </a:blip>
          <a:stretch>
            <a:fillRect/>
          </a:stretch>
        </p:blipFill>
        <p:spPr>
          <a:xfrm>
            <a:off x="-71438" y="0"/>
            <a:ext cx="18430875" cy="10287000"/>
          </a:xfrm>
          <a:prstGeom prst="rect">
            <a:avLst/>
          </a:prstGeom>
          <a:noFill/>
          <a:ln>
            <a:noFill/>
          </a:ln>
        </p:spPr>
      </p:pic>
      <p:sp>
        <p:nvSpPr>
          <p:cNvPr id="120" name="Google Shape;120;p19"/>
          <p:cNvSpPr txBox="1"/>
          <p:nvPr/>
        </p:nvSpPr>
        <p:spPr>
          <a:xfrm>
            <a:off x="12432600" y="3429000"/>
            <a:ext cx="2381400" cy="75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700" u="sng">
                <a:solidFill>
                  <a:schemeClr val="hlink"/>
                </a:solidFill>
                <a:latin typeface="Bebas Neue"/>
                <a:ea typeface="Bebas Neue"/>
                <a:cs typeface="Bebas Neue"/>
                <a:sym typeface="Bebas Neue"/>
                <a:hlinkClick r:id="rId4"/>
              </a:rPr>
              <a:t>Link</a:t>
            </a:r>
            <a:r>
              <a:rPr lang="en-US" sz="3200">
                <a:solidFill>
                  <a:schemeClr val="dk1"/>
                </a:solidFill>
                <a:latin typeface="Calibri"/>
                <a:ea typeface="Calibri"/>
                <a:cs typeface="Calibri"/>
                <a:sym typeface="Calibri"/>
              </a:rPr>
              <a:t> </a:t>
            </a:r>
            <a:endParaRPr sz="32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descr="Beautify this slide" id="125" name="Google Shape;125;p20"/>
          <p:cNvPicPr preferRelativeResize="0"/>
          <p:nvPr/>
        </p:nvPicPr>
        <p:blipFill>
          <a:blip r:embed="rId3">
            <a:alphaModFix/>
          </a:blip>
          <a:stretch>
            <a:fillRect/>
          </a:stretch>
        </p:blipFill>
        <p:spPr>
          <a:xfrm>
            <a:off x="-71438" y="0"/>
            <a:ext cx="18430875" cy="10287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descr="Beautify this slide" id="130" name="Google Shape;130;p21"/>
          <p:cNvPicPr preferRelativeResize="0"/>
          <p:nvPr/>
        </p:nvPicPr>
        <p:blipFill>
          <a:blip r:embed="rId3">
            <a:alphaModFix/>
          </a:blip>
          <a:stretch>
            <a:fillRect/>
          </a:stretch>
        </p:blipFill>
        <p:spPr>
          <a:xfrm>
            <a:off x="-71438" y="0"/>
            <a:ext cx="18430875" cy="10287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descr="Beautify this slide" id="135" name="Google Shape;135;p22"/>
          <p:cNvPicPr preferRelativeResize="0"/>
          <p:nvPr/>
        </p:nvPicPr>
        <p:blipFill rotWithShape="1">
          <a:blip r:embed="rId3">
            <a:alphaModFix/>
          </a:blip>
          <a:srcRect b="0" l="2220" r="0" t="0"/>
          <a:stretch/>
        </p:blipFill>
        <p:spPr>
          <a:xfrm>
            <a:off x="265475" y="89850"/>
            <a:ext cx="18022527" cy="10287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