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omments/modernComment_10A_3556C206.xml" ContentType="application/vnd.ms-powerpoint.comments+xml"/>
  <Override PartName="/ppt/comments/modernComment_105_8D48CCD.xml" ContentType="application/vnd.ms-powerpoint.comments+xml"/>
  <Override PartName="/ppt/comments/modernComment_105_8D48CCD0.xml" ContentType="application/vnd.ms-powerpoint.comments+xml"/>
  <Override PartName="/ppt/comments/modernComment_194_D05D45AE.xml" ContentType="application/vnd.ms-powerpoint.comments+xml"/>
  <Override PartName="/ppt/comments/modernComment_190_B8BEE2CD.xml" ContentType="application/vnd.ms-powerpoint.comments+xml"/>
  <Override PartName="/ppt/comments/modernComment_108_E739E0F8.xml" ContentType="application/vnd.ms-powerpoint.comment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401" r:id="rId6"/>
    <p:sldId id="266" r:id="rId7"/>
    <p:sldId id="260" r:id="rId8"/>
    <p:sldId id="261" r:id="rId9"/>
    <p:sldId id="405" r:id="rId10"/>
    <p:sldId id="263" r:id="rId11"/>
    <p:sldId id="403" r:id="rId12"/>
    <p:sldId id="404" r:id="rId13"/>
    <p:sldId id="267" r:id="rId14"/>
    <p:sldId id="270" r:id="rId15"/>
    <p:sldId id="400" r:id="rId16"/>
    <p:sldId id="269" r:id="rId17"/>
    <p:sldId id="264" r:id="rId18"/>
    <p:sldId id="268" r:id="rId19"/>
    <p:sldId id="398" r:id="rId20"/>
    <p:sldId id="406" r:id="rId21"/>
    <p:sldId id="407" r:id="rId22"/>
    <p:sldId id="409" r:id="rId23"/>
    <p:sldId id="410" r:id="rId24"/>
    <p:sldId id="408" r:id="rId25"/>
    <p:sldId id="411" r:id="rId26"/>
    <p:sldId id="271"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82EC007-51C0-2A2F-FAE6-019C856D2F88}" name="Kinney, Robin - KDE Associate Commissioner" initials="KC" userId="S::robin.kinney@education.ky.gov::a083ddad-cdb3-4127-8214-90c9302e77cf" providerId="AD"/>
  <p188:author id="{FF1DB8E6-9BC5-D7A1-3D63-D03938FB4549}" name="Wirth, Karen - KDE Division Director" initials="WD" userId="S::karen.wirth@education.ky.gov::fe13b13a-cd79-4f06-af36-854f2d303cdf" providerId="AD"/>
  <p188:author id="{1044FAF8-0E8B-995D-69A3-9A5120D4C13E}" name="Ross, Matt - Office of Finance and Operations" initials="RMOoFaO" userId="S::matt.ross@education.ky.gov::86d75603-2fcb-4094-b853-45bbfd6e2204"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102649"/>
    <a:srgbClr val="00778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F6D5373-53C3-0515-C687-2521C7F9623E}" v="273" dt="2022-04-15T17:32:34.879"/>
    <p1510:client id="{A30FF825-7C10-767A-7B3C-9B472910FDC4}" v="417" dt="2022-04-15T16:42:53.527"/>
    <p1510:client id="{EB249691-1703-F61B-03D3-01368A0E842B}" v="93" dt="2022-04-15T17:35:49.28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4" d="100"/>
          <a:sy n="104" d="100"/>
        </p:scale>
        <p:origin x="834"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theme" Target="theme/theme1.xml"/><Relationship Id="rId35" Type="http://schemas.microsoft.com/office/2018/10/relationships/authors" Target="authors.xml"/><Relationship Id="rId8" Type="http://schemas.openxmlformats.org/officeDocument/2006/relationships/slide" Target="slides/slide4.xml"/></Relationships>
</file>

<file path=ppt/comments/modernComment_10A_3556C206.xml><?xml version="1.0" encoding="utf-8"?>
<p188:cmLst xmlns:a="http://schemas.openxmlformats.org/drawingml/2006/main" xmlns:r="http://schemas.openxmlformats.org/officeDocument/2006/relationships" xmlns:p188="http://schemas.microsoft.com/office/powerpoint/2018/8/main">
  <p188:cm id="{660BE2E4-AB4D-431C-AA25-5E38221D0EA4}" authorId="{F82EC007-51C0-2A2F-FAE6-019C856D2F88}" created="2022-04-15T16:31:15.355">
    <pc:sldMkLst xmlns:pc="http://schemas.microsoft.com/office/powerpoint/2013/main/command">
      <pc:docMk/>
      <pc:sldMk cId="894878214" sldId="266"/>
    </pc:sldMkLst>
    <p188:txBody>
      <a:bodyPr/>
      <a:lstStyle/>
      <a:p>
        <a:r>
          <a:rPr lang="en-US"/>
          <a:t>amounts for pupil and vocational ed transport are included on another slide as well as NBCT and speech - no changes needed. </a:t>
        </a:r>
      </a:p>
    </p188:txBody>
  </p188:cm>
</p188:cmLst>
</file>

<file path=ppt/comments/modernComment_105_8D48CCD.xml><?xml version="1.0" encoding="utf-8"?>
<p188:cmLst xmlns:a="http://schemas.openxmlformats.org/drawingml/2006/main" xmlns:r="http://schemas.openxmlformats.org/officeDocument/2006/relationships" xmlns:p188="http://schemas.microsoft.com/office/powerpoint/2018/8/main">
  <p188:cm id="{070D23E4-209B-494E-8CAC-D1BAEE542387}" authorId="{1044FAF8-0E8B-995D-69A3-9A5120D4C13E}" created="2022-04-05T12:10:30.948">
    <pc:sldMkLst xmlns:pc="http://schemas.microsoft.com/office/powerpoint/2013/main/command">
      <pc:docMk/>
      <pc:sldMk cId="148147405" sldId="261"/>
    </pc:sldMkLst>
    <p188:txBody>
      <a:bodyPr/>
      <a:lstStyle/>
      <a:p>
        <a:r>
          <a:rPr lang="en-US"/>
          <a:t>Do we need to include the total funding or just the additional? Context might be helpful. </a:t>
        </a:r>
      </a:p>
    </p188:txBody>
  </p188:cm>
  <p188:cm id="{3078ABF1-00A2-4CEA-BEEF-AFEBD07FAA45}" authorId="{F82EC007-51C0-2A2F-FAE6-019C856D2F88}" created="2022-04-15T16:33:18.373">
    <pc:sldMkLst xmlns:pc="http://schemas.microsoft.com/office/powerpoint/2013/main/command">
      <pc:docMk/>
      <pc:sldMk cId="148147405" sldId="261"/>
    </pc:sldMkLst>
    <p188:replyLst>
      <p188:reply id="{9E28E696-0942-49C1-88BF-483B1B79BB4A}" authorId="{FF1DB8E6-9BC5-D7A1-3D63-D03938FB4549}" created="2022-04-15T16:59:46.523">
        <p188:txBody>
          <a:bodyPr/>
          <a:lstStyle/>
          <a:p>
            <a:r>
              <a:rPr lang="en-US"/>
              <a:t>[@Kinney, Robin - KDE Associate Commissioner] [@Ross, Matt - Office of Finance and Operations] 
These are appropriation amounts, not addl. Only new money is Dataseam. I added this when I added the LARS slide, mainly for AP and KFICS but can remove. </a:t>
            </a:r>
          </a:p>
        </p188:txBody>
      </p188:reply>
    </p188:replyLst>
    <p188:txBody>
      <a:bodyPr/>
      <a:lstStyle/>
      <a:p>
        <a:r>
          <a:rPr lang="en-US"/>
          <a:t>increased amounts? or total appropriation? new? </a:t>
        </a:r>
      </a:p>
    </p188:txBody>
  </p188:cm>
</p188:cmLst>
</file>

<file path=ppt/comments/modernComment_105_8D48CCD0.xml><?xml version="1.0" encoding="utf-8"?>
<p188:cmLst xmlns:a="http://schemas.openxmlformats.org/drawingml/2006/main" xmlns:r="http://schemas.openxmlformats.org/officeDocument/2006/relationships" xmlns:p188="http://schemas.microsoft.com/office/powerpoint/2018/8/main">
  <p188:cm id="{070D23E4-209B-494E-8CAC-D1BAEE542387}" authorId="{1044FAF8-0E8B-995D-69A3-9A5120D4C13E}" created="2022-04-05T12:10:30.948">
    <pc:sldMkLst xmlns:pc="http://schemas.microsoft.com/office/powerpoint/2013/main/command">
      <pc:docMk/>
      <pc:sldMk cId="148147405" sldId="261"/>
    </pc:sldMkLst>
    <p188:txBody>
      <a:bodyPr/>
      <a:lstStyle/>
      <a:p>
        <a:r>
          <a:rPr lang="en-US"/>
          <a:t>Do we need to include the total funding or just the additional? Context might be helpful. </a:t>
        </a:r>
      </a:p>
    </p188:txBody>
  </p188:cm>
  <p188:cm id="{3078ABF1-00A2-4CEA-BEEF-AFEBD07FAA45}" authorId="{F82EC007-51C0-2A2F-FAE6-019C856D2F88}" created="2022-04-15T16:33:18.373">
    <pc:sldMkLst xmlns:pc="http://schemas.microsoft.com/office/powerpoint/2013/main/command">
      <pc:docMk/>
      <pc:sldMk cId="148147405" sldId="261"/>
    </pc:sldMkLst>
    <p188:replyLst>
      <p188:reply id="{9E28E696-0942-49C1-88BF-483B1B79BB4A}" authorId="{FF1DB8E6-9BC5-D7A1-3D63-D03938FB4549}" created="2022-04-15T16:59:46.523">
        <p188:txBody>
          <a:bodyPr/>
          <a:lstStyle/>
          <a:p>
            <a:r>
              <a:rPr lang="en-US"/>
              <a:t>[@Kinney, Robin - KDE Associate Commissioner] [@Ross, Matt - Office of Finance and Operations] 
These are appropriation amounts, not addl. Only new money is Dataseam. I added this when I added the LARS slide, mainly for AP and KFICS but can remove. </a:t>
            </a:r>
          </a:p>
        </p188:txBody>
      </p188:reply>
    </p188:replyLst>
    <p188:txBody>
      <a:bodyPr/>
      <a:lstStyle/>
      <a:p>
        <a:r>
          <a:rPr lang="en-US"/>
          <a:t>increased amounts? or total appropriation? new? </a:t>
        </a:r>
      </a:p>
    </p188:txBody>
  </p188:cm>
</p188:cmLst>
</file>

<file path=ppt/comments/modernComment_108_E739E0F8.xml><?xml version="1.0" encoding="utf-8"?>
<p188:cmLst xmlns:a="http://schemas.openxmlformats.org/drawingml/2006/main" xmlns:r="http://schemas.openxmlformats.org/officeDocument/2006/relationships" xmlns:p188="http://schemas.microsoft.com/office/powerpoint/2018/8/main">
  <p188:cm id="{458458E3-D781-4BB6-9DBD-DC08E79FD145}" authorId="{F82EC007-51C0-2A2F-FAE6-019C856D2F88}" created="2022-04-15T16:42:53.527">
    <pc:sldMkLst xmlns:pc="http://schemas.microsoft.com/office/powerpoint/2013/main/command">
      <pc:docMk/>
      <pc:sldMk cId="3879330040" sldId="264"/>
    </pc:sldMkLst>
    <p188:replyLst>
      <p188:reply id="{C32F5FEC-4355-4FDC-AE52-F9792EF3C564}" authorId="{FF1DB8E6-9BC5-D7A1-3D63-D03938FB4549}" created="2022-04-15T17:04:44.157">
        <p188:txBody>
          <a:bodyPr/>
          <a:lstStyle/>
          <a:p>
            <a:r>
              <a:rPr lang="en-US"/>
              <a:t>[@Kinney, Robin - KDE Associate Commissioner]  Language
008. Education Finance Application 
General Fund 500,000 2,000,000</a:t>
            </a:r>
          </a:p>
        </p188:txBody>
      </p188:reply>
    </p188:replyLst>
    <p188:txBody>
      <a:bodyPr/>
      <a:lstStyle/>
      <a:p>
        <a:r>
          <a:rPr lang="en-US"/>
          <a:t>Can you double check the requested amount for the Education Finance Application? I thought it was $3.5 M. See also slide 11 where it is $3.5 M. </a:t>
        </a:r>
      </a:p>
    </p188:txBody>
  </p188:cm>
</p188:cmLst>
</file>

<file path=ppt/comments/modernComment_190_B8BEE2CD.xml><?xml version="1.0" encoding="utf-8"?>
<p188:cmLst xmlns:a="http://schemas.openxmlformats.org/drawingml/2006/main" xmlns:r="http://schemas.openxmlformats.org/officeDocument/2006/relationships" xmlns:p188="http://schemas.microsoft.com/office/powerpoint/2018/8/main">
  <p188:cm id="{333787B6-E11E-4C3D-A68B-57B62B6E6322}" authorId="{F82EC007-51C0-2A2F-FAE6-019C856D2F88}" created="2022-04-15T16:40:48.711">
    <ac:deMkLst xmlns:ac="http://schemas.microsoft.com/office/drawing/2013/main/command">
      <pc:docMk xmlns:pc="http://schemas.microsoft.com/office/powerpoint/2013/main/command"/>
      <pc:sldMk xmlns:pc="http://schemas.microsoft.com/office/powerpoint/2013/main/command" cId="3099517645" sldId="400"/>
      <ac:spMk id="3" creationId="{4DCE0DC3-CE89-45FC-AB9D-743B03221213}"/>
    </ac:deMkLst>
    <p188:replyLst>
      <p188:reply id="{1B644949-83A4-4B0E-B94B-3710D53830D5}" authorId="{FF1DB8E6-9BC5-D7A1-3D63-D03938FB4549}" created="2022-04-15T17:02:45.310">
        <p188:txBody>
          <a:bodyPr/>
          <a:lstStyle/>
          <a:p>
            <a:r>
              <a:rPr lang="en-US"/>
              <a:t>[@Kinney, Robin - KDE Associate Commissioner] Language:
These schools are A1 schools, are ranked as a Priority 1 or 2 on the local school district's facility plan, and have levied a ten-cent equivalent tax dedicated to capital improvements. No local school districts receiving offers of assistance under this Act shall be eligible to receive additional offers of assistance until the 2026-2028 fiscal biennium.</a:t>
            </a:r>
          </a:p>
        </p188:txBody>
      </p188:reply>
    </p188:replyLst>
    <p188:txBody>
      <a:bodyPr/>
      <a:lstStyle/>
      <a:p>
        <a:r>
          <a:rPr lang="en-US"/>
          <a:t>Can you look at the language for the special offers to see if it still includes the allowance of no local funds to be used? If so that's a talking point</a:t>
        </a:r>
      </a:p>
    </p188:txBody>
  </p188:cm>
</p188:cmLst>
</file>

<file path=ppt/comments/modernComment_194_D05D45AE.xml><?xml version="1.0" encoding="utf-8"?>
<p188:cmLst xmlns:a="http://schemas.openxmlformats.org/drawingml/2006/main" xmlns:r="http://schemas.openxmlformats.org/officeDocument/2006/relationships" xmlns:p188="http://schemas.microsoft.com/office/powerpoint/2018/8/main">
  <p188:cm id="{B91D0992-01E1-41AF-BA61-DE883CB1B64E}" authorId="{FF1DB8E6-9BC5-D7A1-3D63-D03938FB4549}" created="2022-04-15T17:13:31.548">
    <ac:deMkLst xmlns:ac="http://schemas.microsoft.com/office/drawing/2013/main/command">
      <pc:docMk xmlns:pc="http://schemas.microsoft.com/office/powerpoint/2013/main/command"/>
      <pc:sldMk xmlns:pc="http://schemas.microsoft.com/office/powerpoint/2013/main/command" cId="3495773614" sldId="404"/>
      <ac:spMk id="3" creationId="{C83C9E30-B302-7C2B-0BDE-85842057DF77}"/>
    </ac:deMkLst>
    <p188:txBody>
      <a:bodyPr/>
      <a:lstStyle/>
      <a:p>
        <a:r>
          <a:rPr lang="en-US"/>
          <a:t>[@Kinney, Robin - KDE Associate Commissioner] I would assume so but not sure who could confirm that??</a:t>
        </a:r>
      </a:p>
    </p188:txBody>
  </p188:cm>
</p188:cmLst>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08569-7959-0241-9BB6-EB4CB1A4E314}"/>
              </a:ext>
            </a:extLst>
          </p:cNvPr>
          <p:cNvSpPr>
            <a:spLocks noGrp="1"/>
          </p:cNvSpPr>
          <p:nvPr>
            <p:ph type="ctrTitle"/>
          </p:nvPr>
        </p:nvSpPr>
        <p:spPr>
          <a:xfrm>
            <a:off x="1524000" y="1122363"/>
            <a:ext cx="9144000" cy="2387600"/>
          </a:xfrm>
        </p:spPr>
        <p:txBody>
          <a:bodyPr anchor="b"/>
          <a:lstStyle>
            <a:lvl1pPr algn="ctr">
              <a:defRPr sz="6000">
                <a:solidFill>
                  <a:srgbClr val="102649"/>
                </a:solidFill>
              </a:defRPr>
            </a:lvl1pPr>
          </a:lstStyle>
          <a:p>
            <a:r>
              <a:rPr lang="en-US"/>
              <a:t>Click to edit Master title style</a:t>
            </a:r>
          </a:p>
        </p:txBody>
      </p:sp>
      <p:sp>
        <p:nvSpPr>
          <p:cNvPr id="3" name="Subtitle 2">
            <a:extLst>
              <a:ext uri="{FF2B5EF4-FFF2-40B4-BE49-F238E27FC236}">
                <a16:creationId xmlns:a16="http://schemas.microsoft.com/office/drawing/2014/main" id="{D0C0594C-E6C1-9547-AD0F-AB6967F2DD52}"/>
              </a:ext>
            </a:extLst>
          </p:cNvPr>
          <p:cNvSpPr>
            <a:spLocks noGrp="1"/>
          </p:cNvSpPr>
          <p:nvPr>
            <p:ph type="subTitle" idx="1"/>
          </p:nvPr>
        </p:nvSpPr>
        <p:spPr>
          <a:xfrm>
            <a:off x="1524000" y="3602038"/>
            <a:ext cx="9144000" cy="1655762"/>
          </a:xfrm>
        </p:spPr>
        <p:txBody>
          <a:bodyPr/>
          <a:lstStyle>
            <a:lvl1pPr marL="0" indent="0" algn="ctr">
              <a:buNone/>
              <a:defRPr sz="2400">
                <a:solidFill>
                  <a:srgbClr val="00778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9DA7D72-74A1-FB4F-ACD2-40B8F2296B3D}"/>
              </a:ext>
            </a:extLst>
          </p:cNvPr>
          <p:cNvSpPr>
            <a:spLocks noGrp="1"/>
          </p:cNvSpPr>
          <p:nvPr>
            <p:ph type="dt" sz="half" idx="10"/>
          </p:nvPr>
        </p:nvSpPr>
        <p:spPr/>
        <p:txBody>
          <a:bodyPr/>
          <a:lstStyle>
            <a:lvl1pPr>
              <a:defRPr>
                <a:solidFill>
                  <a:schemeClr val="bg1"/>
                </a:solidFill>
              </a:defRPr>
            </a:lvl1pPr>
          </a:lstStyle>
          <a:p>
            <a:fld id="{90F885B2-8894-8044-8FDE-175D50DC3849}" type="datetimeFigureOut">
              <a:rPr lang="en-US" smtClean="0"/>
              <a:pPr/>
              <a:t>4/18/2022</a:t>
            </a:fld>
            <a:endParaRPr lang="en-US"/>
          </a:p>
        </p:txBody>
      </p:sp>
      <p:sp>
        <p:nvSpPr>
          <p:cNvPr id="5" name="Footer Placeholder 4">
            <a:extLst>
              <a:ext uri="{FF2B5EF4-FFF2-40B4-BE49-F238E27FC236}">
                <a16:creationId xmlns:a16="http://schemas.microsoft.com/office/drawing/2014/main" id="{1EC3B05B-48C7-544E-97E6-CC2AA1DB1D6D}"/>
              </a:ext>
            </a:extLst>
          </p:cNvPr>
          <p:cNvSpPr>
            <a:spLocks noGrp="1"/>
          </p:cNvSpPr>
          <p:nvPr>
            <p:ph type="ftr" sz="quarter" idx="11"/>
          </p:nvPr>
        </p:nvSpPr>
        <p:spPr/>
        <p:txBody>
          <a:bodyPr/>
          <a:lstStyle>
            <a:lvl1pPr>
              <a:defRPr>
                <a:solidFill>
                  <a:srgbClr val="007780"/>
                </a:solidFill>
              </a:defRPr>
            </a:lvl1pPr>
          </a:lstStyle>
          <a:p>
            <a:endParaRPr lang="en-US"/>
          </a:p>
        </p:txBody>
      </p:sp>
      <p:sp>
        <p:nvSpPr>
          <p:cNvPr id="6" name="Slide Number Placeholder 5">
            <a:extLst>
              <a:ext uri="{FF2B5EF4-FFF2-40B4-BE49-F238E27FC236}">
                <a16:creationId xmlns:a16="http://schemas.microsoft.com/office/drawing/2014/main" id="{C7E0090F-0F27-4242-854F-4BE100FF7E80}"/>
              </a:ext>
            </a:extLst>
          </p:cNvPr>
          <p:cNvSpPr>
            <a:spLocks noGrp="1"/>
          </p:cNvSpPr>
          <p:nvPr>
            <p:ph type="sldNum" sz="quarter" idx="12"/>
          </p:nvPr>
        </p:nvSpPr>
        <p:spPr>
          <a:xfrm>
            <a:off x="8610600" y="6356350"/>
            <a:ext cx="2743200" cy="365125"/>
          </a:xfrm>
          <a:prstGeom prst="rect">
            <a:avLst/>
          </a:prstGeom>
        </p:spPr>
        <p:txBody>
          <a:bodyPr/>
          <a:lstStyle>
            <a:lvl1pPr>
              <a:defRPr>
                <a:solidFill>
                  <a:srgbClr val="007780"/>
                </a:solidFill>
              </a:defRPr>
            </a:lvl1pPr>
          </a:lstStyle>
          <a:p>
            <a:fld id="{01152AFA-7C55-604E-8665-049907417E35}" type="slidenum">
              <a:rPr lang="en-US" smtClean="0"/>
              <a:pPr/>
              <a:t>‹#›</a:t>
            </a:fld>
            <a:endParaRPr lang="en-US"/>
          </a:p>
        </p:txBody>
      </p:sp>
    </p:spTree>
    <p:extLst>
      <p:ext uri="{BB962C8B-B14F-4D97-AF65-F5344CB8AC3E}">
        <p14:creationId xmlns:p14="http://schemas.microsoft.com/office/powerpoint/2010/main" val="39823621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BB55A3-9192-AA4B-A28B-F665D0BBD9A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3CF848-C4FD-8E4B-B94D-2FC841DBA2E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6930E4B-79F6-0A4D-9360-91B7A9F1433A}"/>
              </a:ext>
            </a:extLst>
          </p:cNvPr>
          <p:cNvSpPr>
            <a:spLocks noGrp="1"/>
          </p:cNvSpPr>
          <p:nvPr>
            <p:ph type="dt" sz="half" idx="10"/>
          </p:nvPr>
        </p:nvSpPr>
        <p:spPr/>
        <p:txBody>
          <a:bodyPr/>
          <a:lstStyle/>
          <a:p>
            <a:fld id="{90F885B2-8894-8044-8FDE-175D50DC3849}" type="datetimeFigureOut">
              <a:rPr lang="en-US" smtClean="0"/>
              <a:t>4/18/2022</a:t>
            </a:fld>
            <a:endParaRPr lang="en-US"/>
          </a:p>
        </p:txBody>
      </p:sp>
      <p:sp>
        <p:nvSpPr>
          <p:cNvPr id="5" name="Footer Placeholder 4">
            <a:extLst>
              <a:ext uri="{FF2B5EF4-FFF2-40B4-BE49-F238E27FC236}">
                <a16:creationId xmlns:a16="http://schemas.microsoft.com/office/drawing/2014/main" id="{A3F54B59-D8EC-434F-A166-20C80AE0AC7C}"/>
              </a:ext>
            </a:extLst>
          </p:cNvPr>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1146679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2AF73-9A4E-D146-900B-0DCB6902448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068D449-E993-6C44-BBED-F872FBC174C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3DE4AF1-AF32-5744-9E56-22A24F35B1D1}"/>
              </a:ext>
            </a:extLst>
          </p:cNvPr>
          <p:cNvSpPr>
            <a:spLocks noGrp="1"/>
          </p:cNvSpPr>
          <p:nvPr>
            <p:ph type="dt" sz="half" idx="10"/>
          </p:nvPr>
        </p:nvSpPr>
        <p:spPr/>
        <p:txBody>
          <a:bodyPr/>
          <a:lstStyle>
            <a:lvl1pPr>
              <a:defRPr>
                <a:solidFill>
                  <a:srgbClr val="102649"/>
                </a:solidFill>
              </a:defRPr>
            </a:lvl1pPr>
          </a:lstStyle>
          <a:p>
            <a:fld id="{90F885B2-8894-8044-8FDE-175D50DC3849}" type="datetimeFigureOut">
              <a:rPr lang="en-US" smtClean="0"/>
              <a:pPr/>
              <a:t>4/18/2022</a:t>
            </a:fld>
            <a:endParaRPr lang="en-US"/>
          </a:p>
        </p:txBody>
      </p:sp>
      <p:sp>
        <p:nvSpPr>
          <p:cNvPr id="5" name="Footer Placeholder 4">
            <a:extLst>
              <a:ext uri="{FF2B5EF4-FFF2-40B4-BE49-F238E27FC236}">
                <a16:creationId xmlns:a16="http://schemas.microsoft.com/office/drawing/2014/main" id="{A39392A0-E4A1-8D48-AC5B-1687A954FC93}"/>
              </a:ext>
            </a:extLst>
          </p:cNvPr>
          <p:cNvSpPr>
            <a:spLocks noGrp="1"/>
          </p:cNvSpPr>
          <p:nvPr>
            <p:ph type="ftr" sz="quarter" idx="11"/>
          </p:nvPr>
        </p:nvSpPr>
        <p:spPr>
          <a:xfrm>
            <a:off x="4038600" y="6356350"/>
            <a:ext cx="4078266" cy="365125"/>
          </a:xfrm>
        </p:spPr>
        <p:txBody>
          <a:bodyPr/>
          <a:lstStyle>
            <a:lvl1pPr>
              <a:defRPr>
                <a:solidFill>
                  <a:srgbClr val="102649"/>
                </a:solidFill>
              </a:defRPr>
            </a:lvl1pPr>
          </a:lstStyle>
          <a:p>
            <a:endParaRPr lang="en-US"/>
          </a:p>
        </p:txBody>
      </p:sp>
      <p:sp>
        <p:nvSpPr>
          <p:cNvPr id="6" name="Slide Number Placeholder 5">
            <a:extLst>
              <a:ext uri="{FF2B5EF4-FFF2-40B4-BE49-F238E27FC236}">
                <a16:creationId xmlns:a16="http://schemas.microsoft.com/office/drawing/2014/main" id="{DC31426B-CAD7-A248-9D25-832FA2DA8EAC}"/>
              </a:ext>
            </a:extLst>
          </p:cNvPr>
          <p:cNvSpPr>
            <a:spLocks noGrp="1"/>
          </p:cNvSpPr>
          <p:nvPr>
            <p:ph type="sldNum" sz="quarter" idx="12"/>
          </p:nvPr>
        </p:nvSpPr>
        <p:spPr>
          <a:xfrm>
            <a:off x="8610600" y="6356350"/>
            <a:ext cx="2743200" cy="365125"/>
          </a:xfrm>
          <a:prstGeom prst="rect">
            <a:avLst/>
          </a:prstGeom>
        </p:spPr>
        <p:txBody>
          <a:bodyPr/>
          <a:lstStyle>
            <a:lvl1pPr>
              <a:defRPr>
                <a:solidFill>
                  <a:srgbClr val="102649"/>
                </a:solidFill>
              </a:defRPr>
            </a:lvl1pPr>
          </a:lstStyle>
          <a:p>
            <a:fld id="{01152AFA-7C55-604E-8665-049907417E35}" type="slidenum">
              <a:rPr lang="en-US" smtClean="0"/>
              <a:pPr/>
              <a:t>‹#›</a:t>
            </a:fld>
            <a:endParaRPr lang="en-US"/>
          </a:p>
        </p:txBody>
      </p:sp>
    </p:spTree>
    <p:extLst>
      <p:ext uri="{BB962C8B-B14F-4D97-AF65-F5344CB8AC3E}">
        <p14:creationId xmlns:p14="http://schemas.microsoft.com/office/powerpoint/2010/main" val="83887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7129AE-3E3D-8D40-9357-256A736AB1A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5F97DC4-37E3-C541-8F1C-EC9F203D4EB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218A85B-13CF-DC4C-9B51-8C0EC075743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D8DDCC5-4054-D648-9589-53E6D120B71D}"/>
              </a:ext>
            </a:extLst>
          </p:cNvPr>
          <p:cNvSpPr>
            <a:spLocks noGrp="1"/>
          </p:cNvSpPr>
          <p:nvPr>
            <p:ph type="dt" sz="half" idx="10"/>
          </p:nvPr>
        </p:nvSpPr>
        <p:spPr/>
        <p:txBody>
          <a:bodyPr/>
          <a:lstStyle/>
          <a:p>
            <a:fld id="{90F885B2-8894-8044-8FDE-175D50DC3849}" type="datetimeFigureOut">
              <a:rPr lang="en-US" smtClean="0"/>
              <a:t>4/18/2022</a:t>
            </a:fld>
            <a:endParaRPr lang="en-US"/>
          </a:p>
        </p:txBody>
      </p:sp>
      <p:sp>
        <p:nvSpPr>
          <p:cNvPr id="6" name="Footer Placeholder 5">
            <a:extLst>
              <a:ext uri="{FF2B5EF4-FFF2-40B4-BE49-F238E27FC236}">
                <a16:creationId xmlns:a16="http://schemas.microsoft.com/office/drawing/2014/main" id="{23010285-C8F1-CC49-B417-CA5C71B95526}"/>
              </a:ext>
            </a:extLst>
          </p:cNvPr>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2582104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0DC529-84D4-2947-8D87-A9FE98A465C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81BF79D-E057-CE44-9D97-934038F0850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757DC18-B0E2-5D48-BC36-CA6CE055489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D6779E1-2F41-084E-B78A-9475EADB33E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E98414-52E5-4E4B-BD61-22E50040F5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2A177FD-8970-6E49-AE3A-3E99004152A2}"/>
              </a:ext>
            </a:extLst>
          </p:cNvPr>
          <p:cNvSpPr>
            <a:spLocks noGrp="1"/>
          </p:cNvSpPr>
          <p:nvPr>
            <p:ph type="dt" sz="half" idx="10"/>
          </p:nvPr>
        </p:nvSpPr>
        <p:spPr/>
        <p:txBody>
          <a:bodyPr/>
          <a:lstStyle/>
          <a:p>
            <a:fld id="{90F885B2-8894-8044-8FDE-175D50DC3849}" type="datetimeFigureOut">
              <a:rPr lang="en-US" smtClean="0"/>
              <a:t>4/18/2022</a:t>
            </a:fld>
            <a:endParaRPr lang="en-US"/>
          </a:p>
        </p:txBody>
      </p:sp>
      <p:sp>
        <p:nvSpPr>
          <p:cNvPr id="8" name="Footer Placeholder 7">
            <a:extLst>
              <a:ext uri="{FF2B5EF4-FFF2-40B4-BE49-F238E27FC236}">
                <a16:creationId xmlns:a16="http://schemas.microsoft.com/office/drawing/2014/main" id="{69B81514-1649-6142-AC73-F89804C2EA4E}"/>
              </a:ext>
            </a:extLst>
          </p:cNvPr>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29640631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95664-CBD9-5B44-AF8D-232A4D4E3EF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7453A43-613C-1740-9F57-1DA02F78D8E7}"/>
              </a:ext>
            </a:extLst>
          </p:cNvPr>
          <p:cNvSpPr>
            <a:spLocks noGrp="1"/>
          </p:cNvSpPr>
          <p:nvPr>
            <p:ph type="dt" sz="half" idx="10"/>
          </p:nvPr>
        </p:nvSpPr>
        <p:spPr/>
        <p:txBody>
          <a:bodyPr/>
          <a:lstStyle>
            <a:lvl1pPr>
              <a:defRPr>
                <a:solidFill>
                  <a:srgbClr val="102649"/>
                </a:solidFill>
              </a:defRPr>
            </a:lvl1pPr>
          </a:lstStyle>
          <a:p>
            <a:fld id="{90F885B2-8894-8044-8FDE-175D50DC3849}" type="datetimeFigureOut">
              <a:rPr lang="en-US" smtClean="0"/>
              <a:pPr/>
              <a:t>4/18/2022</a:t>
            </a:fld>
            <a:endParaRPr lang="en-US"/>
          </a:p>
        </p:txBody>
      </p:sp>
      <p:sp>
        <p:nvSpPr>
          <p:cNvPr id="4" name="Footer Placeholder 3">
            <a:extLst>
              <a:ext uri="{FF2B5EF4-FFF2-40B4-BE49-F238E27FC236}">
                <a16:creationId xmlns:a16="http://schemas.microsoft.com/office/drawing/2014/main" id="{E5737E07-BDE7-EE4F-A7D2-BCC968B7D3B9}"/>
              </a:ext>
            </a:extLst>
          </p:cNvPr>
          <p:cNvSpPr>
            <a:spLocks noGrp="1"/>
          </p:cNvSpPr>
          <p:nvPr>
            <p:ph type="ftr" sz="quarter" idx="11"/>
          </p:nvPr>
        </p:nvSpPr>
        <p:spPr/>
        <p:txBody>
          <a:bodyPr/>
          <a:lstStyle>
            <a:lvl1pPr>
              <a:defRPr>
                <a:solidFill>
                  <a:srgbClr val="102649"/>
                </a:solidFill>
              </a:defRPr>
            </a:lvl1pPr>
          </a:lstStyle>
          <a:p>
            <a:endParaRPr lang="en-US"/>
          </a:p>
        </p:txBody>
      </p:sp>
    </p:spTree>
    <p:extLst>
      <p:ext uri="{BB962C8B-B14F-4D97-AF65-F5344CB8AC3E}">
        <p14:creationId xmlns:p14="http://schemas.microsoft.com/office/powerpoint/2010/main" val="3274293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9CEA650-939E-F048-B947-6D573735B252}"/>
              </a:ext>
            </a:extLst>
          </p:cNvPr>
          <p:cNvSpPr>
            <a:spLocks noGrp="1"/>
          </p:cNvSpPr>
          <p:nvPr>
            <p:ph type="dt" sz="half" idx="10"/>
          </p:nvPr>
        </p:nvSpPr>
        <p:spPr/>
        <p:txBody>
          <a:bodyPr/>
          <a:lstStyle>
            <a:lvl1pPr>
              <a:defRPr>
                <a:solidFill>
                  <a:srgbClr val="102649"/>
                </a:solidFill>
              </a:defRPr>
            </a:lvl1pPr>
          </a:lstStyle>
          <a:p>
            <a:fld id="{90F885B2-8894-8044-8FDE-175D50DC3849}" type="datetimeFigureOut">
              <a:rPr lang="en-US" smtClean="0"/>
              <a:pPr/>
              <a:t>4/18/2022</a:t>
            </a:fld>
            <a:endParaRPr lang="en-US"/>
          </a:p>
        </p:txBody>
      </p:sp>
      <p:sp>
        <p:nvSpPr>
          <p:cNvPr id="3" name="Footer Placeholder 2">
            <a:extLst>
              <a:ext uri="{FF2B5EF4-FFF2-40B4-BE49-F238E27FC236}">
                <a16:creationId xmlns:a16="http://schemas.microsoft.com/office/drawing/2014/main" id="{2363B547-38B5-CE45-9D41-AB9885E10534}"/>
              </a:ext>
            </a:extLst>
          </p:cNvPr>
          <p:cNvSpPr>
            <a:spLocks noGrp="1"/>
          </p:cNvSpPr>
          <p:nvPr>
            <p:ph type="ftr" sz="quarter" idx="11"/>
          </p:nvPr>
        </p:nvSpPr>
        <p:spPr/>
        <p:txBody>
          <a:bodyPr/>
          <a:lstStyle>
            <a:lvl1pPr>
              <a:defRPr>
                <a:solidFill>
                  <a:srgbClr val="102649"/>
                </a:solidFill>
              </a:defRPr>
            </a:lvl1pPr>
          </a:lstStyle>
          <a:p>
            <a:endParaRPr lang="en-US"/>
          </a:p>
        </p:txBody>
      </p:sp>
    </p:spTree>
    <p:extLst>
      <p:ext uri="{BB962C8B-B14F-4D97-AF65-F5344CB8AC3E}">
        <p14:creationId xmlns:p14="http://schemas.microsoft.com/office/powerpoint/2010/main" val="12038988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747C7-D880-DF47-A5AB-551081E93E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6CD60D4-B40E-F34D-80B5-1FB5C01929C3}"/>
              </a:ext>
            </a:extLst>
          </p:cNvPr>
          <p:cNvSpPr>
            <a:spLocks noGrp="1"/>
          </p:cNvSpPr>
          <p:nvPr>
            <p:ph idx="1"/>
          </p:nvPr>
        </p:nvSpPr>
        <p:spPr>
          <a:xfrm>
            <a:off x="5183188" y="1891430"/>
            <a:ext cx="6172200" cy="39696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06E9781-5FD6-404C-9615-4A709D3011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85DCDF3-E889-1748-B70C-A614B28DB8A1}"/>
              </a:ext>
            </a:extLst>
          </p:cNvPr>
          <p:cNvSpPr>
            <a:spLocks noGrp="1"/>
          </p:cNvSpPr>
          <p:nvPr>
            <p:ph type="dt" sz="half" idx="10"/>
          </p:nvPr>
        </p:nvSpPr>
        <p:spPr/>
        <p:txBody>
          <a:bodyPr/>
          <a:lstStyle>
            <a:lvl1pPr>
              <a:defRPr>
                <a:solidFill>
                  <a:srgbClr val="102649"/>
                </a:solidFill>
              </a:defRPr>
            </a:lvl1pPr>
          </a:lstStyle>
          <a:p>
            <a:fld id="{90F885B2-8894-8044-8FDE-175D50DC3849}" type="datetimeFigureOut">
              <a:rPr lang="en-US" smtClean="0"/>
              <a:pPr/>
              <a:t>4/18/2022</a:t>
            </a:fld>
            <a:endParaRPr lang="en-US"/>
          </a:p>
        </p:txBody>
      </p:sp>
      <p:sp>
        <p:nvSpPr>
          <p:cNvPr id="6" name="Footer Placeholder 5">
            <a:extLst>
              <a:ext uri="{FF2B5EF4-FFF2-40B4-BE49-F238E27FC236}">
                <a16:creationId xmlns:a16="http://schemas.microsoft.com/office/drawing/2014/main" id="{B023D8E5-FB74-B545-B35C-110FA0DCFD66}"/>
              </a:ext>
            </a:extLst>
          </p:cNvPr>
          <p:cNvSpPr>
            <a:spLocks noGrp="1"/>
          </p:cNvSpPr>
          <p:nvPr>
            <p:ph type="ftr" sz="quarter" idx="11"/>
          </p:nvPr>
        </p:nvSpPr>
        <p:spPr>
          <a:xfrm>
            <a:off x="4038600" y="6356350"/>
            <a:ext cx="4040688" cy="365125"/>
          </a:xfrm>
        </p:spPr>
        <p:txBody>
          <a:bodyPr/>
          <a:lstStyle>
            <a:lvl1pPr>
              <a:defRPr>
                <a:solidFill>
                  <a:srgbClr val="102649"/>
                </a:solidFill>
              </a:defRPr>
            </a:lvl1pPr>
          </a:lstStyle>
          <a:p>
            <a:endParaRPr lang="en-US"/>
          </a:p>
        </p:txBody>
      </p:sp>
      <p:sp>
        <p:nvSpPr>
          <p:cNvPr id="7" name="Slide Number Placeholder 6">
            <a:extLst>
              <a:ext uri="{FF2B5EF4-FFF2-40B4-BE49-F238E27FC236}">
                <a16:creationId xmlns:a16="http://schemas.microsoft.com/office/drawing/2014/main" id="{2BAA720A-FAFC-0B47-B836-6026134BEC69}"/>
              </a:ext>
            </a:extLst>
          </p:cNvPr>
          <p:cNvSpPr>
            <a:spLocks noGrp="1"/>
          </p:cNvSpPr>
          <p:nvPr>
            <p:ph type="sldNum" sz="quarter" idx="12"/>
          </p:nvPr>
        </p:nvSpPr>
        <p:spPr>
          <a:xfrm>
            <a:off x="8610600" y="6356350"/>
            <a:ext cx="2743200" cy="365125"/>
          </a:xfrm>
          <a:prstGeom prst="rect">
            <a:avLst/>
          </a:prstGeom>
        </p:spPr>
        <p:txBody>
          <a:bodyPr/>
          <a:lstStyle>
            <a:lvl1pPr>
              <a:defRPr>
                <a:solidFill>
                  <a:srgbClr val="102649"/>
                </a:solidFill>
              </a:defRPr>
            </a:lvl1pPr>
          </a:lstStyle>
          <a:p>
            <a:fld id="{01152AFA-7C55-604E-8665-049907417E35}" type="slidenum">
              <a:rPr lang="en-US" smtClean="0"/>
              <a:pPr/>
              <a:t>‹#›</a:t>
            </a:fld>
            <a:endParaRPr lang="en-US"/>
          </a:p>
        </p:txBody>
      </p:sp>
    </p:spTree>
    <p:extLst>
      <p:ext uri="{BB962C8B-B14F-4D97-AF65-F5344CB8AC3E}">
        <p14:creationId xmlns:p14="http://schemas.microsoft.com/office/powerpoint/2010/main" val="28327052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9EA58-8F14-9847-A5CC-481304CAC33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3780811-8AD9-384B-AAE6-7D7355D8347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25E1C3A-9866-3A4D-B8F8-421BAC5017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E9B453-B7EA-F54F-99BE-092E9693BC03}"/>
              </a:ext>
            </a:extLst>
          </p:cNvPr>
          <p:cNvSpPr>
            <a:spLocks noGrp="1"/>
          </p:cNvSpPr>
          <p:nvPr>
            <p:ph type="dt" sz="half" idx="10"/>
          </p:nvPr>
        </p:nvSpPr>
        <p:spPr/>
        <p:txBody>
          <a:bodyPr/>
          <a:lstStyle/>
          <a:p>
            <a:fld id="{90F885B2-8894-8044-8FDE-175D50DC3849}" type="datetimeFigureOut">
              <a:rPr lang="en-US" smtClean="0"/>
              <a:t>4/18/2022</a:t>
            </a:fld>
            <a:endParaRPr lang="en-US"/>
          </a:p>
        </p:txBody>
      </p:sp>
      <p:sp>
        <p:nvSpPr>
          <p:cNvPr id="6" name="Footer Placeholder 5">
            <a:extLst>
              <a:ext uri="{FF2B5EF4-FFF2-40B4-BE49-F238E27FC236}">
                <a16:creationId xmlns:a16="http://schemas.microsoft.com/office/drawing/2014/main" id="{B2BAE837-F714-D749-8672-F5ACD89ABDA3}"/>
              </a:ext>
            </a:extLst>
          </p:cNvPr>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18636100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D2CF2-02DF-EB40-9C30-F603922C43E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58DE25A-01D2-3842-897E-9F6C707073D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52C0B9-4A3D-004D-A3C2-A486C0B21C4E}"/>
              </a:ext>
            </a:extLst>
          </p:cNvPr>
          <p:cNvSpPr>
            <a:spLocks noGrp="1"/>
          </p:cNvSpPr>
          <p:nvPr>
            <p:ph type="dt" sz="half" idx="10"/>
          </p:nvPr>
        </p:nvSpPr>
        <p:spPr/>
        <p:txBody>
          <a:bodyPr/>
          <a:lstStyle/>
          <a:p>
            <a:fld id="{90F885B2-8894-8044-8FDE-175D50DC3849}" type="datetimeFigureOut">
              <a:rPr lang="en-US" smtClean="0"/>
              <a:t>4/18/2022</a:t>
            </a:fld>
            <a:endParaRPr lang="en-US"/>
          </a:p>
        </p:txBody>
      </p:sp>
      <p:sp>
        <p:nvSpPr>
          <p:cNvPr id="5" name="Footer Placeholder 4">
            <a:extLst>
              <a:ext uri="{FF2B5EF4-FFF2-40B4-BE49-F238E27FC236}">
                <a16:creationId xmlns:a16="http://schemas.microsoft.com/office/drawing/2014/main" id="{50D7C0FF-A49D-F241-8819-70F0A0CC272D}"/>
              </a:ext>
            </a:extLst>
          </p:cNvPr>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30220279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A5D8CEE-7FBA-F449-BE55-F05E99DED94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1F7D7E5-BBC6-C94E-AF43-17FD8D82E17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B71A1BF-C169-454D-9CB3-0B7C89D9455C}"/>
              </a:ext>
            </a:extLst>
          </p:cNvPr>
          <p:cNvSpPr>
            <a:spLocks noGrp="1"/>
          </p:cNvSpPr>
          <p:nvPr>
            <p:ph type="dt" sz="half" idx="10"/>
          </p:nvPr>
        </p:nvSpPr>
        <p:spPr/>
        <p:txBody>
          <a:bodyPr/>
          <a:lstStyle/>
          <a:p>
            <a:fld id="{90F885B2-8894-8044-8FDE-175D50DC3849}" type="datetimeFigureOut">
              <a:rPr lang="en-US" smtClean="0"/>
              <a:t>4/18/2022</a:t>
            </a:fld>
            <a:endParaRPr lang="en-US"/>
          </a:p>
        </p:txBody>
      </p:sp>
      <p:sp>
        <p:nvSpPr>
          <p:cNvPr id="5" name="Footer Placeholder 4">
            <a:extLst>
              <a:ext uri="{FF2B5EF4-FFF2-40B4-BE49-F238E27FC236}">
                <a16:creationId xmlns:a16="http://schemas.microsoft.com/office/drawing/2014/main" id="{09E9A9C6-28A1-0644-81AA-16813709755C}"/>
              </a:ext>
            </a:extLst>
          </p:cNvPr>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24166889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7D32FA69-F2CC-8E44-A069-E9A85C2CDD23}"/>
              </a:ext>
            </a:extLst>
          </p:cNvPr>
          <p:cNvSpPr>
            <a:spLocks noGrp="1"/>
          </p:cNvSpPr>
          <p:nvPr>
            <p:ph type="dt" sz="half" idx="10"/>
          </p:nvPr>
        </p:nvSpPr>
        <p:spPr/>
        <p:txBody>
          <a:bodyPr/>
          <a:lstStyle>
            <a:lvl1pPr>
              <a:defRPr>
                <a:solidFill>
                  <a:srgbClr val="102649"/>
                </a:solidFill>
              </a:defRPr>
            </a:lvl1pPr>
          </a:lstStyle>
          <a:p>
            <a:fld id="{90F885B2-8894-8044-8FDE-175D50DC3849}" type="datetimeFigureOut">
              <a:rPr lang="en-US" smtClean="0"/>
              <a:pPr/>
              <a:t>4/18/2022</a:t>
            </a:fld>
            <a:endParaRPr lang="en-US"/>
          </a:p>
        </p:txBody>
      </p:sp>
      <p:sp>
        <p:nvSpPr>
          <p:cNvPr id="4" name="Footer Placeholder 3">
            <a:extLst>
              <a:ext uri="{FF2B5EF4-FFF2-40B4-BE49-F238E27FC236}">
                <a16:creationId xmlns:a16="http://schemas.microsoft.com/office/drawing/2014/main" id="{19E013E8-1B59-1947-97AA-780C14576EFC}"/>
              </a:ext>
            </a:extLst>
          </p:cNvPr>
          <p:cNvSpPr>
            <a:spLocks noGrp="1"/>
          </p:cNvSpPr>
          <p:nvPr>
            <p:ph type="ftr" sz="quarter" idx="11"/>
          </p:nvPr>
        </p:nvSpPr>
        <p:spPr/>
        <p:txBody>
          <a:bodyPr/>
          <a:lstStyle>
            <a:lvl1pPr>
              <a:defRPr>
                <a:solidFill>
                  <a:srgbClr val="102649"/>
                </a:solidFill>
              </a:defRPr>
            </a:lvl1pPr>
          </a:lstStyle>
          <a:p>
            <a:endParaRPr lang="en-US"/>
          </a:p>
        </p:txBody>
      </p:sp>
    </p:spTree>
    <p:extLst>
      <p:ext uri="{BB962C8B-B14F-4D97-AF65-F5344CB8AC3E}">
        <p14:creationId xmlns:p14="http://schemas.microsoft.com/office/powerpoint/2010/main" val="26570284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55786" y="257025"/>
            <a:ext cx="8596668" cy="1320800"/>
          </a:xfrm>
        </p:spPr>
        <p:txBody>
          <a:bodyPr/>
          <a:lstStyle/>
          <a:p>
            <a:r>
              <a:rPr lang="en-US"/>
              <a:t>Click to edit Master title style</a:t>
            </a:r>
          </a:p>
        </p:txBody>
      </p:sp>
      <p:sp>
        <p:nvSpPr>
          <p:cNvPr id="5" name="Text Placeholder 4"/>
          <p:cNvSpPr>
            <a:spLocks noGrp="1"/>
          </p:cNvSpPr>
          <p:nvPr>
            <p:ph type="body" sz="quarter" idx="13"/>
          </p:nvPr>
        </p:nvSpPr>
        <p:spPr>
          <a:xfrm>
            <a:off x="555786" y="1773451"/>
            <a:ext cx="9188715" cy="4901324"/>
          </a:xfrm>
        </p:spPr>
        <p:txBody>
          <a:bodyPr/>
          <a:lstStyle>
            <a:lvl5pPr marL="2057400" indent="-228600">
              <a:buFont typeface="Franklin Gothic Medium" panose="020B0603020102020204" pitchFamily="34" charset="0"/>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a:xfrm>
            <a:off x="11030413" y="6314034"/>
            <a:ext cx="683339" cy="365125"/>
          </a:xfrm>
        </p:spPr>
        <p:txBody>
          <a:bodyPr/>
          <a:lstStyle/>
          <a:p>
            <a:fld id="{91BD7323-49BF-4C97-8773-5EC64C492009}" type="slidenum">
              <a:rPr lang="en-US" smtClean="0"/>
              <a:t>‹#›</a:t>
            </a:fld>
            <a:endParaRPr lang="en-US"/>
          </a:p>
        </p:txBody>
      </p:sp>
    </p:spTree>
    <p:extLst>
      <p:ext uri="{BB962C8B-B14F-4D97-AF65-F5344CB8AC3E}">
        <p14:creationId xmlns:p14="http://schemas.microsoft.com/office/powerpoint/2010/main" val="31633873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CFAA31E-A6D5-0042-9274-104B04F9ADF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91896C5-06B0-3147-AB94-8C999EE890F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BC9E41-8ACF-5A41-9EAC-CFD88AAFBFD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fld id="{90F885B2-8894-8044-8FDE-175D50DC3849}" type="datetimeFigureOut">
              <a:rPr lang="en-US" smtClean="0"/>
              <a:pPr/>
              <a:t>4/18/2022</a:t>
            </a:fld>
            <a:endParaRPr lang="en-US"/>
          </a:p>
        </p:txBody>
      </p:sp>
      <p:sp>
        <p:nvSpPr>
          <p:cNvPr id="5" name="Footer Placeholder 4">
            <a:extLst>
              <a:ext uri="{FF2B5EF4-FFF2-40B4-BE49-F238E27FC236}">
                <a16:creationId xmlns:a16="http://schemas.microsoft.com/office/drawing/2014/main" id="{CCC268BD-BE55-F341-B9D2-8E463FCF8391}"/>
              </a:ext>
            </a:extLst>
          </p:cNvPr>
          <p:cNvSpPr>
            <a:spLocks noGrp="1"/>
          </p:cNvSpPr>
          <p:nvPr>
            <p:ph type="ftr" sz="quarter" idx="3"/>
          </p:nvPr>
        </p:nvSpPr>
        <p:spPr>
          <a:xfrm>
            <a:off x="4038600" y="6356350"/>
            <a:ext cx="3564699" cy="365125"/>
          </a:xfrm>
          <a:prstGeom prst="rect">
            <a:avLst/>
          </a:prstGeom>
        </p:spPr>
        <p:txBody>
          <a:bodyPr vert="horz" lIns="91440" tIns="45720" rIns="91440" bIns="45720" rtlCol="0" anchor="ctr"/>
          <a:lstStyle>
            <a:lvl1pPr algn="ctr">
              <a:defRPr sz="1200">
                <a:solidFill>
                  <a:schemeClr val="bg1"/>
                </a:solidFill>
              </a:defRPr>
            </a:lvl1pPr>
          </a:lstStyle>
          <a:p>
            <a:endParaRPr lang="en-US"/>
          </a:p>
        </p:txBody>
      </p:sp>
    </p:spTree>
    <p:extLst>
      <p:ext uri="{BB962C8B-B14F-4D97-AF65-F5344CB8AC3E}">
        <p14:creationId xmlns:p14="http://schemas.microsoft.com/office/powerpoint/2010/main" val="22713396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rgbClr val="00778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102649"/>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102649"/>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102649"/>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102649"/>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102649"/>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microsoft.com/office/2018/10/relationships/comments" Target="../comments/modernComment_10A_3556C206.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microsoft.com/office/2018/10/relationships/comments" Target="../comments/modernComment_105_8D48CCD.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18/10/relationships/comments" Target="../comments/modernComment_105_8D48CCD0.xml"/><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microsoft.com/office/2018/10/relationships/comments" Target="../comments/modernComment_194_D05D45AE.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microsoft.com/office/2018/10/relationships/comments" Target="../comments/modernComment_190_B8BEE2CD.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microsoft.com/office/2018/10/relationships/comments" Target="../comments/modernComment_108_E739E0F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83189A-6FB4-E44C-B710-7D3A72EB7571}"/>
              </a:ext>
            </a:extLst>
          </p:cNvPr>
          <p:cNvSpPr>
            <a:spLocks noGrp="1"/>
          </p:cNvSpPr>
          <p:nvPr>
            <p:ph type="ctrTitle"/>
          </p:nvPr>
        </p:nvSpPr>
        <p:spPr/>
        <p:txBody>
          <a:bodyPr>
            <a:normAutofit/>
          </a:bodyPr>
          <a:lstStyle/>
          <a:p>
            <a:r>
              <a:rPr lang="en-US"/>
              <a:t>22-24 Biennial Budget and Legislative Update</a:t>
            </a:r>
          </a:p>
        </p:txBody>
      </p:sp>
      <p:sp>
        <p:nvSpPr>
          <p:cNvPr id="3" name="Subtitle 2">
            <a:extLst>
              <a:ext uri="{FF2B5EF4-FFF2-40B4-BE49-F238E27FC236}">
                <a16:creationId xmlns:a16="http://schemas.microsoft.com/office/drawing/2014/main" id="{15975756-7273-374D-877B-DD347CC3BB25}"/>
              </a:ext>
            </a:extLst>
          </p:cNvPr>
          <p:cNvSpPr>
            <a:spLocks noGrp="1"/>
          </p:cNvSpPr>
          <p:nvPr>
            <p:ph type="subTitle" idx="1"/>
          </p:nvPr>
        </p:nvSpPr>
        <p:spPr/>
        <p:txBody>
          <a:bodyPr/>
          <a:lstStyle/>
          <a:p>
            <a:r>
              <a:rPr lang="en-US"/>
              <a:t>April 20, 2022</a:t>
            </a:r>
          </a:p>
          <a:p>
            <a:endParaRPr lang="en-US"/>
          </a:p>
        </p:txBody>
      </p:sp>
    </p:spTree>
    <p:extLst>
      <p:ext uri="{BB962C8B-B14F-4D97-AF65-F5344CB8AC3E}">
        <p14:creationId xmlns:p14="http://schemas.microsoft.com/office/powerpoint/2010/main" val="3019029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descr="Per pupil $4,100 for FY23 and $4,200 for FY24">
            <a:extLst>
              <a:ext uri="{FF2B5EF4-FFF2-40B4-BE49-F238E27FC236}">
                <a16:creationId xmlns:a16="http://schemas.microsoft.com/office/drawing/2014/main" id="{2FECC3BF-D9D7-4D56-96C9-0AE723E766B8}"/>
              </a:ext>
            </a:extLst>
          </p:cNvPr>
          <p:cNvSpPr txBox="1"/>
          <p:nvPr/>
        </p:nvSpPr>
        <p:spPr>
          <a:xfrm>
            <a:off x="838200" y="5017876"/>
            <a:ext cx="10287000" cy="400110"/>
          </a:xfrm>
          <a:prstGeom prst="rect">
            <a:avLst/>
          </a:prstGeom>
          <a:noFill/>
        </p:spPr>
        <p:txBody>
          <a:bodyPr wrap="square" rtlCol="0">
            <a:spAutoFit/>
          </a:bodyPr>
          <a:lstStyle/>
          <a:p>
            <a:pPr marL="742950" lvl="1" indent="-285750">
              <a:buFont typeface="Arial" panose="020B0604020202020204" pitchFamily="34" charset="0"/>
              <a:buChar char="•"/>
            </a:pPr>
            <a:r>
              <a:rPr lang="en-US" sz="2000" dirty="0"/>
              <a:t>per pupil $4,100 FY23, $4,200 FY24 </a:t>
            </a:r>
          </a:p>
        </p:txBody>
      </p:sp>
      <p:pic>
        <p:nvPicPr>
          <p:cNvPr id="11" name="Content Placeholder 10" descr="Support Education Excellence in Kentucky table per Fiscal Year">
            <a:extLst>
              <a:ext uri="{FF2B5EF4-FFF2-40B4-BE49-F238E27FC236}">
                <a16:creationId xmlns:a16="http://schemas.microsoft.com/office/drawing/2014/main" id="{69B7499C-FBDF-44AD-951E-21078562E941}"/>
              </a:ext>
            </a:extLst>
          </p:cNvPr>
          <p:cNvPicPr>
            <a:picLocks noGrp="1" noChangeAspect="1"/>
          </p:cNvPicPr>
          <p:nvPr>
            <p:ph idx="1"/>
          </p:nvPr>
        </p:nvPicPr>
        <p:blipFill>
          <a:blip r:embed="rId2"/>
          <a:stretch>
            <a:fillRect/>
          </a:stretch>
        </p:blipFill>
        <p:spPr>
          <a:xfrm>
            <a:off x="838200" y="1380140"/>
            <a:ext cx="8966200" cy="3576067"/>
          </a:xfrm>
          <a:prstGeom prst="rect">
            <a:avLst/>
          </a:prstGeom>
        </p:spPr>
      </p:pic>
      <p:sp>
        <p:nvSpPr>
          <p:cNvPr id="2" name="Title 1">
            <a:extLst>
              <a:ext uri="{FF2B5EF4-FFF2-40B4-BE49-F238E27FC236}">
                <a16:creationId xmlns:a16="http://schemas.microsoft.com/office/drawing/2014/main" id="{6176B5D2-69CF-4E88-B46E-A919F6FA6509}"/>
              </a:ext>
            </a:extLst>
          </p:cNvPr>
          <p:cNvSpPr>
            <a:spLocks noGrp="1"/>
          </p:cNvSpPr>
          <p:nvPr>
            <p:ph type="title"/>
          </p:nvPr>
        </p:nvSpPr>
        <p:spPr/>
        <p:txBody>
          <a:bodyPr/>
          <a:lstStyle/>
          <a:p>
            <a:r>
              <a:rPr lang="en-US"/>
              <a:t>SEEK</a:t>
            </a:r>
          </a:p>
        </p:txBody>
      </p:sp>
    </p:spTree>
    <p:extLst>
      <p:ext uri="{BB962C8B-B14F-4D97-AF65-F5344CB8AC3E}">
        <p14:creationId xmlns:p14="http://schemas.microsoft.com/office/powerpoint/2010/main" val="12713961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03621-01E9-4CF6-A3E4-E2C4582B1C6D}"/>
              </a:ext>
            </a:extLst>
          </p:cNvPr>
          <p:cNvSpPr>
            <a:spLocks noGrp="1"/>
          </p:cNvSpPr>
          <p:nvPr>
            <p:ph type="title"/>
          </p:nvPr>
        </p:nvSpPr>
        <p:spPr/>
        <p:txBody>
          <a:bodyPr/>
          <a:lstStyle/>
          <a:p>
            <a:r>
              <a:rPr lang="en-US"/>
              <a:t>SEEK cont.</a:t>
            </a:r>
          </a:p>
        </p:txBody>
      </p:sp>
      <p:sp>
        <p:nvSpPr>
          <p:cNvPr id="3" name="Content Placeholder 2">
            <a:extLst>
              <a:ext uri="{FF2B5EF4-FFF2-40B4-BE49-F238E27FC236}">
                <a16:creationId xmlns:a16="http://schemas.microsoft.com/office/drawing/2014/main" id="{972B0B69-EE49-4C1F-BD7E-75A4C8447C5E}"/>
              </a:ext>
            </a:extLst>
          </p:cNvPr>
          <p:cNvSpPr>
            <a:spLocks noGrp="1"/>
          </p:cNvSpPr>
          <p:nvPr>
            <p:ph idx="1"/>
          </p:nvPr>
        </p:nvSpPr>
        <p:spPr>
          <a:xfrm>
            <a:off x="838200" y="1665608"/>
            <a:ext cx="10515600" cy="4351338"/>
          </a:xfrm>
        </p:spPr>
        <p:txBody>
          <a:bodyPr vert="horz" lIns="91440" tIns="45720" rIns="91440" bIns="45720" rtlCol="0" anchor="t">
            <a:normAutofit/>
          </a:bodyPr>
          <a:lstStyle/>
          <a:p>
            <a:pPr marL="742950" lvl="1" indent="-285750"/>
            <a:r>
              <a:rPr lang="en-US" sz="2800" dirty="0"/>
              <a:t>SEEK lapse to General Fund in both fiscal years</a:t>
            </a:r>
          </a:p>
          <a:p>
            <a:pPr marL="742950" lvl="1" indent="-285750"/>
            <a:r>
              <a:rPr lang="en-US" sz="2800" dirty="0"/>
              <a:t>Includes funding for full-day kindergarten (approximately $125.9M)</a:t>
            </a:r>
          </a:p>
          <a:p>
            <a:pPr marL="742950" lvl="1" indent="-285750"/>
            <a:r>
              <a:rPr lang="en-US" sz="2800" dirty="0"/>
              <a:t>Includes additional funding for pupil and vocational education transportation </a:t>
            </a:r>
          </a:p>
          <a:p>
            <a:pPr marL="742950" lvl="1" indent="-285750"/>
            <a:r>
              <a:rPr lang="en-US" sz="2800" dirty="0"/>
              <a:t>Includes additional funding for NBCT and speech language pathologist salary supplement</a:t>
            </a:r>
          </a:p>
          <a:p>
            <a:pPr marL="0" indent="0">
              <a:buNone/>
            </a:pPr>
            <a:endParaRPr lang="en-US" dirty="0"/>
          </a:p>
        </p:txBody>
      </p:sp>
    </p:spTree>
    <p:extLst>
      <p:ext uri="{BB962C8B-B14F-4D97-AF65-F5344CB8AC3E}">
        <p14:creationId xmlns:p14="http://schemas.microsoft.com/office/powerpoint/2010/main" val="894878214"/>
      </p:ext>
    </p:extLst>
  </p:cSld>
  <p:clrMapOvr>
    <a:masterClrMapping/>
  </p:clrMapOvr>
  <p:extLst>
    <p:ext uri="{6950BFC3-D8DA-4A85-94F7-54DA5524770B}">
      <p188:commentRel xmlns="" xmlns:p188="http://schemas.microsoft.com/office/powerpoint/2018/8/main" r:id="rId2"/>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4498A0-1EBD-49B4-BCE4-6F45D248C89C}"/>
              </a:ext>
            </a:extLst>
          </p:cNvPr>
          <p:cNvSpPr>
            <a:spLocks noGrp="1"/>
          </p:cNvSpPr>
          <p:nvPr>
            <p:ph type="title"/>
          </p:nvPr>
        </p:nvSpPr>
        <p:spPr>
          <a:xfrm>
            <a:off x="838200" y="365125"/>
            <a:ext cx="10515600" cy="1144893"/>
          </a:xfrm>
        </p:spPr>
        <p:txBody>
          <a:bodyPr/>
          <a:lstStyle/>
          <a:p>
            <a:r>
              <a:rPr lang="en-US"/>
              <a:t>KBE ABR Priorities</a:t>
            </a:r>
          </a:p>
        </p:txBody>
      </p:sp>
      <p:pic>
        <p:nvPicPr>
          <p:cNvPr id="5" name="Content Placeholder 4" descr="Kentucky Board of Education Priority Request table per Fiscal Year 23 and 24">
            <a:extLst>
              <a:ext uri="{FF2B5EF4-FFF2-40B4-BE49-F238E27FC236}">
                <a16:creationId xmlns:a16="http://schemas.microsoft.com/office/drawing/2014/main" id="{933ACC65-E204-417E-AAA0-7C404343DBA4}"/>
              </a:ext>
            </a:extLst>
          </p:cNvPr>
          <p:cNvPicPr>
            <a:picLocks noGrp="1" noChangeAspect="1"/>
          </p:cNvPicPr>
          <p:nvPr>
            <p:ph idx="1"/>
          </p:nvPr>
        </p:nvPicPr>
        <p:blipFill>
          <a:blip r:embed="rId2"/>
          <a:stretch>
            <a:fillRect/>
          </a:stretch>
        </p:blipFill>
        <p:spPr>
          <a:xfrm>
            <a:off x="840041" y="1370355"/>
            <a:ext cx="8392942" cy="4351338"/>
          </a:xfrm>
          <a:prstGeom prst="rect">
            <a:avLst/>
          </a:prstGeom>
        </p:spPr>
      </p:pic>
    </p:spTree>
    <p:extLst>
      <p:ext uri="{BB962C8B-B14F-4D97-AF65-F5344CB8AC3E}">
        <p14:creationId xmlns:p14="http://schemas.microsoft.com/office/powerpoint/2010/main" val="40095612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D6E19-E96A-44BD-969E-28045B819964}"/>
              </a:ext>
            </a:extLst>
          </p:cNvPr>
          <p:cNvSpPr>
            <a:spLocks noGrp="1"/>
          </p:cNvSpPr>
          <p:nvPr>
            <p:ph type="title"/>
          </p:nvPr>
        </p:nvSpPr>
        <p:spPr/>
        <p:txBody>
          <a:bodyPr/>
          <a:lstStyle/>
          <a:p>
            <a:r>
              <a:rPr lang="en-US" dirty="0"/>
              <a:t>Bureau of Support Services (BOSS) </a:t>
            </a:r>
          </a:p>
        </p:txBody>
      </p:sp>
      <p:sp>
        <p:nvSpPr>
          <p:cNvPr id="3" name="Content Placeholder 2">
            <a:extLst>
              <a:ext uri="{FF2B5EF4-FFF2-40B4-BE49-F238E27FC236}">
                <a16:creationId xmlns:a16="http://schemas.microsoft.com/office/drawing/2014/main" id="{A2F26D81-1E84-4522-9039-F3F760299791}"/>
              </a:ext>
            </a:extLst>
          </p:cNvPr>
          <p:cNvSpPr>
            <a:spLocks noGrp="1"/>
          </p:cNvSpPr>
          <p:nvPr>
            <p:ph idx="1"/>
          </p:nvPr>
        </p:nvSpPr>
        <p:spPr>
          <a:xfrm>
            <a:off x="838200" y="1605280"/>
            <a:ext cx="10855960" cy="4436746"/>
          </a:xfrm>
        </p:spPr>
        <p:txBody>
          <a:bodyPr>
            <a:normAutofit/>
          </a:bodyPr>
          <a:lstStyle/>
          <a:p>
            <a:r>
              <a:rPr lang="en-US" dirty="0"/>
              <a:t>School Food Services Match - $3.8M</a:t>
            </a:r>
          </a:p>
          <a:p>
            <a:r>
              <a:rPr lang="en-US" dirty="0"/>
              <a:t>Blind/Deaf Travel - $492K</a:t>
            </a:r>
          </a:p>
          <a:p>
            <a:r>
              <a:rPr lang="en-US" dirty="0"/>
              <a:t>KY Facilities Inventory Classification System (KFICS) - $600K, carry forward language</a:t>
            </a:r>
          </a:p>
          <a:p>
            <a:r>
              <a:rPr lang="en-US" dirty="0"/>
              <a:t>Advanced Placement/International Baccalaureate Exams (AP/IB) - $1M free/reduced lunch students, $2.6M first come, first served</a:t>
            </a:r>
          </a:p>
          <a:p>
            <a:r>
              <a:rPr lang="en-US" dirty="0" err="1"/>
              <a:t>Dataseam</a:t>
            </a:r>
            <a:r>
              <a:rPr lang="en-US" dirty="0"/>
              <a:t> - $3.5M</a:t>
            </a:r>
          </a:p>
          <a:p>
            <a:pPr marL="0" indent="0">
              <a:buNone/>
            </a:pPr>
            <a:r>
              <a:rPr lang="en-US" sz="2000" dirty="0"/>
              <a:t>	</a:t>
            </a:r>
          </a:p>
        </p:txBody>
      </p:sp>
    </p:spTree>
    <p:extLst>
      <p:ext uri="{BB962C8B-B14F-4D97-AF65-F5344CB8AC3E}">
        <p14:creationId xmlns:p14="http://schemas.microsoft.com/office/powerpoint/2010/main" val="148147405"/>
      </p:ext>
    </p:extLst>
  </p:cSld>
  <p:clrMapOvr>
    <a:masterClrMapping/>
  </p:clrMapOvr>
  <p:extLst>
    <p:ext uri="{6950BFC3-D8DA-4A85-94F7-54DA5524770B}">
      <p188:commentRel xmlns="" xmlns:p188="http://schemas.microsoft.com/office/powerpoint/2018/8/main" r:id="rId2"/>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D6E19-E96A-44BD-969E-28045B819964}"/>
              </a:ext>
            </a:extLst>
          </p:cNvPr>
          <p:cNvSpPr>
            <a:spLocks noGrp="1"/>
          </p:cNvSpPr>
          <p:nvPr>
            <p:ph type="title"/>
          </p:nvPr>
        </p:nvSpPr>
        <p:spPr>
          <a:xfrm>
            <a:off x="838200" y="346652"/>
            <a:ext cx="10515600" cy="1325563"/>
          </a:xfrm>
        </p:spPr>
        <p:txBody>
          <a:bodyPr/>
          <a:lstStyle/>
          <a:p>
            <a:r>
              <a:rPr lang="en-US" dirty="0"/>
              <a:t>Learning and Results Services (LARS)</a:t>
            </a:r>
          </a:p>
        </p:txBody>
      </p:sp>
      <p:pic>
        <p:nvPicPr>
          <p:cNvPr id="9" name="Content Placeholder 8" descr="Learning and Results Services table showing grant funds for Fiscal Years 22, 23 and 24">
            <a:extLst>
              <a:ext uri="{FF2B5EF4-FFF2-40B4-BE49-F238E27FC236}">
                <a16:creationId xmlns:a16="http://schemas.microsoft.com/office/drawing/2014/main" id="{2E9BE1AF-3F61-4328-846F-976EAB9D1AEB}"/>
              </a:ext>
            </a:extLst>
          </p:cNvPr>
          <p:cNvPicPr>
            <a:picLocks noGrp="1" noChangeAspect="1"/>
          </p:cNvPicPr>
          <p:nvPr>
            <p:ph idx="1"/>
          </p:nvPr>
        </p:nvPicPr>
        <p:blipFill>
          <a:blip r:embed="rId2"/>
          <a:stretch>
            <a:fillRect/>
          </a:stretch>
        </p:blipFill>
        <p:spPr>
          <a:xfrm>
            <a:off x="838200" y="1453433"/>
            <a:ext cx="7998001" cy="3951134"/>
          </a:xfrm>
          <a:prstGeom prst="rect">
            <a:avLst/>
          </a:prstGeom>
        </p:spPr>
      </p:pic>
    </p:spTree>
    <p:extLst>
      <p:ext uri="{BB962C8B-B14F-4D97-AF65-F5344CB8AC3E}">
        <p14:creationId xmlns:p14="http://schemas.microsoft.com/office/powerpoint/2010/main" val="3753014907"/>
      </p:ext>
    </p:extLst>
  </p:cSld>
  <p:clrMapOvr>
    <a:masterClrMapping/>
  </p:clrMapOvr>
  <p:extLst mod="1">
    <p:ext uri="{6950BFC3-D8DA-4A85-94F7-54DA5524770B}">
      <p188:commentRel xmlns:p188="http://schemas.microsoft.com/office/powerpoint/2018/8/main" xmlns="" r:id="rId3"/>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7E1A1-267D-4F00-987C-248ED67C8812}"/>
              </a:ext>
            </a:extLst>
          </p:cNvPr>
          <p:cNvSpPr>
            <a:spLocks noGrp="1"/>
          </p:cNvSpPr>
          <p:nvPr>
            <p:ph type="title"/>
          </p:nvPr>
        </p:nvSpPr>
        <p:spPr>
          <a:xfrm>
            <a:off x="838200" y="365126"/>
            <a:ext cx="10515600" cy="993892"/>
          </a:xfrm>
        </p:spPr>
        <p:txBody>
          <a:bodyPr/>
          <a:lstStyle/>
          <a:p>
            <a:r>
              <a:rPr lang="en-US"/>
              <a:t>Career and Technical Education</a:t>
            </a:r>
          </a:p>
        </p:txBody>
      </p:sp>
      <p:sp>
        <p:nvSpPr>
          <p:cNvPr id="3" name="Content Placeholder 2">
            <a:extLst>
              <a:ext uri="{FF2B5EF4-FFF2-40B4-BE49-F238E27FC236}">
                <a16:creationId xmlns:a16="http://schemas.microsoft.com/office/drawing/2014/main" id="{4DCE0DC3-CE89-45FC-AB9D-743B03221213}"/>
              </a:ext>
            </a:extLst>
          </p:cNvPr>
          <p:cNvSpPr>
            <a:spLocks noGrp="1"/>
          </p:cNvSpPr>
          <p:nvPr>
            <p:ph idx="1"/>
          </p:nvPr>
        </p:nvSpPr>
        <p:spPr>
          <a:xfrm>
            <a:off x="838200" y="1507331"/>
            <a:ext cx="10515600" cy="4351338"/>
          </a:xfrm>
        </p:spPr>
        <p:txBody>
          <a:bodyPr>
            <a:normAutofit/>
          </a:bodyPr>
          <a:lstStyle/>
          <a:p>
            <a:pPr lvl="1"/>
            <a:r>
              <a:rPr lang="en-US" sz="2800" dirty="0"/>
              <a:t>Local area vocational centers $70M in each fiscal year, </a:t>
            </a:r>
            <a:r>
              <a:rPr lang="en-US" sz="2800" dirty="0" err="1"/>
              <a:t>addl</a:t>
            </a:r>
            <a:r>
              <a:rPr lang="en-US" sz="2800" dirty="0"/>
              <a:t> $58M</a:t>
            </a:r>
          </a:p>
          <a:p>
            <a:pPr lvl="1"/>
            <a:r>
              <a:rPr lang="en-US" sz="2800" dirty="0"/>
              <a:t>Step and rank increases $424K FY23, $444K FY24</a:t>
            </a:r>
          </a:p>
          <a:p>
            <a:pPr lvl="1"/>
            <a:r>
              <a:rPr lang="en-US" sz="2800" dirty="0"/>
              <a:t>Notwithstanding KRS 157.069, the allocation under 705 KAR 2:140, sec. 5, (2) for the school year 2021-2022, shall be determined by the school year 2018-2019 full-time equivalent student enrollment. </a:t>
            </a:r>
          </a:p>
          <a:p>
            <a:pPr marL="457200" lvl="1" indent="0">
              <a:buNone/>
            </a:pPr>
            <a:endParaRPr lang="en-US" dirty="0"/>
          </a:p>
        </p:txBody>
      </p:sp>
    </p:spTree>
    <p:extLst>
      <p:ext uri="{BB962C8B-B14F-4D97-AF65-F5344CB8AC3E}">
        <p14:creationId xmlns:p14="http://schemas.microsoft.com/office/powerpoint/2010/main" val="23558433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7E1A1-267D-4F00-987C-248ED67C8812}"/>
              </a:ext>
            </a:extLst>
          </p:cNvPr>
          <p:cNvSpPr>
            <a:spLocks noGrp="1"/>
          </p:cNvSpPr>
          <p:nvPr>
            <p:ph type="title"/>
          </p:nvPr>
        </p:nvSpPr>
        <p:spPr>
          <a:xfrm>
            <a:off x="838200" y="365126"/>
            <a:ext cx="10515600" cy="993892"/>
          </a:xfrm>
        </p:spPr>
        <p:txBody>
          <a:bodyPr/>
          <a:lstStyle/>
          <a:p>
            <a:r>
              <a:rPr lang="en-US"/>
              <a:t>Career and Technical Education cont.</a:t>
            </a:r>
          </a:p>
        </p:txBody>
      </p:sp>
      <p:sp>
        <p:nvSpPr>
          <p:cNvPr id="3" name="Content Placeholder 2">
            <a:extLst>
              <a:ext uri="{FF2B5EF4-FFF2-40B4-BE49-F238E27FC236}">
                <a16:creationId xmlns:a16="http://schemas.microsoft.com/office/drawing/2014/main" id="{4DCE0DC3-CE89-45FC-AB9D-743B03221213}"/>
              </a:ext>
            </a:extLst>
          </p:cNvPr>
          <p:cNvSpPr>
            <a:spLocks noGrp="1"/>
          </p:cNvSpPr>
          <p:nvPr>
            <p:ph idx="1"/>
          </p:nvPr>
        </p:nvSpPr>
        <p:spPr>
          <a:xfrm>
            <a:off x="838200" y="1359018"/>
            <a:ext cx="10515600" cy="4351338"/>
          </a:xfrm>
        </p:spPr>
        <p:txBody>
          <a:bodyPr>
            <a:normAutofit fontScale="55000" lnSpcReduction="20000"/>
          </a:bodyPr>
          <a:lstStyle/>
          <a:p>
            <a:pPr lvl="1"/>
            <a:r>
              <a:rPr lang="en-US" sz="4200" dirty="0"/>
              <a:t>Local area vocation education center renovation projects $155.6M FY23 (SFCC)</a:t>
            </a:r>
          </a:p>
          <a:p>
            <a:pPr marL="457200" lvl="1" indent="0">
              <a:buNone/>
            </a:pPr>
            <a:r>
              <a:rPr lang="en-US" sz="4200" dirty="0"/>
              <a:t>	Bath Co			Henderson Co</a:t>
            </a:r>
          </a:p>
          <a:p>
            <a:pPr marL="457200" lvl="1" indent="0">
              <a:buNone/>
            </a:pPr>
            <a:r>
              <a:rPr lang="en-US" sz="4200" dirty="0"/>
              <a:t>	Boone Co			Jefferson Co</a:t>
            </a:r>
          </a:p>
          <a:p>
            <a:pPr marL="457200" lvl="1" indent="0">
              <a:buNone/>
            </a:pPr>
            <a:r>
              <a:rPr lang="en-US" sz="4200" dirty="0"/>
              <a:t>	Bowling Green Ind		Lewis Co</a:t>
            </a:r>
          </a:p>
          <a:p>
            <a:pPr marL="457200" lvl="1" indent="0">
              <a:buNone/>
            </a:pPr>
            <a:r>
              <a:rPr lang="en-US" sz="4200" dirty="0"/>
              <a:t>	Boyd Co			Livingston Co</a:t>
            </a:r>
          </a:p>
          <a:p>
            <a:pPr marL="457200" lvl="1" indent="0">
              <a:buNone/>
            </a:pPr>
            <a:r>
              <a:rPr lang="en-US" sz="4200" dirty="0"/>
              <a:t>	Carter Co			Marshall Co</a:t>
            </a:r>
          </a:p>
          <a:p>
            <a:pPr marL="457200" lvl="1" indent="0">
              <a:buNone/>
            </a:pPr>
            <a:r>
              <a:rPr lang="en-US" sz="4200" dirty="0"/>
              <a:t>	Covington Ind			McCreary Co</a:t>
            </a:r>
          </a:p>
          <a:p>
            <a:pPr marL="457200" lvl="1" indent="0">
              <a:buNone/>
            </a:pPr>
            <a:r>
              <a:rPr lang="en-US" sz="4200" dirty="0"/>
              <a:t>	Edmonson Co			Nelson Co</a:t>
            </a:r>
          </a:p>
          <a:p>
            <a:pPr marL="457200" lvl="1" indent="0">
              <a:buNone/>
            </a:pPr>
            <a:r>
              <a:rPr lang="en-US" sz="4200" dirty="0"/>
              <a:t>	Fleming Co			Newport Ind</a:t>
            </a:r>
          </a:p>
          <a:p>
            <a:pPr marL="457200" lvl="1" indent="0">
              <a:buNone/>
            </a:pPr>
            <a:r>
              <a:rPr lang="en-US" sz="4200" dirty="0"/>
              <a:t>	Grant Co			Simpson Co</a:t>
            </a:r>
          </a:p>
          <a:p>
            <a:pPr marL="457200" lvl="1" indent="0">
              <a:buNone/>
            </a:pPr>
            <a:r>
              <a:rPr lang="en-US" sz="4200" dirty="0"/>
              <a:t>	Grayson Co			Taylor Co</a:t>
            </a:r>
          </a:p>
          <a:p>
            <a:pPr marL="457200" lvl="1" indent="0">
              <a:buNone/>
            </a:pPr>
            <a:r>
              <a:rPr lang="en-US" sz="4200" dirty="0"/>
              <a:t>	Green Co			Union Co</a:t>
            </a:r>
          </a:p>
          <a:p>
            <a:pPr marL="457200" lvl="1" indent="0">
              <a:buNone/>
            </a:pPr>
            <a:r>
              <a:rPr lang="en-US" sz="4200" dirty="0"/>
              <a:t>	Hardin Co</a:t>
            </a:r>
          </a:p>
          <a:p>
            <a:pPr marL="457200" lvl="1" indent="0">
              <a:buNone/>
            </a:pPr>
            <a:endParaRPr lang="en-US" dirty="0"/>
          </a:p>
        </p:txBody>
      </p:sp>
    </p:spTree>
    <p:extLst>
      <p:ext uri="{BB962C8B-B14F-4D97-AF65-F5344CB8AC3E}">
        <p14:creationId xmlns:p14="http://schemas.microsoft.com/office/powerpoint/2010/main" val="22962221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79025C-8F92-597E-DBBA-6D2863595263}"/>
              </a:ext>
            </a:extLst>
          </p:cNvPr>
          <p:cNvSpPr>
            <a:spLocks noGrp="1"/>
          </p:cNvSpPr>
          <p:nvPr>
            <p:ph type="title"/>
          </p:nvPr>
        </p:nvSpPr>
        <p:spPr/>
        <p:txBody>
          <a:bodyPr/>
          <a:lstStyle/>
          <a:p>
            <a:r>
              <a:rPr lang="en-US" dirty="0"/>
              <a:t>KSB and KSD </a:t>
            </a:r>
          </a:p>
        </p:txBody>
      </p:sp>
      <p:sp>
        <p:nvSpPr>
          <p:cNvPr id="3" name="Content Placeholder 2">
            <a:extLst>
              <a:ext uri="{FF2B5EF4-FFF2-40B4-BE49-F238E27FC236}">
                <a16:creationId xmlns:a16="http://schemas.microsoft.com/office/drawing/2014/main" id="{C83C9E30-B302-7C2B-0BDE-85842057DF77}"/>
              </a:ext>
            </a:extLst>
          </p:cNvPr>
          <p:cNvSpPr>
            <a:spLocks noGrp="1"/>
          </p:cNvSpPr>
          <p:nvPr>
            <p:ph idx="1"/>
          </p:nvPr>
        </p:nvSpPr>
        <p:spPr/>
        <p:txBody>
          <a:bodyPr vert="horz" lIns="91440" tIns="45720" rIns="91440" bIns="45720" rtlCol="0" anchor="t">
            <a:normAutofit/>
          </a:bodyPr>
          <a:lstStyle/>
          <a:p>
            <a:r>
              <a:rPr lang="en-US" dirty="0"/>
              <a:t>KY School for the Blind - $8,091,600 FY23, $8,097,800 FY24</a:t>
            </a:r>
          </a:p>
          <a:p>
            <a:r>
              <a:rPr lang="en-US" dirty="0"/>
              <a:t>KY School for the Deaf - $10,876,100 FY23, $10,885,800 FY24</a:t>
            </a:r>
          </a:p>
          <a:p>
            <a:r>
              <a:rPr lang="en-US" dirty="0"/>
              <a:t>Step and rank increases $534,000 FY23, $549,900 FY24</a:t>
            </a:r>
          </a:p>
          <a:p>
            <a:pPr marL="0" indent="0">
              <a:buNone/>
            </a:pPr>
            <a:r>
              <a:rPr lang="en-US" dirty="0"/>
              <a:t> </a:t>
            </a:r>
          </a:p>
        </p:txBody>
      </p:sp>
    </p:spTree>
    <p:extLst>
      <p:ext uri="{BB962C8B-B14F-4D97-AF65-F5344CB8AC3E}">
        <p14:creationId xmlns:p14="http://schemas.microsoft.com/office/powerpoint/2010/main" val="3495773614"/>
      </p:ext>
    </p:extLst>
  </p:cSld>
  <p:clrMapOvr>
    <a:masterClrMapping/>
  </p:clrMapOvr>
  <p:extLst>
    <p:ext uri="{6950BFC3-D8DA-4A85-94F7-54DA5524770B}">
      <p188:commentRel xmlns="" xmlns:p188="http://schemas.microsoft.com/office/powerpoint/2018/8/main" r:id="rId2"/>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C312A-7E52-41AF-98CC-4D50EE8C2BB0}"/>
              </a:ext>
            </a:extLst>
          </p:cNvPr>
          <p:cNvSpPr>
            <a:spLocks noGrp="1"/>
          </p:cNvSpPr>
          <p:nvPr>
            <p:ph type="title"/>
          </p:nvPr>
        </p:nvSpPr>
        <p:spPr/>
        <p:txBody>
          <a:bodyPr/>
          <a:lstStyle/>
          <a:p>
            <a:r>
              <a:rPr lang="en-US"/>
              <a:t>Salary Increases</a:t>
            </a:r>
          </a:p>
        </p:txBody>
      </p:sp>
      <p:sp>
        <p:nvSpPr>
          <p:cNvPr id="3" name="Content Placeholder 2">
            <a:extLst>
              <a:ext uri="{FF2B5EF4-FFF2-40B4-BE49-F238E27FC236}">
                <a16:creationId xmlns:a16="http://schemas.microsoft.com/office/drawing/2014/main" id="{CA799C08-B611-4099-9B56-C48AA380EEF7}"/>
              </a:ext>
            </a:extLst>
          </p:cNvPr>
          <p:cNvSpPr>
            <a:spLocks noGrp="1"/>
          </p:cNvSpPr>
          <p:nvPr>
            <p:ph idx="1"/>
          </p:nvPr>
        </p:nvSpPr>
        <p:spPr>
          <a:xfrm>
            <a:off x="838200" y="1551305"/>
            <a:ext cx="10515600" cy="4351338"/>
          </a:xfrm>
        </p:spPr>
        <p:txBody>
          <a:bodyPr>
            <a:normAutofit/>
          </a:bodyPr>
          <a:lstStyle/>
          <a:p>
            <a:pPr lvl="0"/>
            <a:r>
              <a:rPr lang="en-US"/>
              <a:t>Certified and Classified Staff - Additional resources are made available to local school districts through an increase in the SEEK resources. The 2022 General Assembly encourages local school districts to provide certified and classified staff a salary or compensation increase.</a:t>
            </a:r>
          </a:p>
          <a:p>
            <a:r>
              <a:rPr lang="en-US"/>
              <a:t>State Employees - provides 8% base salary increment in FY23 on July 1, 2022, no salary increment in FY24, however it is the intent of the General Assembly to provide a salary increment in fiscal year 2023-2024 subject to the completion of the classification and compensation report required under Part I, I., 1., (1) of this Act. </a:t>
            </a:r>
          </a:p>
          <a:p>
            <a:pPr lvl="0"/>
            <a:endParaRPr lang="en-US"/>
          </a:p>
          <a:p>
            <a:pPr marL="0" lvl="0" indent="0">
              <a:buNone/>
            </a:pPr>
            <a:endParaRPr lang="en-US"/>
          </a:p>
        </p:txBody>
      </p:sp>
    </p:spTree>
    <p:extLst>
      <p:ext uri="{BB962C8B-B14F-4D97-AF65-F5344CB8AC3E}">
        <p14:creationId xmlns:p14="http://schemas.microsoft.com/office/powerpoint/2010/main" val="510530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DBF27-E977-4386-BC90-56ECE6F205B5}"/>
              </a:ext>
            </a:extLst>
          </p:cNvPr>
          <p:cNvSpPr>
            <a:spLocks noGrp="1"/>
          </p:cNvSpPr>
          <p:nvPr>
            <p:ph type="title"/>
          </p:nvPr>
        </p:nvSpPr>
        <p:spPr/>
        <p:txBody>
          <a:bodyPr/>
          <a:lstStyle/>
          <a:p>
            <a:r>
              <a:rPr lang="en-US"/>
              <a:t>Other Education Funding </a:t>
            </a:r>
          </a:p>
        </p:txBody>
      </p:sp>
      <p:sp>
        <p:nvSpPr>
          <p:cNvPr id="3" name="Content Placeholder 2">
            <a:extLst>
              <a:ext uri="{FF2B5EF4-FFF2-40B4-BE49-F238E27FC236}">
                <a16:creationId xmlns:a16="http://schemas.microsoft.com/office/drawing/2014/main" id="{3D008D29-514B-455F-9326-C8FA5611DA10}"/>
              </a:ext>
            </a:extLst>
          </p:cNvPr>
          <p:cNvSpPr>
            <a:spLocks noGrp="1"/>
          </p:cNvSpPr>
          <p:nvPr>
            <p:ph idx="1"/>
          </p:nvPr>
        </p:nvSpPr>
        <p:spPr/>
        <p:txBody>
          <a:bodyPr/>
          <a:lstStyle/>
          <a:p>
            <a:r>
              <a:rPr lang="en-US"/>
              <a:t>School Facilities Construction Commission</a:t>
            </a:r>
          </a:p>
          <a:p>
            <a:pPr lvl="1"/>
            <a:r>
              <a:rPr lang="en-US"/>
              <a:t>Additional Offers of Assistance: Notwithstanding KRS 157.611 to 157.665, the School Facilities Construction Commission is authorized to make an additional $85,000,000 in offers of assistance during the 2022-2024 fiscal biennium in anticipation of debt service availability during the 2024-2026 fiscal biennium. No bonded indebtedness based on the above amount is to be incurred during the 2022-2024 fiscal biennium.</a:t>
            </a:r>
          </a:p>
          <a:p>
            <a:pPr marL="457200" lvl="1" indent="0">
              <a:buNone/>
            </a:pPr>
            <a:endParaRPr lang="en-US"/>
          </a:p>
        </p:txBody>
      </p:sp>
    </p:spTree>
    <p:extLst>
      <p:ext uri="{BB962C8B-B14F-4D97-AF65-F5344CB8AC3E}">
        <p14:creationId xmlns:p14="http://schemas.microsoft.com/office/powerpoint/2010/main" val="22217585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7E1A1-267D-4F00-987C-248ED67C8812}"/>
              </a:ext>
            </a:extLst>
          </p:cNvPr>
          <p:cNvSpPr>
            <a:spLocks noGrp="1"/>
          </p:cNvSpPr>
          <p:nvPr>
            <p:ph type="title"/>
          </p:nvPr>
        </p:nvSpPr>
        <p:spPr>
          <a:xfrm>
            <a:off x="838200" y="365126"/>
            <a:ext cx="10515600" cy="993892"/>
          </a:xfrm>
        </p:spPr>
        <p:txBody>
          <a:bodyPr/>
          <a:lstStyle/>
          <a:p>
            <a:r>
              <a:rPr lang="en-US"/>
              <a:t>Special Offers of Assistance FY23 (SFCC)</a:t>
            </a:r>
          </a:p>
        </p:txBody>
      </p:sp>
      <p:sp>
        <p:nvSpPr>
          <p:cNvPr id="3" name="Content Placeholder 2">
            <a:extLst>
              <a:ext uri="{FF2B5EF4-FFF2-40B4-BE49-F238E27FC236}">
                <a16:creationId xmlns:a16="http://schemas.microsoft.com/office/drawing/2014/main" id="{4DCE0DC3-CE89-45FC-AB9D-743B03221213}"/>
              </a:ext>
            </a:extLst>
          </p:cNvPr>
          <p:cNvSpPr>
            <a:spLocks noGrp="1"/>
          </p:cNvSpPr>
          <p:nvPr>
            <p:ph idx="1"/>
          </p:nvPr>
        </p:nvSpPr>
        <p:spPr>
          <a:xfrm>
            <a:off x="838200" y="1527651"/>
            <a:ext cx="10515600" cy="4351338"/>
          </a:xfrm>
        </p:spPr>
        <p:txBody>
          <a:bodyPr vert="horz" lIns="91440" tIns="45720" rIns="91440" bIns="45720" rtlCol="0" anchor="t">
            <a:normAutofit fontScale="92500" lnSpcReduction="20000"/>
          </a:bodyPr>
          <a:lstStyle/>
          <a:p>
            <a:r>
              <a:rPr lang="en-US" sz="2600" dirty="0">
                <a:solidFill>
                  <a:schemeClr val="tx1"/>
                </a:solidFill>
              </a:rPr>
              <a:t>Funding for construction/renovation of school facilities</a:t>
            </a:r>
            <a:r>
              <a:rPr lang="en-US" sz="2600" dirty="0">
                <a:solidFill>
                  <a:srgbClr val="FF0000"/>
                </a:solidFill>
              </a:rPr>
              <a:t> </a:t>
            </a:r>
            <a:endParaRPr lang="en-US" sz="2600" dirty="0"/>
          </a:p>
          <a:p>
            <a:pPr lvl="1"/>
            <a:r>
              <a:rPr lang="en-US" sz="2600" dirty="0"/>
              <a:t>Offers of Assistance - $196M </a:t>
            </a:r>
          </a:p>
          <a:p>
            <a:pPr marL="457200" lvl="1" indent="0">
              <a:buNone/>
            </a:pPr>
            <a:r>
              <a:rPr lang="en-US" sz="2600" dirty="0"/>
              <a:t>	Bath Co			Floyd Co</a:t>
            </a:r>
          </a:p>
          <a:p>
            <a:pPr marL="457200" lvl="1" indent="0">
              <a:buNone/>
            </a:pPr>
            <a:r>
              <a:rPr lang="en-US" sz="2600" dirty="0"/>
              <a:t>	Bellevue Ind			Grant Co</a:t>
            </a:r>
          </a:p>
          <a:p>
            <a:pPr marL="457200" lvl="1" indent="0">
              <a:buNone/>
            </a:pPr>
            <a:r>
              <a:rPr lang="en-US" sz="2600" dirty="0"/>
              <a:t>	Boyd Co 			Jackson Co</a:t>
            </a:r>
          </a:p>
          <a:p>
            <a:pPr marL="457200" lvl="1" indent="0">
              <a:buNone/>
            </a:pPr>
            <a:r>
              <a:rPr lang="en-US" sz="2600" dirty="0"/>
              <a:t>	Breckinridge Co		Ludlow Ind</a:t>
            </a:r>
          </a:p>
          <a:p>
            <a:pPr marL="457200" lvl="1" indent="0">
              <a:buNone/>
            </a:pPr>
            <a:r>
              <a:rPr lang="en-US" sz="2600" dirty="0"/>
              <a:t>	Campbell Co			Martin Co</a:t>
            </a:r>
          </a:p>
          <a:p>
            <a:pPr marL="457200" lvl="1" indent="0">
              <a:buNone/>
            </a:pPr>
            <a:r>
              <a:rPr lang="en-US" sz="2600" dirty="0"/>
              <a:t>	Campbellsville Ind		Mayfield Ind</a:t>
            </a:r>
          </a:p>
          <a:p>
            <a:pPr marL="457200" lvl="1" indent="0">
              <a:buNone/>
            </a:pPr>
            <a:r>
              <a:rPr lang="en-US" sz="2600" dirty="0"/>
              <a:t>	Carter Co			Pendleton Co</a:t>
            </a:r>
          </a:p>
          <a:p>
            <a:pPr marL="457200" lvl="1" indent="0">
              <a:buNone/>
            </a:pPr>
            <a:r>
              <a:rPr lang="en-US" sz="2600" dirty="0"/>
              <a:t>	Cumberland Co		</a:t>
            </a:r>
          </a:p>
          <a:p>
            <a:pPr lvl="1"/>
            <a:r>
              <a:rPr lang="en-US" sz="2600" dirty="0"/>
              <a:t>No local school districts receiving offers of assistance under this Act shall be eligible to receive additional offers of assistance until the 2026-2028 fiscal biennium. </a:t>
            </a:r>
          </a:p>
          <a:p>
            <a:pPr marL="457200" lvl="1" indent="0">
              <a:buNone/>
            </a:pPr>
            <a:endParaRPr lang="en-US" dirty="0"/>
          </a:p>
        </p:txBody>
      </p:sp>
    </p:spTree>
    <p:extLst>
      <p:ext uri="{BB962C8B-B14F-4D97-AF65-F5344CB8AC3E}">
        <p14:creationId xmlns:p14="http://schemas.microsoft.com/office/powerpoint/2010/main" val="3099517645"/>
      </p:ext>
    </p:extLst>
  </p:cSld>
  <p:clrMapOvr>
    <a:masterClrMapping/>
  </p:clrMapOvr>
  <p:extLst mod="1">
    <p:ext uri="{6950BFC3-D8DA-4A85-94F7-54DA5524770B}">
      <p188:commentRel xmlns="" xmlns:p188="http://schemas.microsoft.com/office/powerpoint/2018/8/main" r:id="rId2"/>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1D8EE-15DA-4C8F-BA4A-E8537E714D17}"/>
              </a:ext>
            </a:extLst>
          </p:cNvPr>
          <p:cNvSpPr>
            <a:spLocks noGrp="1"/>
          </p:cNvSpPr>
          <p:nvPr>
            <p:ph type="title"/>
          </p:nvPr>
        </p:nvSpPr>
        <p:spPr/>
        <p:txBody>
          <a:bodyPr/>
          <a:lstStyle/>
          <a:p>
            <a:r>
              <a:rPr lang="en-US"/>
              <a:t>Other Education Funding</a:t>
            </a:r>
          </a:p>
        </p:txBody>
      </p:sp>
      <p:sp>
        <p:nvSpPr>
          <p:cNvPr id="3" name="Content Placeholder 2">
            <a:extLst>
              <a:ext uri="{FF2B5EF4-FFF2-40B4-BE49-F238E27FC236}">
                <a16:creationId xmlns:a16="http://schemas.microsoft.com/office/drawing/2014/main" id="{2C5B84EE-9A79-4484-95A6-2DAB6143C267}"/>
              </a:ext>
            </a:extLst>
          </p:cNvPr>
          <p:cNvSpPr>
            <a:spLocks noGrp="1"/>
          </p:cNvSpPr>
          <p:nvPr>
            <p:ph idx="1"/>
          </p:nvPr>
        </p:nvSpPr>
        <p:spPr>
          <a:xfrm>
            <a:off x="838200" y="1506843"/>
            <a:ext cx="10515600" cy="4351338"/>
          </a:xfrm>
        </p:spPr>
        <p:txBody>
          <a:bodyPr>
            <a:normAutofit/>
          </a:bodyPr>
          <a:lstStyle/>
          <a:p>
            <a:r>
              <a:rPr lang="en-US" dirty="0"/>
              <a:t>Health and Family Services Cabinet – </a:t>
            </a:r>
          </a:p>
          <a:p>
            <a:pPr lvl="1"/>
            <a:r>
              <a:rPr lang="en-US" b="1" dirty="0"/>
              <a:t>Family Resource and Youth Services Centers (FRYSC) </a:t>
            </a:r>
            <a:r>
              <a:rPr lang="en-US" dirty="0"/>
              <a:t>Per Eligible Student Amount: Included in the above General Fund appropriation is $9.4M in each fiscal year to support an increase in the per eligible student amount from $183.86 to $210.00 for the Family Resource and Youth Service Centers.</a:t>
            </a:r>
          </a:p>
          <a:p>
            <a:r>
              <a:rPr lang="en-US" dirty="0"/>
              <a:t>Education and Labor Cabinet – </a:t>
            </a:r>
          </a:p>
          <a:p>
            <a:pPr lvl="1"/>
            <a:r>
              <a:rPr lang="en-US" b="1" dirty="0"/>
              <a:t>Heuser Hearing Institute</a:t>
            </a:r>
            <a:r>
              <a:rPr lang="en-US" dirty="0"/>
              <a:t> $1.5M in each fiscal year to develop a program to close the education and achievement gaps for deaf and hard-of-hearing individuals. </a:t>
            </a:r>
          </a:p>
          <a:p>
            <a:pPr lvl="1"/>
            <a:r>
              <a:rPr lang="en-US" b="1" dirty="0"/>
              <a:t>Everybody Counts </a:t>
            </a:r>
            <a:r>
              <a:rPr lang="en-US" dirty="0"/>
              <a:t>$5M in each fiscal year (Jefferson Co)</a:t>
            </a:r>
          </a:p>
        </p:txBody>
      </p:sp>
    </p:spTree>
    <p:extLst>
      <p:ext uri="{BB962C8B-B14F-4D97-AF65-F5344CB8AC3E}">
        <p14:creationId xmlns:p14="http://schemas.microsoft.com/office/powerpoint/2010/main" val="2669734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C8AEC2-E570-4900-8B42-B9D132952A3F}"/>
              </a:ext>
            </a:extLst>
          </p:cNvPr>
          <p:cNvSpPr>
            <a:spLocks noGrp="1"/>
          </p:cNvSpPr>
          <p:nvPr>
            <p:ph type="title"/>
          </p:nvPr>
        </p:nvSpPr>
        <p:spPr/>
        <p:txBody>
          <a:bodyPr/>
          <a:lstStyle/>
          <a:p>
            <a:r>
              <a:rPr lang="en-US"/>
              <a:t>Capital Projects</a:t>
            </a:r>
          </a:p>
        </p:txBody>
      </p:sp>
      <p:graphicFrame>
        <p:nvGraphicFramePr>
          <p:cNvPr id="14" name="Content Placeholder 13">
            <a:extLst>
              <a:ext uri="{FF2B5EF4-FFF2-40B4-BE49-F238E27FC236}">
                <a16:creationId xmlns:a16="http://schemas.microsoft.com/office/drawing/2014/main" id="{A42E1A44-B6D4-4B48-8A02-9C5706A93829}"/>
              </a:ext>
            </a:extLst>
          </p:cNvPr>
          <p:cNvGraphicFramePr>
            <a:graphicFrameLocks noGrp="1"/>
          </p:cNvGraphicFramePr>
          <p:nvPr>
            <p:ph idx="1"/>
            <p:extLst>
              <p:ext uri="{D42A27DB-BD31-4B8C-83A1-F6EECF244321}">
                <p14:modId xmlns:p14="http://schemas.microsoft.com/office/powerpoint/2010/main" val="3353119927"/>
              </p:ext>
            </p:extLst>
          </p:nvPr>
        </p:nvGraphicFramePr>
        <p:xfrm>
          <a:off x="981075" y="1698916"/>
          <a:ext cx="8143875" cy="2806700"/>
        </p:xfrm>
        <a:graphic>
          <a:graphicData uri="http://schemas.openxmlformats.org/drawingml/2006/table">
            <a:tbl>
              <a:tblPr firstRow="1"/>
              <a:tblGrid>
                <a:gridCol w="3505200">
                  <a:extLst>
                    <a:ext uri="{9D8B030D-6E8A-4147-A177-3AD203B41FA5}">
                      <a16:colId xmlns:a16="http://schemas.microsoft.com/office/drawing/2014/main" val="1226785610"/>
                    </a:ext>
                  </a:extLst>
                </a:gridCol>
                <a:gridCol w="2324100">
                  <a:extLst>
                    <a:ext uri="{9D8B030D-6E8A-4147-A177-3AD203B41FA5}">
                      <a16:colId xmlns:a16="http://schemas.microsoft.com/office/drawing/2014/main" val="2916286162"/>
                    </a:ext>
                  </a:extLst>
                </a:gridCol>
                <a:gridCol w="2314575">
                  <a:extLst>
                    <a:ext uri="{9D8B030D-6E8A-4147-A177-3AD203B41FA5}">
                      <a16:colId xmlns:a16="http://schemas.microsoft.com/office/drawing/2014/main" val="2387772680"/>
                    </a:ext>
                  </a:extLst>
                </a:gridCol>
              </a:tblGrid>
              <a:tr h="184150">
                <a:tc>
                  <a:txBody>
                    <a:bodyPr/>
                    <a:lstStyle/>
                    <a:p>
                      <a:pPr algn="l" fontAlgn="b"/>
                      <a:r>
                        <a:rPr lang="en-US" sz="1800" b="1" i="0" u="none" strike="noStrike">
                          <a:solidFill>
                            <a:srgbClr val="000000"/>
                          </a:solidFill>
                          <a:effectLst/>
                          <a:latin typeface="Calibri" panose="020F0502020204030204" pitchFamily="34" charset="0"/>
                        </a:rPr>
                        <a:t>Project</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b"/>
                      <a:r>
                        <a:rPr lang="en-US" sz="1800" b="1" i="0" u="none" strike="noStrike">
                          <a:solidFill>
                            <a:srgbClr val="000000"/>
                          </a:solidFill>
                          <a:effectLst/>
                          <a:latin typeface="Calibri" panose="020F0502020204030204" pitchFamily="34" charset="0"/>
                        </a:rPr>
                        <a:t>Requested</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b"/>
                      <a:r>
                        <a:rPr lang="en-US" sz="1800" b="1" i="0" u="none" strike="noStrike">
                          <a:solidFill>
                            <a:srgbClr val="000000"/>
                          </a:solidFill>
                          <a:effectLst/>
                          <a:latin typeface="Calibri" panose="020F0502020204030204" pitchFamily="34" charset="0"/>
                        </a:rPr>
                        <a:t>HB1/VO in Part</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extLst>
                  <a:ext uri="{0D108BD9-81ED-4DB2-BD59-A6C34878D82A}">
                    <a16:rowId xmlns:a16="http://schemas.microsoft.com/office/drawing/2014/main" val="2171013233"/>
                  </a:ext>
                </a:extLst>
              </a:tr>
              <a:tr h="184150">
                <a:tc>
                  <a:txBody>
                    <a:bodyPr/>
                    <a:lstStyle/>
                    <a:p>
                      <a:pPr algn="l" fontAlgn="b"/>
                      <a:r>
                        <a:rPr lang="en-US" sz="1800" b="0" i="0" u="none" strike="noStrike">
                          <a:solidFill>
                            <a:srgbClr val="000000"/>
                          </a:solidFill>
                          <a:effectLst/>
                          <a:latin typeface="Calibri" panose="020F0502020204030204" pitchFamily="34" charset="0"/>
                        </a:rPr>
                        <a:t>Maintenance Pool</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$3,100,000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$3,100,000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55543906"/>
                  </a:ext>
                </a:extLst>
              </a:tr>
              <a:tr h="184150">
                <a:tc>
                  <a:txBody>
                    <a:bodyPr/>
                    <a:lstStyle/>
                    <a:p>
                      <a:pPr algn="l" fontAlgn="b"/>
                      <a:r>
                        <a:rPr lang="en-US" sz="1800" b="0" i="0" u="none" strike="noStrike">
                          <a:solidFill>
                            <a:srgbClr val="000000"/>
                          </a:solidFill>
                          <a:effectLst/>
                          <a:latin typeface="Calibri" panose="020F0502020204030204" pitchFamily="34" charset="0"/>
                        </a:rPr>
                        <a:t>Safety/Security Pool </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$3,100,000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$3,100,000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9157882"/>
                  </a:ext>
                </a:extLst>
              </a:tr>
              <a:tr h="184150">
                <a:tc>
                  <a:txBody>
                    <a:bodyPr/>
                    <a:lstStyle/>
                    <a:p>
                      <a:pPr algn="l" fontAlgn="b"/>
                      <a:r>
                        <a:rPr lang="en-US" sz="1800" b="0" i="0" u="none" strike="noStrike">
                          <a:solidFill>
                            <a:srgbClr val="000000"/>
                          </a:solidFill>
                          <a:effectLst/>
                          <a:latin typeface="Calibri" panose="020F0502020204030204" pitchFamily="34" charset="0"/>
                        </a:rPr>
                        <a:t>Roof Pool</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$2,695,000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$2,695,000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74746203"/>
                  </a:ext>
                </a:extLst>
              </a:tr>
              <a:tr h="184150">
                <a:tc>
                  <a:txBody>
                    <a:bodyPr/>
                    <a:lstStyle/>
                    <a:p>
                      <a:pPr algn="l" fontAlgn="b"/>
                      <a:r>
                        <a:rPr lang="en-US" sz="1800" b="0" i="0" u="none" strike="noStrike">
                          <a:solidFill>
                            <a:srgbClr val="000000"/>
                          </a:solidFill>
                          <a:effectLst/>
                          <a:latin typeface="Calibri" panose="020F0502020204030204" pitchFamily="34" charset="0"/>
                        </a:rPr>
                        <a:t>HVAC Pool</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$33,016,000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$33,016,000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79969020"/>
                  </a:ext>
                </a:extLst>
              </a:tr>
              <a:tr h="184150">
                <a:tc>
                  <a:txBody>
                    <a:bodyPr/>
                    <a:lstStyle/>
                    <a:p>
                      <a:pPr algn="l" fontAlgn="b"/>
                      <a:r>
                        <a:rPr lang="en-US" sz="1800" b="0" i="0" u="none" strike="noStrike">
                          <a:solidFill>
                            <a:srgbClr val="000000"/>
                          </a:solidFill>
                          <a:effectLst/>
                          <a:latin typeface="Calibri" panose="020F0502020204030204" pitchFamily="34" charset="0"/>
                        </a:rPr>
                        <a:t>Dormitory/Cottage Renovation</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$7,000,000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$7,000,000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24463922"/>
                  </a:ext>
                </a:extLst>
              </a:tr>
              <a:tr h="184150">
                <a:tc>
                  <a:txBody>
                    <a:bodyPr/>
                    <a:lstStyle/>
                    <a:p>
                      <a:pPr algn="l" fontAlgn="b"/>
                      <a:r>
                        <a:rPr lang="en-US" sz="1800" b="0" i="0" u="none" strike="noStrike">
                          <a:solidFill>
                            <a:srgbClr val="000000"/>
                          </a:solidFill>
                          <a:effectLst/>
                          <a:latin typeface="Calibri" panose="020F0502020204030204" pitchFamily="34" charset="0"/>
                        </a:rPr>
                        <a:t>FFA LTC Activity Center</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$6,000,000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$6,000,000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99832856"/>
                  </a:ext>
                </a:extLst>
              </a:tr>
              <a:tr h="184150">
                <a:tc>
                  <a:txBody>
                    <a:bodyPr/>
                    <a:lstStyle/>
                    <a:p>
                      <a:pPr algn="l" fontAlgn="b"/>
                      <a:r>
                        <a:rPr lang="en-US" sz="1800" b="0" i="0" u="none" strike="noStrike">
                          <a:solidFill>
                            <a:srgbClr val="000000"/>
                          </a:solidFill>
                          <a:effectLst/>
                          <a:latin typeface="Calibri" panose="020F0502020204030204" pitchFamily="34" charset="0"/>
                        </a:rPr>
                        <a:t>Lee Hall Renovation</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$1,000,000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$1,000,000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15551952"/>
                  </a:ext>
                </a:extLst>
              </a:tr>
              <a:tr h="184150">
                <a:tc>
                  <a:txBody>
                    <a:bodyPr/>
                    <a:lstStyle/>
                    <a:p>
                      <a:pPr algn="l" fontAlgn="b"/>
                      <a:r>
                        <a:rPr lang="en-US" sz="1800" b="0" i="0" u="none" strike="noStrike">
                          <a:solidFill>
                            <a:srgbClr val="000000"/>
                          </a:solidFill>
                          <a:effectLst/>
                          <a:latin typeface="Calibri" panose="020F0502020204030204" pitchFamily="34" charset="0"/>
                        </a:rPr>
                        <a:t>Education Finance Application</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$2,500,000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800" b="0" i="0" u="none" strike="noStrike">
                          <a:solidFill>
                            <a:srgbClr val="000000"/>
                          </a:solidFill>
                          <a:effectLst/>
                          <a:latin typeface="Calibri" panose="020F0502020204030204" pitchFamily="34" charset="0"/>
                        </a:rPr>
                        <a:t>$2,500,000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19845132"/>
                  </a:ext>
                </a:extLst>
              </a:tr>
              <a:tr h="184150">
                <a:tc>
                  <a:txBody>
                    <a:bodyPr/>
                    <a:lstStyle/>
                    <a:p>
                      <a:pPr algn="l" fontAlgn="b"/>
                      <a:r>
                        <a:rPr lang="en-US" sz="1800" b="1" i="0" u="none" strike="noStrike">
                          <a:solidFill>
                            <a:srgbClr val="000000"/>
                          </a:solidFill>
                          <a:effectLst/>
                          <a:latin typeface="Calibri" panose="020F0502020204030204" pitchFamily="34" charset="0"/>
                        </a:rPr>
                        <a:t>Total</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r" fontAlgn="b"/>
                      <a:r>
                        <a:rPr lang="en-US" sz="1800" b="1" i="0" u="none" strike="noStrike">
                          <a:solidFill>
                            <a:srgbClr val="000000"/>
                          </a:solidFill>
                          <a:effectLst/>
                          <a:latin typeface="Calibri" panose="020F0502020204030204" pitchFamily="34" charset="0"/>
                        </a:rPr>
                        <a:t>$55,911,000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r" fontAlgn="b"/>
                      <a:r>
                        <a:rPr lang="en-US" sz="1800" b="1" i="0" u="none" strike="noStrike" dirty="0">
                          <a:solidFill>
                            <a:srgbClr val="000000"/>
                          </a:solidFill>
                          <a:effectLst/>
                          <a:latin typeface="Calibri" panose="020F0502020204030204" pitchFamily="34" charset="0"/>
                        </a:rPr>
                        <a:t>$55,911,000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extLst>
                  <a:ext uri="{0D108BD9-81ED-4DB2-BD59-A6C34878D82A}">
                    <a16:rowId xmlns:a16="http://schemas.microsoft.com/office/drawing/2014/main" val="378954524"/>
                  </a:ext>
                </a:extLst>
              </a:tr>
            </a:tbl>
          </a:graphicData>
        </a:graphic>
      </p:graphicFrame>
    </p:spTree>
    <p:extLst>
      <p:ext uri="{BB962C8B-B14F-4D97-AF65-F5344CB8AC3E}">
        <p14:creationId xmlns:p14="http://schemas.microsoft.com/office/powerpoint/2010/main" val="3879330040"/>
      </p:ext>
    </p:extLst>
  </p:cSld>
  <p:clrMapOvr>
    <a:masterClrMapping/>
  </p:clrMapOvr>
  <p:extLst>
    <p:ext uri="{6950BFC3-D8DA-4A85-94F7-54DA5524770B}">
      <p188:commentRel xmlns="" xmlns:p188="http://schemas.microsoft.com/office/powerpoint/2018/8/main" r:id="rId2"/>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9AEDE1-8DC5-4F17-9A00-C6AB944AC1B8}"/>
              </a:ext>
            </a:extLst>
          </p:cNvPr>
          <p:cNvSpPr>
            <a:spLocks noGrp="1"/>
          </p:cNvSpPr>
          <p:nvPr>
            <p:ph type="title"/>
          </p:nvPr>
        </p:nvSpPr>
        <p:spPr/>
        <p:txBody>
          <a:bodyPr/>
          <a:lstStyle/>
          <a:p>
            <a:r>
              <a:rPr lang="en-US"/>
              <a:t>For Your Information</a:t>
            </a:r>
          </a:p>
        </p:txBody>
      </p:sp>
      <p:sp>
        <p:nvSpPr>
          <p:cNvPr id="3" name="Content Placeholder 2">
            <a:extLst>
              <a:ext uri="{FF2B5EF4-FFF2-40B4-BE49-F238E27FC236}">
                <a16:creationId xmlns:a16="http://schemas.microsoft.com/office/drawing/2014/main" id="{1A05808B-80EE-48B3-BD4F-2326026284A0}"/>
              </a:ext>
            </a:extLst>
          </p:cNvPr>
          <p:cNvSpPr>
            <a:spLocks noGrp="1"/>
          </p:cNvSpPr>
          <p:nvPr>
            <p:ph idx="1"/>
          </p:nvPr>
        </p:nvSpPr>
        <p:spPr>
          <a:xfrm>
            <a:off x="838200" y="1406525"/>
            <a:ext cx="10515600" cy="4351338"/>
          </a:xfrm>
        </p:spPr>
        <p:txBody>
          <a:bodyPr>
            <a:normAutofit/>
          </a:bodyPr>
          <a:lstStyle/>
          <a:p>
            <a:r>
              <a:rPr lang="en-US"/>
              <a:t>Included language – </a:t>
            </a:r>
          </a:p>
          <a:p>
            <a:pPr lvl="1"/>
            <a:r>
              <a:rPr lang="en-US" sz="2800" b="1"/>
              <a:t>Allocations to School-Based Decision Making Councils: </a:t>
            </a:r>
            <a:r>
              <a:rPr lang="en-US" sz="2800"/>
              <a:t>Notwithstanding KRS 160.345(8), for each fiscal year, a local board of education may reduce the allocations to individual schools within the district as outlined in 702 KAR 3:246, secs. 6, 7, and 8. The allocation under 702 KAR 3:246, sec. 6, shall not be less than $100 per pupil in average daily attendance.</a:t>
            </a:r>
          </a:p>
          <a:p>
            <a:pPr lvl="1"/>
            <a:r>
              <a:rPr lang="en-US" sz="2800" b="1"/>
              <a:t>Math Nation Program - </a:t>
            </a:r>
            <a:r>
              <a:rPr lang="en-US" sz="2800"/>
              <a:t>$3M in FY23, $2M in FY24 from State Fiscal Recovery Fund of the American Rescue Plan Act of 2021</a:t>
            </a:r>
          </a:p>
          <a:p>
            <a:pPr marL="457200" lvl="1" indent="0">
              <a:buNone/>
            </a:pPr>
            <a:endParaRPr lang="en-US" sz="2000"/>
          </a:p>
        </p:txBody>
      </p:sp>
    </p:spTree>
    <p:extLst>
      <p:ext uri="{BB962C8B-B14F-4D97-AF65-F5344CB8AC3E}">
        <p14:creationId xmlns:p14="http://schemas.microsoft.com/office/powerpoint/2010/main" val="5398440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9AEDE1-8DC5-4F17-9A00-C6AB944AC1B8}"/>
              </a:ext>
            </a:extLst>
          </p:cNvPr>
          <p:cNvSpPr>
            <a:spLocks noGrp="1"/>
          </p:cNvSpPr>
          <p:nvPr>
            <p:ph type="title"/>
          </p:nvPr>
        </p:nvSpPr>
        <p:spPr/>
        <p:txBody>
          <a:bodyPr/>
          <a:lstStyle/>
          <a:p>
            <a:r>
              <a:rPr lang="en-US"/>
              <a:t>For Your Information cont.</a:t>
            </a:r>
          </a:p>
        </p:txBody>
      </p:sp>
      <p:sp>
        <p:nvSpPr>
          <p:cNvPr id="3" name="Content Placeholder 2">
            <a:extLst>
              <a:ext uri="{FF2B5EF4-FFF2-40B4-BE49-F238E27FC236}">
                <a16:creationId xmlns:a16="http://schemas.microsoft.com/office/drawing/2014/main" id="{1A05808B-80EE-48B3-BD4F-2326026284A0}"/>
              </a:ext>
            </a:extLst>
          </p:cNvPr>
          <p:cNvSpPr>
            <a:spLocks noGrp="1"/>
          </p:cNvSpPr>
          <p:nvPr>
            <p:ph idx="1"/>
          </p:nvPr>
        </p:nvSpPr>
        <p:spPr>
          <a:xfrm>
            <a:off x="838200" y="1406525"/>
            <a:ext cx="10515600" cy="4351338"/>
          </a:xfrm>
        </p:spPr>
        <p:txBody>
          <a:bodyPr>
            <a:normAutofit/>
          </a:bodyPr>
          <a:lstStyle/>
          <a:p>
            <a:r>
              <a:rPr lang="en-US" dirty="0"/>
              <a:t>Included language – </a:t>
            </a:r>
            <a:endParaRPr lang="en-US" sz="2000" dirty="0"/>
          </a:p>
          <a:p>
            <a:pPr lvl="1"/>
            <a:r>
              <a:rPr lang="en-US" b="1" dirty="0"/>
              <a:t>Learning and Results Services Programs: </a:t>
            </a:r>
            <a:r>
              <a:rPr lang="en-US" dirty="0"/>
              <a:t>The Kentucky Department of Education shall perform a comprehensive review and evaluation of all Learning and Results Services programs and shall provide a report and recommendation of changes to the Interim Joint Committees on Education and Appropriations and Revenue by August 1, 2023, for action by the 2024 General Assembly.</a:t>
            </a:r>
          </a:p>
          <a:p>
            <a:pPr marL="457200" lvl="1" indent="0">
              <a:buNone/>
            </a:pPr>
            <a:endParaRPr lang="en-US" dirty="0"/>
          </a:p>
          <a:p>
            <a:pPr marL="457200" lvl="1" indent="0">
              <a:buNone/>
            </a:pPr>
            <a:endParaRPr lang="en-US" sz="2400" dirty="0"/>
          </a:p>
          <a:p>
            <a:pPr marL="457200" lvl="1" indent="0">
              <a:buNone/>
            </a:pPr>
            <a:endParaRPr lang="en-US" dirty="0"/>
          </a:p>
        </p:txBody>
      </p:sp>
    </p:spTree>
    <p:extLst>
      <p:ext uri="{BB962C8B-B14F-4D97-AF65-F5344CB8AC3E}">
        <p14:creationId xmlns:p14="http://schemas.microsoft.com/office/powerpoint/2010/main" val="17547276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EE84F-A25B-471D-9885-F36B53DC4494}"/>
              </a:ext>
            </a:extLst>
          </p:cNvPr>
          <p:cNvSpPr>
            <a:spLocks noGrp="1"/>
          </p:cNvSpPr>
          <p:nvPr>
            <p:ph type="title"/>
          </p:nvPr>
        </p:nvSpPr>
        <p:spPr/>
        <p:txBody>
          <a:bodyPr/>
          <a:lstStyle/>
          <a:p>
            <a:r>
              <a:rPr lang="en-US" dirty="0"/>
              <a:t>Legislative Process</a:t>
            </a:r>
          </a:p>
        </p:txBody>
      </p:sp>
      <p:sp>
        <p:nvSpPr>
          <p:cNvPr id="3" name="Content Placeholder 2">
            <a:extLst>
              <a:ext uri="{FF2B5EF4-FFF2-40B4-BE49-F238E27FC236}">
                <a16:creationId xmlns:a16="http://schemas.microsoft.com/office/drawing/2014/main" id="{62B98C19-F140-4D89-8E3D-758981E04EC7}"/>
              </a:ext>
            </a:extLst>
          </p:cNvPr>
          <p:cNvSpPr>
            <a:spLocks noGrp="1"/>
          </p:cNvSpPr>
          <p:nvPr>
            <p:ph idx="1"/>
          </p:nvPr>
        </p:nvSpPr>
        <p:spPr>
          <a:xfrm>
            <a:off x="838200" y="1414807"/>
            <a:ext cx="10515600" cy="4351338"/>
          </a:xfrm>
        </p:spPr>
        <p:txBody>
          <a:bodyPr>
            <a:normAutofit lnSpcReduction="10000"/>
          </a:bodyPr>
          <a:lstStyle/>
          <a:p>
            <a:r>
              <a:rPr lang="en-US" dirty="0"/>
              <a:t>2022 General Assembly adjourned sine die on April 14</a:t>
            </a:r>
            <a:r>
              <a:rPr lang="en-US" baseline="30000" dirty="0"/>
              <a:t>th</a:t>
            </a:r>
            <a:endParaRPr lang="en-US" dirty="0"/>
          </a:p>
          <a:p>
            <a:pPr lvl="1"/>
            <a:r>
              <a:rPr lang="en-US" dirty="0"/>
              <a:t>Barring the Governor calling them into a special session, no more action until they reconvene January 3, 2023</a:t>
            </a:r>
          </a:p>
          <a:p>
            <a:r>
              <a:rPr lang="en-US" u="sng" dirty="0"/>
              <a:t>2022 is an election year</a:t>
            </a:r>
          </a:p>
          <a:p>
            <a:r>
              <a:rPr lang="en-US" dirty="0"/>
              <a:t>All House seats and 19 Senate seats up for reelection</a:t>
            </a:r>
          </a:p>
          <a:p>
            <a:r>
              <a:rPr lang="en-US" dirty="0"/>
              <a:t> Primary Election - May 17 ​</a:t>
            </a:r>
          </a:p>
          <a:p>
            <a:pPr lvl="1"/>
            <a:r>
              <a:rPr lang="en-US" dirty="0"/>
              <a:t>Mail-in absentee portal dates: 04/02/2022 through 05/03/2022 </a:t>
            </a:r>
          </a:p>
          <a:p>
            <a:r>
              <a:rPr lang="en-US" dirty="0"/>
              <a:t>General Election - November 8  </a:t>
            </a:r>
          </a:p>
          <a:p>
            <a:pPr lvl="1"/>
            <a:r>
              <a:rPr lang="en-US" dirty="0"/>
              <a:t>Last day to register for General Election: October 11, 2022</a:t>
            </a:r>
          </a:p>
          <a:p>
            <a:pPr lvl="1"/>
            <a:r>
              <a:rPr lang="en-US" dirty="0"/>
              <a:t>Mail-in absentee portal dates: 09/24/2022 through 10/25/2022​</a:t>
            </a:r>
          </a:p>
        </p:txBody>
      </p:sp>
    </p:spTree>
    <p:extLst>
      <p:ext uri="{BB962C8B-B14F-4D97-AF65-F5344CB8AC3E}">
        <p14:creationId xmlns:p14="http://schemas.microsoft.com/office/powerpoint/2010/main" val="5578041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5786" y="183225"/>
            <a:ext cx="8596668" cy="1320800"/>
          </a:xfrm>
        </p:spPr>
        <p:txBody>
          <a:bodyPr>
            <a:normAutofit/>
          </a:bodyPr>
          <a:lstStyle/>
          <a:p>
            <a:r>
              <a:rPr lang="en-US" dirty="0"/>
              <a:t>Enacted Bills</a:t>
            </a:r>
            <a:endParaRPr lang="en-US" sz="3600" dirty="0">
              <a:latin typeface="+mn-lt"/>
            </a:endParaRPr>
          </a:p>
        </p:txBody>
      </p:sp>
      <p:sp>
        <p:nvSpPr>
          <p:cNvPr id="3" name="Text Placeholder 2"/>
          <p:cNvSpPr>
            <a:spLocks noGrp="1"/>
          </p:cNvSpPr>
          <p:nvPr>
            <p:ph type="body" sz="quarter" idx="13"/>
          </p:nvPr>
        </p:nvSpPr>
        <p:spPr>
          <a:xfrm>
            <a:off x="555786" y="1035611"/>
            <a:ext cx="10744185" cy="5533872"/>
          </a:xfrm>
        </p:spPr>
        <p:txBody>
          <a:bodyPr>
            <a:normAutofit/>
          </a:bodyPr>
          <a:lstStyle/>
          <a:p>
            <a:r>
              <a:rPr lang="en-US" sz="1600" b="1" dirty="0"/>
              <a:t>HB1</a:t>
            </a:r>
            <a:r>
              <a:rPr lang="en-US" sz="1600" dirty="0"/>
              <a:t> (J. Petrie) Budget bill. (line-item vetoes)</a:t>
            </a:r>
          </a:p>
          <a:p>
            <a:pPr lvl="1"/>
            <a:r>
              <a:rPr lang="en-US" sz="1600" dirty="0"/>
              <a:t>Two line-item vetoes requested by KDE sustained:</a:t>
            </a:r>
          </a:p>
          <a:p>
            <a:pPr lvl="2"/>
            <a:r>
              <a:rPr lang="en-US" sz="1600" dirty="0"/>
              <a:t>District Administration Expenditure Limitations</a:t>
            </a:r>
          </a:p>
          <a:p>
            <a:pPr lvl="2"/>
            <a:r>
              <a:rPr lang="en-US" sz="1600" dirty="0"/>
              <a:t>Residential Academic Academies</a:t>
            </a:r>
          </a:p>
          <a:p>
            <a:r>
              <a:rPr lang="en-US" sz="1600" b="1" dirty="0"/>
              <a:t>HB8</a:t>
            </a:r>
            <a:r>
              <a:rPr lang="en-US" sz="1600" dirty="0"/>
              <a:t> (J. Petrie) Tax reform bill. Emergency.</a:t>
            </a:r>
          </a:p>
          <a:p>
            <a:r>
              <a:rPr lang="en-US" sz="1600" b="1" dirty="0"/>
              <a:t>HB9</a:t>
            </a:r>
            <a:r>
              <a:rPr lang="en-US" sz="1600" dirty="0"/>
              <a:t> (C. McCoy) Public charter school bill. Emergency.</a:t>
            </a:r>
          </a:p>
          <a:p>
            <a:pPr lvl="1"/>
            <a:r>
              <a:rPr lang="en-US" sz="1600" dirty="0"/>
              <a:t>Pilot charters in Jefferson County and NKY</a:t>
            </a:r>
          </a:p>
          <a:p>
            <a:r>
              <a:rPr lang="en-US" sz="1600" b="1" dirty="0"/>
              <a:t>HB5</a:t>
            </a:r>
            <a:r>
              <a:rPr lang="en-US" sz="1600" dirty="0"/>
              <a:t> (R. Heath) West Kentucky SAFE fund which, among other things, provides $30 million for local school districts impacted by the December tornado. Emergency.</a:t>
            </a:r>
          </a:p>
          <a:p>
            <a:r>
              <a:rPr lang="en-US" sz="1600" b="1" dirty="0"/>
              <a:t>HB10</a:t>
            </a:r>
            <a:r>
              <a:rPr lang="en-US" sz="1600" dirty="0"/>
              <a:t> (D. Osborne) Does away with the pre-filing of bills.</a:t>
            </a:r>
          </a:p>
          <a:p>
            <a:r>
              <a:rPr lang="en-US" sz="1600" b="1" dirty="0"/>
              <a:t>HB33</a:t>
            </a:r>
            <a:r>
              <a:rPr lang="en-US" sz="1600" dirty="0"/>
              <a:t> (J. Branscum) School facilities bill.</a:t>
            </a:r>
          </a:p>
          <a:p>
            <a:pPr lvl="1"/>
            <a:r>
              <a:rPr lang="en-US" sz="1600" dirty="0"/>
              <a:t>Among other things, delete reporting requirement for efficient design</a:t>
            </a:r>
          </a:p>
          <a:p>
            <a:endParaRPr lang="en-US" sz="1600" dirty="0"/>
          </a:p>
          <a:p>
            <a:endParaRPr lang="en-US" sz="1600" dirty="0"/>
          </a:p>
          <a:p>
            <a:endParaRPr lang="en-US" sz="2400" dirty="0"/>
          </a:p>
        </p:txBody>
      </p:sp>
      <p:sp>
        <p:nvSpPr>
          <p:cNvPr id="5" name="Slide Number Placeholder 4"/>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1BD7323-49BF-4C97-8773-5EC64C492009}" type="slidenum">
              <a:rPr kumimoji="0" lang="en-US" sz="1800" b="0" i="0" u="none" strike="noStrike" kern="1200" cap="none" spc="0" normalizeH="0" baseline="0" noProof="0" smtClean="0">
                <a:ln>
                  <a:noFill/>
                </a:ln>
                <a:solidFill>
                  <a:prstClr val="black"/>
                </a:solidFill>
                <a:effectLst/>
                <a:uLnTx/>
                <a:uFillTx/>
                <a:latin typeface="Franklin Gothic Book" panose="020B05030201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a:t>
            </a:fld>
            <a:endParaRPr kumimoji="0" lang="en-US" sz="1800" b="0" i="0" u="none" strike="noStrike" kern="1200" cap="none" spc="0" normalizeH="0" baseline="0" noProof="0" dirty="0">
              <a:ln>
                <a:noFill/>
              </a:ln>
              <a:solidFill>
                <a:prstClr val="black"/>
              </a:solidFill>
              <a:effectLst/>
              <a:uLnTx/>
              <a:uFillTx/>
              <a:latin typeface="Franklin Gothic Book" panose="020B0503020102020204"/>
              <a:ea typeface="+mn-ea"/>
              <a:cs typeface="+mn-cs"/>
            </a:endParaRPr>
          </a:p>
        </p:txBody>
      </p:sp>
    </p:spTree>
    <p:extLst>
      <p:ext uri="{BB962C8B-B14F-4D97-AF65-F5344CB8AC3E}">
        <p14:creationId xmlns:p14="http://schemas.microsoft.com/office/powerpoint/2010/main" val="15473803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BBE6C8-A535-4D2A-B2D2-5A67DBBFD6D5}"/>
              </a:ext>
            </a:extLst>
          </p:cNvPr>
          <p:cNvSpPr>
            <a:spLocks noGrp="1"/>
          </p:cNvSpPr>
          <p:nvPr>
            <p:ph type="title"/>
          </p:nvPr>
        </p:nvSpPr>
        <p:spPr/>
        <p:txBody>
          <a:bodyPr/>
          <a:lstStyle/>
          <a:p>
            <a:r>
              <a:rPr lang="en-US" dirty="0"/>
              <a:t>Enacted Bills 2</a:t>
            </a:r>
          </a:p>
        </p:txBody>
      </p:sp>
      <p:sp>
        <p:nvSpPr>
          <p:cNvPr id="3" name="Text Placeholder 2">
            <a:extLst>
              <a:ext uri="{FF2B5EF4-FFF2-40B4-BE49-F238E27FC236}">
                <a16:creationId xmlns:a16="http://schemas.microsoft.com/office/drawing/2014/main" id="{D1414A99-F2BF-43B2-AD1E-3FD3B419688A}"/>
              </a:ext>
            </a:extLst>
          </p:cNvPr>
          <p:cNvSpPr>
            <a:spLocks noGrp="1"/>
          </p:cNvSpPr>
          <p:nvPr>
            <p:ph type="body" sz="quarter" idx="13"/>
          </p:nvPr>
        </p:nvSpPr>
        <p:spPr>
          <a:xfrm>
            <a:off x="555786" y="1329567"/>
            <a:ext cx="9188715" cy="4901324"/>
          </a:xfrm>
        </p:spPr>
        <p:txBody>
          <a:bodyPr>
            <a:normAutofit/>
          </a:bodyPr>
          <a:lstStyle/>
          <a:p>
            <a:r>
              <a:rPr lang="en-US" sz="1600" b="1" dirty="0"/>
              <a:t>HB63</a:t>
            </a:r>
            <a:r>
              <a:rPr lang="en-US" sz="1600" dirty="0"/>
              <a:t> (K. Bratcher) Amends KRS 158.4414 to require the assignment of school resource officers to schools by August 1, 2022. </a:t>
            </a:r>
            <a:endParaRPr lang="en-US" sz="2000" dirty="0"/>
          </a:p>
          <a:p>
            <a:pPr lvl="1"/>
            <a:r>
              <a:rPr lang="en-US" sz="1400" dirty="0"/>
              <a:t>If sufficient funds and personnel are not available, school districts shall fulfill the requirement on a per campus basis as approved by the state school security marshal.</a:t>
            </a:r>
          </a:p>
          <a:p>
            <a:pPr lvl="1"/>
            <a:r>
              <a:rPr lang="en-US" sz="1400" dirty="0"/>
              <a:t>SB120 added as an amendment - create new sections of KRS Chapter 158 to allow local boards of education to establish a police department for local school districts.</a:t>
            </a:r>
          </a:p>
          <a:p>
            <a:r>
              <a:rPr lang="en-US" sz="1600" b="1" dirty="0"/>
              <a:t>HB121 </a:t>
            </a:r>
            <a:r>
              <a:rPr lang="en-US" sz="1600" dirty="0"/>
              <a:t>(R. Huff) Requires a public comment period at local board of education meetings.</a:t>
            </a:r>
            <a:endParaRPr lang="en-US" sz="1600" b="1" dirty="0"/>
          </a:p>
          <a:p>
            <a:r>
              <a:rPr lang="en-US" sz="1600" b="1" dirty="0"/>
              <a:t>HB194</a:t>
            </a:r>
            <a:r>
              <a:rPr lang="en-US" sz="1600" dirty="0"/>
              <a:t> (D. J. Johnson) Amends KRS 158.143 to provide that a student enrolled in a district-operated alternative education program shall be eligible to seek attainment of a High School Equivalency Diploma under certain conditions. </a:t>
            </a:r>
          </a:p>
          <a:p>
            <a:r>
              <a:rPr lang="en-US" sz="1600" b="1" dirty="0"/>
              <a:t>HB277 </a:t>
            </a:r>
            <a:r>
              <a:rPr lang="en-US" sz="1600" dirty="0"/>
              <a:t>(W. Thomas) Creates a new expedited alternative certification pathway (Option 9) through the use of a residency program. </a:t>
            </a:r>
          </a:p>
          <a:p>
            <a:pPr lvl="1"/>
            <a:r>
              <a:rPr lang="en-US" sz="1600" dirty="0"/>
              <a:t>Authorizes any person receiving emergency teaching certification during the 2021-22 school year be eligible to renew that certification during the 2022-23 school year</a:t>
            </a:r>
          </a:p>
          <a:p>
            <a:r>
              <a:rPr lang="en-US" sz="1600" b="1" dirty="0"/>
              <a:t>HB283</a:t>
            </a:r>
            <a:r>
              <a:rPr lang="en-US" sz="1600" dirty="0"/>
              <a:t> (S. Riley) Amends KRS 160.380 to permit a school district to accept a background check completed by an accredited teacher education institution for a student teacher.</a:t>
            </a:r>
          </a:p>
          <a:p>
            <a:endParaRPr lang="en-US" sz="1600" dirty="0"/>
          </a:p>
          <a:p>
            <a:endParaRPr lang="en-US" dirty="0"/>
          </a:p>
        </p:txBody>
      </p:sp>
    </p:spTree>
    <p:extLst>
      <p:ext uri="{BB962C8B-B14F-4D97-AF65-F5344CB8AC3E}">
        <p14:creationId xmlns:p14="http://schemas.microsoft.com/office/powerpoint/2010/main" val="21850518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B35F6-4B03-4310-B3EF-8FF0AD61AF08}"/>
              </a:ext>
            </a:extLst>
          </p:cNvPr>
          <p:cNvSpPr>
            <a:spLocks noGrp="1"/>
          </p:cNvSpPr>
          <p:nvPr>
            <p:ph type="title"/>
          </p:nvPr>
        </p:nvSpPr>
        <p:spPr>
          <a:xfrm>
            <a:off x="555786" y="344"/>
            <a:ext cx="8596668" cy="1320800"/>
          </a:xfrm>
        </p:spPr>
        <p:txBody>
          <a:bodyPr/>
          <a:lstStyle/>
          <a:p>
            <a:r>
              <a:rPr lang="en-US" dirty="0"/>
              <a:t>Enacted Bills 3</a:t>
            </a:r>
          </a:p>
        </p:txBody>
      </p:sp>
      <p:sp>
        <p:nvSpPr>
          <p:cNvPr id="3" name="Text Placeholder 2">
            <a:extLst>
              <a:ext uri="{FF2B5EF4-FFF2-40B4-BE49-F238E27FC236}">
                <a16:creationId xmlns:a16="http://schemas.microsoft.com/office/drawing/2014/main" id="{6581457B-9292-406E-B224-39683A5C1B8A}"/>
              </a:ext>
            </a:extLst>
          </p:cNvPr>
          <p:cNvSpPr>
            <a:spLocks noGrp="1"/>
          </p:cNvSpPr>
          <p:nvPr>
            <p:ph type="body" sz="quarter" idx="13"/>
          </p:nvPr>
        </p:nvSpPr>
        <p:spPr>
          <a:xfrm>
            <a:off x="555786" y="978338"/>
            <a:ext cx="9188715" cy="4901324"/>
          </a:xfrm>
        </p:spPr>
        <p:txBody>
          <a:bodyPr>
            <a:normAutofit fontScale="92500" lnSpcReduction="10000"/>
          </a:bodyPr>
          <a:lstStyle/>
          <a:p>
            <a:r>
              <a:rPr lang="en-US" sz="1700" b="1" dirty="0"/>
              <a:t>HB397</a:t>
            </a:r>
            <a:r>
              <a:rPr lang="en-US" sz="1700" dirty="0"/>
              <a:t> (M. Dossett) Waives up to 15 student attendance days for days school districts were closed due to the western Kentucky tornado disaster; days waived count as completed employment contract days for school personnel. Emergency.</a:t>
            </a:r>
          </a:p>
          <a:p>
            <a:r>
              <a:rPr lang="en-US" sz="1700" b="1" dirty="0"/>
              <a:t>HB678</a:t>
            </a:r>
            <a:r>
              <a:rPr lang="en-US" sz="1700" dirty="0"/>
              <a:t> (C. Massey) School construction bill. Emergency.</a:t>
            </a:r>
          </a:p>
          <a:p>
            <a:r>
              <a:rPr lang="en-US" sz="1700" b="1" dirty="0"/>
              <a:t>SB1</a:t>
            </a:r>
            <a:r>
              <a:rPr lang="en-US" sz="1700" dirty="0"/>
              <a:t> (J. </a:t>
            </a:r>
            <a:r>
              <a:rPr lang="en-US" sz="1700" dirty="0" err="1"/>
              <a:t>Schickel</a:t>
            </a:r>
            <a:r>
              <a:rPr lang="en-US" sz="1700" dirty="0"/>
              <a:t>) Principal selection &amp; curriculum decisions moved to Superintendent. Emergency.</a:t>
            </a:r>
          </a:p>
          <a:p>
            <a:pPr lvl="1"/>
            <a:r>
              <a:rPr lang="en-US" sz="1700" dirty="0"/>
              <a:t>SB138 Added as an amendment. </a:t>
            </a:r>
          </a:p>
          <a:p>
            <a:pPr lvl="1"/>
            <a:r>
              <a:rPr lang="en-US" sz="1700" dirty="0"/>
              <a:t>Emergency clause only applies to Section 6</a:t>
            </a:r>
          </a:p>
          <a:p>
            <a:pPr lvl="2"/>
            <a:r>
              <a:rPr lang="en-US" sz="1300" dirty="0"/>
              <a:t>Beginning March 1, 2022, through June 30, 2022, each school district shall 1 grant an employee up to five days of paid leave due to the employee having an active 2 COVID-19 infection documented by a positive COVID-19 test. This leave shall be in 3 addition to any other leave provided by statute or board policy. Leave granted pursuant to 4 this subsection shall not accumulate or carry over beyond the 2021-2022 school year and 5 shall not be transferrable to any other classification of paid leave established by statute or 6 local school district policy.</a:t>
            </a:r>
          </a:p>
          <a:p>
            <a:r>
              <a:rPr lang="en-US" sz="1700" b="1" dirty="0"/>
              <a:t>SB9</a:t>
            </a:r>
            <a:r>
              <a:rPr lang="en-US" sz="1700" dirty="0"/>
              <a:t> (S. West) Early literacy education bill that implements Read to Succeed while not impacting Read to Achieve. Includes $11m appropriation in each year of the proposed budget. Emergency.</a:t>
            </a:r>
          </a:p>
          <a:p>
            <a:r>
              <a:rPr lang="en-US" sz="1700" b="1" dirty="0"/>
              <a:t>SB25</a:t>
            </a:r>
            <a:r>
              <a:rPr lang="en-US" sz="1700" dirty="0"/>
              <a:t> (M. Wise) COVID temporary remote instruction days, returning retirees</a:t>
            </a:r>
          </a:p>
          <a:p>
            <a:pPr lvl="1"/>
            <a:r>
              <a:rPr lang="en-US" sz="1500" i="1" dirty="0"/>
              <a:t>Remote instruction may be provided to each school in a school district, including to a particular grade, classroom or group of students within the school, for up to 10 days per school under this section. </a:t>
            </a:r>
            <a:r>
              <a:rPr lang="en-US" sz="1500" b="1" i="1" dirty="0"/>
              <a:t>A school district shall not temporarily assign every student in the district to remote instruction under this section</a:t>
            </a:r>
            <a:r>
              <a:rPr lang="en-US" sz="1500" i="1" dirty="0"/>
              <a:t> unless all students in the school district are located in a single school facility.</a:t>
            </a:r>
          </a:p>
          <a:p>
            <a:pPr lvl="1"/>
            <a:r>
              <a:rPr lang="en-US" sz="1500" dirty="0"/>
              <a:t>These 10 days are in addition to the 10 Non-Traditional Instruction (NTI) Days each district receives per KRS 158.070(9). </a:t>
            </a:r>
          </a:p>
          <a:p>
            <a:pPr marL="0" indent="0">
              <a:buNone/>
            </a:pPr>
            <a:endParaRPr lang="en-US" b="1" dirty="0"/>
          </a:p>
        </p:txBody>
      </p:sp>
    </p:spTree>
    <p:extLst>
      <p:ext uri="{BB962C8B-B14F-4D97-AF65-F5344CB8AC3E}">
        <p14:creationId xmlns:p14="http://schemas.microsoft.com/office/powerpoint/2010/main" val="22413255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3DD3C-4036-42F5-9DF5-2DBC87A4F51E}"/>
              </a:ext>
            </a:extLst>
          </p:cNvPr>
          <p:cNvSpPr>
            <a:spLocks noGrp="1"/>
          </p:cNvSpPr>
          <p:nvPr>
            <p:ph type="title"/>
          </p:nvPr>
        </p:nvSpPr>
        <p:spPr/>
        <p:txBody>
          <a:bodyPr/>
          <a:lstStyle/>
          <a:p>
            <a:r>
              <a:rPr lang="en-US" dirty="0"/>
              <a:t>Enacted Bills 4</a:t>
            </a:r>
          </a:p>
        </p:txBody>
      </p:sp>
      <p:sp>
        <p:nvSpPr>
          <p:cNvPr id="3" name="Text Placeholder 2">
            <a:extLst>
              <a:ext uri="{FF2B5EF4-FFF2-40B4-BE49-F238E27FC236}">
                <a16:creationId xmlns:a16="http://schemas.microsoft.com/office/drawing/2014/main" id="{4D6C9C32-1C73-4C21-86AC-D23E40C9D7F8}"/>
              </a:ext>
            </a:extLst>
          </p:cNvPr>
          <p:cNvSpPr>
            <a:spLocks noGrp="1"/>
          </p:cNvSpPr>
          <p:nvPr>
            <p:ph type="body" sz="quarter" idx="13"/>
          </p:nvPr>
        </p:nvSpPr>
        <p:spPr>
          <a:xfrm>
            <a:off x="555786" y="1280805"/>
            <a:ext cx="9188715" cy="4901324"/>
          </a:xfrm>
        </p:spPr>
        <p:txBody>
          <a:bodyPr/>
          <a:lstStyle/>
          <a:p>
            <a:r>
              <a:rPr lang="en-US" sz="1600" b="1" dirty="0"/>
              <a:t>SB59</a:t>
            </a:r>
            <a:r>
              <a:rPr lang="en-US" sz="1600" dirty="0"/>
              <a:t> (M. Wilson) Amends KRS 158.6453 to delete the tenth-grade college admissions examination and amend KRS 158.6455 to add postsecondary readiness indicators to the statewide accountability system. </a:t>
            </a:r>
          </a:p>
          <a:p>
            <a:r>
              <a:rPr lang="en-US" sz="1600" b="1" dirty="0"/>
              <a:t>SB60</a:t>
            </a:r>
            <a:r>
              <a:rPr lang="en-US" sz="1600" dirty="0"/>
              <a:t> (M. Wise) Amends KRS 157.3175 to remove the requirement that a preschool program proposal include a certification from a Head Start director that the Head Start program is fully utilized. </a:t>
            </a:r>
          </a:p>
          <a:p>
            <a:r>
              <a:rPr lang="en-US" sz="1600" b="1" dirty="0"/>
              <a:t>SB61</a:t>
            </a:r>
            <a:r>
              <a:rPr lang="en-US" sz="1600" dirty="0"/>
              <a:t> (M. Wise) Amends KRS 158.142 to delete end-of-course examination and ACT benchmark requirements from the early high school graduation program. </a:t>
            </a:r>
          </a:p>
          <a:p>
            <a:r>
              <a:rPr lang="en-US" sz="1600" b="1" dirty="0"/>
              <a:t>SB83 </a:t>
            </a:r>
            <a:r>
              <a:rPr lang="en-US" sz="1600" dirty="0"/>
              <a:t>(R. Mills) Transgender sports bill.</a:t>
            </a:r>
          </a:p>
          <a:p>
            <a:pPr lvl="1"/>
            <a:r>
              <a:rPr lang="en-US" sz="1600" dirty="0"/>
              <a:t>Restricts transgender girls from participating on girls’ teams starting in in 6</a:t>
            </a:r>
            <a:r>
              <a:rPr lang="en-US" sz="1600" baseline="30000" dirty="0"/>
              <a:t>th</a:t>
            </a:r>
            <a:r>
              <a:rPr lang="en-US" sz="1600" dirty="0"/>
              <a:t> grade.</a:t>
            </a:r>
          </a:p>
          <a:p>
            <a:r>
              <a:rPr lang="en-US" sz="1600" b="1" dirty="0"/>
              <a:t>SB151</a:t>
            </a:r>
            <a:r>
              <a:rPr lang="en-US" sz="1600" dirty="0"/>
              <a:t> (J. Howell) Amends KRS 158.070 to permit the administrator of a school that participates in the Federal School Breakfast Program to authorize up to 15 minutes of the student attendance day to provide the opportunity for children to eat breakfast during instructional time.</a:t>
            </a:r>
          </a:p>
          <a:p>
            <a:r>
              <a:rPr lang="en-US" sz="1600" b="1" dirty="0"/>
              <a:t>SB164 </a:t>
            </a:r>
            <a:r>
              <a:rPr lang="en-US" sz="1600" dirty="0"/>
              <a:t>(M. McGarvey) Establishes the Imagination Library of Kentucky Program.</a:t>
            </a:r>
          </a:p>
          <a:p>
            <a:endParaRPr lang="en-US" dirty="0"/>
          </a:p>
        </p:txBody>
      </p:sp>
    </p:spTree>
    <p:extLst>
      <p:ext uri="{BB962C8B-B14F-4D97-AF65-F5344CB8AC3E}">
        <p14:creationId xmlns:p14="http://schemas.microsoft.com/office/powerpoint/2010/main" val="42456867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5D549-485C-4C90-B26C-BA005CDF2484}"/>
              </a:ext>
            </a:extLst>
          </p:cNvPr>
          <p:cNvSpPr>
            <a:spLocks noGrp="1"/>
          </p:cNvSpPr>
          <p:nvPr>
            <p:ph type="title"/>
          </p:nvPr>
        </p:nvSpPr>
        <p:spPr>
          <a:xfrm>
            <a:off x="555786" y="-53375"/>
            <a:ext cx="8596668" cy="1320800"/>
          </a:xfrm>
        </p:spPr>
        <p:txBody>
          <a:bodyPr>
            <a:normAutofit/>
          </a:bodyPr>
          <a:lstStyle/>
          <a:p>
            <a:r>
              <a:rPr lang="en-US" sz="3600" dirty="0"/>
              <a:t>Delivered to Governor and Awaiting Action</a:t>
            </a:r>
          </a:p>
        </p:txBody>
      </p:sp>
      <p:sp>
        <p:nvSpPr>
          <p:cNvPr id="3" name="Text Placeholder 2">
            <a:extLst>
              <a:ext uri="{FF2B5EF4-FFF2-40B4-BE49-F238E27FC236}">
                <a16:creationId xmlns:a16="http://schemas.microsoft.com/office/drawing/2014/main" id="{F3F05D77-F994-4918-A892-07E16376E2C1}"/>
              </a:ext>
            </a:extLst>
          </p:cNvPr>
          <p:cNvSpPr>
            <a:spLocks noGrp="1"/>
          </p:cNvSpPr>
          <p:nvPr>
            <p:ph type="body" sz="quarter" idx="13"/>
          </p:nvPr>
        </p:nvSpPr>
        <p:spPr>
          <a:xfrm>
            <a:off x="555786" y="978338"/>
            <a:ext cx="9188715" cy="4901324"/>
          </a:xfrm>
        </p:spPr>
        <p:txBody>
          <a:bodyPr>
            <a:normAutofit/>
          </a:bodyPr>
          <a:lstStyle/>
          <a:p>
            <a:r>
              <a:rPr lang="en-US" sz="1600" b="1" dirty="0"/>
              <a:t>HB44</a:t>
            </a:r>
            <a:r>
              <a:rPr lang="en-US" sz="1600" dirty="0"/>
              <a:t> (B. McCool) Would amend KRS 159.035 to require a local school district's attendance policy to include provisions for a student's mental or behavioral health status.</a:t>
            </a:r>
          </a:p>
          <a:p>
            <a:pPr lvl="1"/>
            <a:r>
              <a:rPr lang="en-US" sz="1600" dirty="0"/>
              <a:t>Amended to fix issue with SB 1 so teachers can't be criminally charged for violation of anti-CRT provisions included when SB138 was added to the bill</a:t>
            </a:r>
          </a:p>
          <a:p>
            <a:r>
              <a:rPr lang="en-US" sz="1600" b="1" dirty="0"/>
              <a:t>HB680</a:t>
            </a:r>
            <a:r>
              <a:rPr lang="en-US" sz="1600" dirty="0"/>
              <a:t> (C. Massey) Would establish a virtual computer science career academy; direct </a:t>
            </a:r>
            <a:r>
              <a:rPr lang="en-US" sz="1600" dirty="0" err="1"/>
              <a:t>WeLeadCS</a:t>
            </a:r>
            <a:r>
              <a:rPr lang="en-US" sz="1600" dirty="0"/>
              <a:t> to implement the program; establish program requirements. </a:t>
            </a:r>
          </a:p>
          <a:p>
            <a:r>
              <a:rPr lang="en-US" sz="1600" b="1" dirty="0"/>
              <a:t>SB102</a:t>
            </a:r>
            <a:r>
              <a:rPr lang="en-US" sz="1600" dirty="0"/>
              <a:t> (M. Wise) Amend KRS 158.4416 to require local superintendents to report information on school-based mental health services providers in the district to the Kentucky Department of Education; require the department to compile and maintain the information and report annually to the Interim Joint Committee on Education.</a:t>
            </a:r>
          </a:p>
          <a:p>
            <a:r>
              <a:rPr lang="en-US" sz="1600" b="1" dirty="0"/>
              <a:t>SB150</a:t>
            </a:r>
            <a:r>
              <a:rPr lang="en-US" sz="1600" dirty="0"/>
              <a:t> (R. Mills) Among other things, appropriates $120,890,000 from the West Kentucky State Aid Funding for Emergencies Fund to the Department of Military Affairs budget unit </a:t>
            </a:r>
          </a:p>
          <a:p>
            <a:r>
              <a:rPr lang="en-US" sz="1600" b="1" dirty="0"/>
              <a:t>Governor has ten days to sign, veto, or allow to become law without his signature</a:t>
            </a:r>
          </a:p>
          <a:p>
            <a:r>
              <a:rPr lang="en-US" sz="1600" b="1" dirty="0"/>
              <a:t>Any veto will stand</a:t>
            </a:r>
          </a:p>
          <a:p>
            <a:endParaRPr lang="en-US" sz="1400" dirty="0"/>
          </a:p>
        </p:txBody>
      </p:sp>
    </p:spTree>
    <p:extLst>
      <p:ext uri="{BB962C8B-B14F-4D97-AF65-F5344CB8AC3E}">
        <p14:creationId xmlns:p14="http://schemas.microsoft.com/office/powerpoint/2010/main" val="21424404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3F2242-1F2D-4C2E-94C9-AC65B092611D}"/>
              </a:ext>
            </a:extLst>
          </p:cNvPr>
          <p:cNvSpPr>
            <a:spLocks noGrp="1"/>
          </p:cNvSpPr>
          <p:nvPr>
            <p:ph type="title"/>
          </p:nvPr>
        </p:nvSpPr>
        <p:spPr/>
        <p:txBody>
          <a:bodyPr/>
          <a:lstStyle/>
          <a:p>
            <a:r>
              <a:rPr lang="en-US"/>
              <a:t>Questions</a:t>
            </a:r>
          </a:p>
        </p:txBody>
      </p:sp>
      <p:sp>
        <p:nvSpPr>
          <p:cNvPr id="3" name="Content Placeholder 2">
            <a:extLst>
              <a:ext uri="{FF2B5EF4-FFF2-40B4-BE49-F238E27FC236}">
                <a16:creationId xmlns:a16="http://schemas.microsoft.com/office/drawing/2014/main" id="{D02EC64F-1FCB-43EB-8573-E1DD2A582097}"/>
              </a:ext>
            </a:extLst>
          </p:cNvPr>
          <p:cNvSpPr>
            <a:spLocks noGrp="1"/>
          </p:cNvSpPr>
          <p:nvPr>
            <p:ph idx="1"/>
          </p:nvPr>
        </p:nvSpPr>
        <p:spPr/>
        <p:txBody>
          <a:bodyPr/>
          <a:lstStyle/>
          <a:p>
            <a:r>
              <a:rPr lang="en-US"/>
              <a:t>Robin Kinney, Associate Commissioner, Office of Finance and Operations</a:t>
            </a:r>
          </a:p>
          <a:p>
            <a:r>
              <a:rPr lang="en-US"/>
              <a:t>Brian Perry, Director of Government Relations, Office of the Commissioner</a:t>
            </a:r>
          </a:p>
          <a:p>
            <a:r>
              <a:rPr lang="en-US"/>
              <a:t>Karen Wirth, Division of Budgets and Financial Management</a:t>
            </a:r>
          </a:p>
        </p:txBody>
      </p:sp>
    </p:spTree>
    <p:extLst>
      <p:ext uri="{BB962C8B-B14F-4D97-AF65-F5344CB8AC3E}">
        <p14:creationId xmlns:p14="http://schemas.microsoft.com/office/powerpoint/2010/main" val="4830463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Franklin Gothic">
      <a:majorFont>
        <a:latin typeface="Franklin Gothic Medium" panose="020B0603020102020204"/>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DE PowerPoint Template 2021.potx" id="{04ED75E9-8D58-41D2-9CF6-323636BE50B7}" vid="{843C60AB-BB62-4D3F-B875-5488F5C0D86F}"/>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37D1D51B03DF74892728E0DC73DC5E0" ma:contentTypeVersion="13" ma:contentTypeDescription="Create a new document." ma:contentTypeScope="" ma:versionID="473b2198650c513a7cbccd7f64ee57f8">
  <xsd:schema xmlns:xsd="http://www.w3.org/2001/XMLSchema" xmlns:xs="http://www.w3.org/2001/XMLSchema" xmlns:p="http://schemas.microsoft.com/office/2006/metadata/properties" xmlns:ns3="bf41dd97-b1dc-4fae-81b7-ee9e7674e72b" xmlns:ns4="42637c6d-98a1-493a-ad0a-f9b012c96d6e" targetNamespace="http://schemas.microsoft.com/office/2006/metadata/properties" ma:root="true" ma:fieldsID="4f30e1dd4e077365a7c1faabde87335e" ns3:_="" ns4:_="">
    <xsd:import namespace="bf41dd97-b1dc-4fae-81b7-ee9e7674e72b"/>
    <xsd:import namespace="42637c6d-98a1-493a-ad0a-f9b012c96d6e"/>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OCR" minOccurs="0"/>
                <xsd:element ref="ns4:MediaServiceAutoKeyPoints" minOccurs="0"/>
                <xsd:element ref="ns4:MediaServiceKeyPoints" minOccurs="0"/>
                <xsd:element ref="ns4:MediaServiceDateTaken" minOccurs="0"/>
                <xsd:element ref="ns4:MediaServiceGenerationTime" minOccurs="0"/>
                <xsd:element ref="ns4:MediaServiceEventHashCode"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41dd97-b1dc-4fae-81b7-ee9e7674e72b"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2637c6d-98a1-493a-ad0a-f9b012c96d6e"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304D238-A438-4788-8AAF-9615940D617A}">
  <ds:schemaRefs>
    <ds:schemaRef ds:uri="42637c6d-98a1-493a-ad0a-f9b012c96d6e"/>
    <ds:schemaRef ds:uri="http://purl.org/dc/dcmitype/"/>
    <ds:schemaRef ds:uri="bf41dd97-b1dc-4fae-81b7-ee9e7674e72b"/>
    <ds:schemaRef ds:uri="http://schemas.microsoft.com/office/infopath/2007/PartnerControls"/>
    <ds:schemaRef ds:uri="http://purl.org/dc/terms/"/>
    <ds:schemaRef ds:uri="http://schemas.openxmlformats.org/package/2006/metadata/core-properties"/>
    <ds:schemaRef ds:uri="http://schemas.microsoft.com/office/2006/documentManagement/types"/>
    <ds:schemaRef ds:uri="http://schemas.microsoft.com/office/2006/metadata/properties"/>
    <ds:schemaRef ds:uri="http://www.w3.org/XML/1998/namespace"/>
    <ds:schemaRef ds:uri="http://purl.org/dc/elements/1.1/"/>
  </ds:schemaRefs>
</ds:datastoreItem>
</file>

<file path=customXml/itemProps2.xml><?xml version="1.0" encoding="utf-8"?>
<ds:datastoreItem xmlns:ds="http://schemas.openxmlformats.org/officeDocument/2006/customXml" ds:itemID="{548B35B5-E129-4E76-82C1-61F0C9F92853}">
  <ds:schemaRefs>
    <ds:schemaRef ds:uri="http://schemas.microsoft.com/sharepoint/v3/contenttype/forms"/>
  </ds:schemaRefs>
</ds:datastoreItem>
</file>

<file path=customXml/itemProps3.xml><?xml version="1.0" encoding="utf-8"?>
<ds:datastoreItem xmlns:ds="http://schemas.openxmlformats.org/officeDocument/2006/customXml" ds:itemID="{DE5A18FE-255D-4B35-AC9A-A8D1882FED4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f41dd97-b1dc-4fae-81b7-ee9e7674e72b"/>
    <ds:schemaRef ds:uri="42637c6d-98a1-493a-ad0a-f9b012c96d6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KDE PowerPoint Template 2021 (1)</Template>
  <TotalTime>99</TotalTime>
  <Words>1953</Words>
  <Application>Microsoft Office PowerPoint</Application>
  <PresentationFormat>Widescreen</PresentationFormat>
  <Paragraphs>168</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Franklin Gothic Book</vt:lpstr>
      <vt:lpstr>Franklin Gothic Medium</vt:lpstr>
      <vt:lpstr>Office Theme</vt:lpstr>
      <vt:lpstr>22-24 Biennial Budget and Legislative Update</vt:lpstr>
      <vt:lpstr>SEEK</vt:lpstr>
      <vt:lpstr>SEEK cont.</vt:lpstr>
      <vt:lpstr>KBE ABR Priorities</vt:lpstr>
      <vt:lpstr>Bureau of Support Services (BOSS) </vt:lpstr>
      <vt:lpstr>Learning and Results Services (LARS)</vt:lpstr>
      <vt:lpstr>Career and Technical Education</vt:lpstr>
      <vt:lpstr>Career and Technical Education cont.</vt:lpstr>
      <vt:lpstr>KSB and KSD </vt:lpstr>
      <vt:lpstr>Salary Increases</vt:lpstr>
      <vt:lpstr>Other Education Funding </vt:lpstr>
      <vt:lpstr>Special Offers of Assistance FY23 (SFCC)</vt:lpstr>
      <vt:lpstr>Other Education Funding</vt:lpstr>
      <vt:lpstr>Capital Projects</vt:lpstr>
      <vt:lpstr>For Your Information</vt:lpstr>
      <vt:lpstr>For Your Information cont.</vt:lpstr>
      <vt:lpstr>Legislative Process</vt:lpstr>
      <vt:lpstr>Enacted Bills</vt:lpstr>
      <vt:lpstr>Enacted Bills 2</vt:lpstr>
      <vt:lpstr>Enacted Bills 3</vt:lpstr>
      <vt:lpstr>Enacted Bills 4</vt:lpstr>
      <vt:lpstr>Delivered to Governor and Awaiting Action</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Wirth, Karen - KDE Division Director</dc:creator>
  <cp:lastModifiedBy>Wirth, Karen - KDE Division Director</cp:lastModifiedBy>
  <cp:revision>19</cp:revision>
  <dcterms:created xsi:type="dcterms:W3CDTF">2022-01-27T13:16:45Z</dcterms:created>
  <dcterms:modified xsi:type="dcterms:W3CDTF">2022-04-18T14:55:01Z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0x010100837D1D51B03DF74892728E0DC73DC5E0</vt:lpwstr>
  </property>
</Properties>
</file>