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73" r:id="rId17"/>
    <p:sldId id="269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BC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59" d="100"/>
          <a:sy n="159" d="100"/>
        </p:scale>
        <p:origin x="256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2B2B2B"/>
                </a:solidFill>
                <a:latin typeface="Arial"/>
              </a:defRPr>
            </a:pPr>
            <a:r>
              <a:rPr lang="en-US" sz="1300" b="0" i="0" u="none" strike="noStrike">
                <a:solidFill>
                  <a:srgbClr val="2B2B2B"/>
                </a:solidFill>
                <a:latin typeface="Arial"/>
              </a:rPr>
              <a:t>Overall Mean by Survey Administration (5.0 scale)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Fall 2023</c:v>
                </c:pt>
              </c:strCache>
            </c:strRef>
          </c:tx>
          <c:spPr>
            <a:solidFill>
              <a:srgbClr val="9D9B96"/>
            </a:solidFill>
            <a:effectLst/>
          </c:spPr>
          <c:invertIfNegative val="0"/>
          <c:dLbls>
            <c:numFmt formatCode="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2B2B2B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Students</c:v>
                </c:pt>
                <c:pt idx="1">
                  <c:v>Parents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3.53</c:v>
                </c:pt>
                <c:pt idx="1">
                  <c:v>3.64</c:v>
                </c:pt>
                <c:pt idx="2">
                  <c:v>3.71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19D-4AC3-AE9D-95F8B4B492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Spring 2025</c:v>
                </c:pt>
              </c:strCache>
            </c:strRef>
          </c:tx>
          <c:spPr>
            <a:solidFill>
              <a:srgbClr val="CFB87C"/>
            </a:solidFill>
            <a:effectLst/>
          </c:spPr>
          <c:invertIfNegative val="0"/>
          <c:dLbls>
            <c:numFmt formatCode="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2B2B2B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Students</c:v>
                </c:pt>
                <c:pt idx="1">
                  <c:v>Parents</c:v>
                </c:pt>
                <c:pt idx="2">
                  <c:v>Employees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3.71</c:v>
                </c:pt>
                <c:pt idx="1">
                  <c:v>3.72</c:v>
                </c:pt>
                <c:pt idx="2">
                  <c:v>3.95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19D-4AC3-AE9D-95F8B4B492A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Spring 2026</c:v>
                </c:pt>
              </c:strCache>
            </c:strRef>
          </c:tx>
          <c:spPr>
            <a:solidFill>
              <a:srgbClr val="141414"/>
            </a:solidFill>
            <a:effectLst/>
          </c:spPr>
          <c:invertIfNegative val="0"/>
          <c:dLbls>
            <c:numFmt formatCode="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2B2B2B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Students</c:v>
                </c:pt>
                <c:pt idx="1">
                  <c:v>Parents</c:v>
                </c:pt>
                <c:pt idx="2">
                  <c:v>Employees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3.88</c:v>
                </c:pt>
                <c:pt idx="1">
                  <c:v>3.81</c:v>
                </c:pt>
                <c:pt idx="2">
                  <c:v>4.08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19D-4AC3-AE9D-95F8B4B492A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1" i="0" u="none" strike="noStrike">
                <a:solidFill>
                  <a:srgbClr val="2B2B2B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4.5"/>
          <c:min val="3"/>
        </c:scaling>
        <c:delete val="0"/>
        <c:axPos val="l"/>
        <c:majorGridlines>
          <c:spPr>
            <a:ln w="6350" cap="flat">
              <a:solidFill>
                <a:srgbClr val="E4E2DD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8A8884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  <c:majorUnit val="0.5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100">
              <a:solidFill>
                <a:srgbClr val="2B2B2B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424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0072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2351590" y="868680"/>
            <a:ext cx="839261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3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640080" y="2286000"/>
            <a:ext cx="109728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Feedback to Action</a:t>
            </a:r>
            <a:endParaRPr lang="en-US" sz="5400" dirty="0"/>
          </a:p>
        </p:txBody>
      </p:sp>
      <p:sp>
        <p:nvSpPr>
          <p:cNvPr id="7" name="Text 4"/>
          <p:cNvSpPr/>
          <p:nvPr/>
        </p:nvSpPr>
        <p:spPr>
          <a:xfrm>
            <a:off x="640080" y="3310128"/>
            <a:ext cx="10515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Stakeholder Experience Survey Results &amp; Strategic Plan Update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658368" y="4069080"/>
            <a:ext cx="3108960" cy="0"/>
          </a:xfrm>
          <a:prstGeom prst="line">
            <a:avLst/>
          </a:prstGeom>
          <a:noFill/>
          <a:ln w="25400">
            <a:solidFill>
              <a:srgbClr val="B5A06E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40080" y="429768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Presented to the RISD Board of Education   •   July 2026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640080" y="589788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“It doesn’t happen by chance . . . it takes a village.  Great day to be a Panther!”</a:t>
            </a:r>
            <a:endParaRPr lang="en-US" sz="14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6925E1C-35A9-7B70-6BD8-5B378446F7DB}"/>
              </a:ext>
            </a:extLst>
          </p:cNvPr>
          <p:cNvSpPr/>
          <p:nvPr/>
        </p:nvSpPr>
        <p:spPr>
          <a:xfrm>
            <a:off x="462930" y="571499"/>
            <a:ext cx="1594470" cy="1577341"/>
          </a:xfrm>
          <a:prstGeom prst="ellipse">
            <a:avLst/>
          </a:prstGeom>
          <a:solidFill>
            <a:srgbClr val="D3BC8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A14C497-AD09-DB7D-0664-7204F2B2D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120" y="694591"/>
            <a:ext cx="1142018" cy="13543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STRATEGIC FOUNDATION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Vision, Mission &amp; the Four Pillars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02920" y="1463040"/>
            <a:ext cx="5532120" cy="1554480"/>
          </a:xfrm>
          <a:prstGeom prst="roundRect">
            <a:avLst>
              <a:gd name="adj" fmla="val 5294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777240" y="1627632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920240"/>
            <a:ext cx="50292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Prioritizing all Panthers in an inclusive learning environment that is overflowing with pride and possibilities.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6263640" y="1463040"/>
            <a:ext cx="5394960" cy="1554480"/>
          </a:xfrm>
          <a:prstGeom prst="roundRect">
            <a:avLst>
              <a:gd name="adj" fmla="val 5294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6537960" y="1627632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MISSION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537960" y="1920240"/>
            <a:ext cx="4892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United in Trust, Guided by Compassion, Committed to Respect, Driven by Opportunity, and Pride in Who We ‘R’.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502920" y="3337560"/>
            <a:ext cx="2670048" cy="2697480"/>
          </a:xfrm>
          <a:prstGeom prst="roundRect">
            <a:avLst>
              <a:gd name="adj" fmla="val 3082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31520" y="3584448"/>
            <a:ext cx="713232" cy="713232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12" name="Text 10"/>
          <p:cNvSpPr/>
          <p:nvPr/>
        </p:nvSpPr>
        <p:spPr>
          <a:xfrm>
            <a:off x="731520" y="3584448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</a:t>
            </a:r>
            <a:endParaRPr lang="en-US" sz="2600" dirty="0"/>
          </a:p>
        </p:txBody>
      </p:sp>
      <p:sp>
        <p:nvSpPr>
          <p:cNvPr id="13" name="Text 11"/>
          <p:cNvSpPr/>
          <p:nvPr/>
        </p:nvSpPr>
        <p:spPr>
          <a:xfrm>
            <a:off x="731520" y="443484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Rooted in Community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731520" y="507492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Strengthen and celebrate the connection to our heritage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3355848" y="3337560"/>
            <a:ext cx="2670048" cy="2697480"/>
          </a:xfrm>
          <a:prstGeom prst="roundRect">
            <a:avLst>
              <a:gd name="adj" fmla="val 3082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3584448" y="3584448"/>
            <a:ext cx="713232" cy="713232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17" name="Text 15"/>
          <p:cNvSpPr/>
          <p:nvPr/>
        </p:nvSpPr>
        <p:spPr>
          <a:xfrm>
            <a:off x="3584448" y="3584448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</a:t>
            </a:r>
            <a:endParaRPr lang="en-US" sz="2600" dirty="0"/>
          </a:p>
        </p:txBody>
      </p:sp>
      <p:sp>
        <p:nvSpPr>
          <p:cNvPr id="18" name="Text 16"/>
          <p:cNvSpPr/>
          <p:nvPr/>
        </p:nvSpPr>
        <p:spPr>
          <a:xfrm>
            <a:off x="3584448" y="443484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Innovative Mindset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3584448" y="507492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Create a culture that encourages authentic learning in a safe environment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6208776" y="3337560"/>
            <a:ext cx="2670048" cy="2697480"/>
          </a:xfrm>
          <a:prstGeom prst="roundRect">
            <a:avLst>
              <a:gd name="adj" fmla="val 3082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6437376" y="3584448"/>
            <a:ext cx="713232" cy="713232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22" name="Text 20"/>
          <p:cNvSpPr/>
          <p:nvPr/>
        </p:nvSpPr>
        <p:spPr>
          <a:xfrm>
            <a:off x="6437376" y="3584448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</a:t>
            </a:r>
            <a:endParaRPr lang="en-US" sz="2600" dirty="0"/>
          </a:p>
        </p:txBody>
      </p:sp>
      <p:sp>
        <p:nvSpPr>
          <p:cNvPr id="23" name="Text 21"/>
          <p:cNvSpPr/>
          <p:nvPr/>
        </p:nvSpPr>
        <p:spPr>
          <a:xfrm>
            <a:off x="6437376" y="443484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 Centered Experiences</a:t>
            </a:r>
            <a:endParaRPr lang="en-US" sz="1450" dirty="0"/>
          </a:p>
        </p:txBody>
      </p:sp>
      <p:sp>
        <p:nvSpPr>
          <p:cNvPr id="24" name="Text 22"/>
          <p:cNvSpPr/>
          <p:nvPr/>
        </p:nvSpPr>
        <p:spPr>
          <a:xfrm>
            <a:off x="6437376" y="507492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Prioritized in all aspects of education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9061704" y="3337560"/>
            <a:ext cx="2670048" cy="2697480"/>
          </a:xfrm>
          <a:prstGeom prst="roundRect">
            <a:avLst>
              <a:gd name="adj" fmla="val 3082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9290304" y="3584448"/>
            <a:ext cx="713232" cy="713232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27" name="Text 25"/>
          <p:cNvSpPr/>
          <p:nvPr/>
        </p:nvSpPr>
        <p:spPr>
          <a:xfrm>
            <a:off x="9290304" y="3584448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</a:t>
            </a:r>
            <a:endParaRPr lang="en-US" sz="2600" dirty="0"/>
          </a:p>
        </p:txBody>
      </p:sp>
      <p:sp>
        <p:nvSpPr>
          <p:cNvPr id="28" name="Text 26"/>
          <p:cNvSpPr/>
          <p:nvPr/>
        </p:nvSpPr>
        <p:spPr>
          <a:xfrm>
            <a:off x="9290304" y="443484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 of Choice</a:t>
            </a:r>
            <a:endParaRPr lang="en-US" sz="1450" dirty="0"/>
          </a:p>
        </p:txBody>
      </p:sp>
      <p:sp>
        <p:nvSpPr>
          <p:cNvPr id="29" name="Text 27"/>
          <p:cNvSpPr/>
          <p:nvPr/>
        </p:nvSpPr>
        <p:spPr>
          <a:xfrm>
            <a:off x="9290304" y="507492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Distinguish our district as the preferred destination for students, staff, and families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502920" y="6217920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Initiatives 2024–2028 guide every activity in the district scorecard.</a:t>
            </a:r>
            <a:endParaRPr lang="en-US" sz="1200" dirty="0"/>
          </a:p>
        </p:txBody>
      </p:sp>
      <p:sp>
        <p:nvSpPr>
          <p:cNvPr id="31" name="Text 29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32" name="Text 30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FEEDBACK TO ACTION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How We Listen — and Who We Heard From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02920" y="1463040"/>
            <a:ext cx="5532120" cy="1828800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777240" y="1627632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SURVEYS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938528"/>
            <a:ext cx="50292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Gather quantitative data on engagement, satisfaction, and services from students, families, and employees — administered districtwide each spring.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263640" y="1463040"/>
            <a:ext cx="5394960" cy="1828800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6537960" y="1627632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ROUNDING CONVERSATIONS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537960" y="1938528"/>
            <a:ext cx="48920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Connect personally to understand what’s working, identify barriers, and build relationships — leaders completed two rounds with 30/90-day conversations this year.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502920" y="3657600"/>
            <a:ext cx="3538728" cy="2240280"/>
          </a:xfrm>
          <a:prstGeom prst="roundRect">
            <a:avLst>
              <a:gd name="adj" fmla="val 3673"/>
            </a:avLst>
          </a:prstGeom>
          <a:solidFill>
            <a:srgbClr val="141414"/>
          </a:solidFill>
          <a:ln/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502920" y="3886200"/>
            <a:ext cx="3538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566</a:t>
            </a:r>
            <a:endParaRPr lang="en-US" sz="5400" dirty="0"/>
          </a:p>
        </p:txBody>
      </p:sp>
      <p:sp>
        <p:nvSpPr>
          <p:cNvPr id="12" name="Text 10"/>
          <p:cNvSpPr/>
          <p:nvPr/>
        </p:nvSpPr>
        <p:spPr>
          <a:xfrm>
            <a:off x="502920" y="4892040"/>
            <a:ext cx="35387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 SURVEYS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85800" y="5257800"/>
            <a:ext cx="317296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RHS 184  •  RMS 171  •  SES 211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4315968" y="3657600"/>
            <a:ext cx="3538728" cy="2240280"/>
          </a:xfrm>
          <a:prstGeom prst="roundRect">
            <a:avLst>
              <a:gd name="adj" fmla="val 3673"/>
            </a:avLst>
          </a:prstGeom>
          <a:solidFill>
            <a:srgbClr val="141414"/>
          </a:solidFill>
          <a:ln/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4315968" y="3886200"/>
            <a:ext cx="3538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233</a:t>
            </a:r>
            <a:endParaRPr lang="en-US" sz="5400" dirty="0"/>
          </a:p>
        </p:txBody>
      </p:sp>
      <p:sp>
        <p:nvSpPr>
          <p:cNvPr id="16" name="Text 14"/>
          <p:cNvSpPr/>
          <p:nvPr/>
        </p:nvSpPr>
        <p:spPr>
          <a:xfrm>
            <a:off x="4315968" y="4892040"/>
            <a:ext cx="35387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PARENT SURVEYS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4498848" y="5257800"/>
            <a:ext cx="317296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Up 47% from 158 in Spring 2025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8129016" y="3657600"/>
            <a:ext cx="3538728" cy="2240280"/>
          </a:xfrm>
          <a:prstGeom prst="roundRect">
            <a:avLst>
              <a:gd name="adj" fmla="val 3673"/>
            </a:avLst>
          </a:prstGeom>
          <a:solidFill>
            <a:srgbClr val="141414"/>
          </a:solidFill>
          <a:ln/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8129016" y="3886200"/>
            <a:ext cx="3538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156</a:t>
            </a:r>
            <a:endParaRPr lang="en-US" sz="5400" dirty="0"/>
          </a:p>
        </p:txBody>
      </p:sp>
      <p:sp>
        <p:nvSpPr>
          <p:cNvPr id="20" name="Text 18"/>
          <p:cNvSpPr/>
          <p:nvPr/>
        </p:nvSpPr>
        <p:spPr>
          <a:xfrm>
            <a:off x="8129016" y="4892040"/>
            <a:ext cx="35387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 SURVEYS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8311896" y="5257800"/>
            <a:ext cx="317296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All schools &amp; departments represented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02920" y="6144768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955 Panther voices shaped this year’s results — our largest parent response on record.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DISTRICTWIDE RESULTS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Group Is Trending Up</a:t>
            </a:r>
            <a:endParaRPr lang="en-US" sz="32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502920" y="1554480"/>
          <a:ext cx="6766560" cy="4297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7589520" y="1554480"/>
            <a:ext cx="4069080" cy="1298448"/>
          </a:xfrm>
          <a:prstGeom prst="roundRect">
            <a:avLst>
              <a:gd name="adj" fmla="val 6338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7818120" y="1700784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STUDENTS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7818120" y="1993392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+0.35 mean since 2023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7818120" y="2359152"/>
            <a:ext cx="3657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Box 22.8% → 34.5%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7589520" y="3035808"/>
            <a:ext cx="4069080" cy="1298448"/>
          </a:xfrm>
          <a:prstGeom prst="roundRect">
            <a:avLst>
              <a:gd name="adj" fmla="val 6338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7818120" y="318211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PARENTS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7818120" y="347472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+0.17 mean since 2023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7818120" y="3840480"/>
            <a:ext cx="3657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Box 27.0% → 32.3%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7589520" y="4517136"/>
            <a:ext cx="4069080" cy="1298448"/>
          </a:xfrm>
          <a:prstGeom prst="roundRect">
            <a:avLst>
              <a:gd name="adj" fmla="val 6338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7818120" y="466344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EMPLOYEES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7818120" y="495604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+0.37 mean since 2023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7818120" y="5321808"/>
            <a:ext cx="3657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Box 24.3% → 37.9%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18" name="Text 15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WOULD YOU RECOMMEND RISD?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 Promoter Score — From Negative to Positive</a:t>
            </a:r>
            <a:endParaRPr lang="en-US" sz="3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600200"/>
          <a:ext cx="7315200" cy="2121408"/>
        </p:xfrm>
        <a:graphic>
          <a:graphicData uri="http://schemas.openxmlformats.org/drawingml/2006/table">
            <a:tbl>
              <a:tblPr/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035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FB87C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Group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FB87C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2023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FB87C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2025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FB87C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2026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FB87C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Change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FB87C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Rating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Students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-23.61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-12.67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-3.82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8FBF7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+8.86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Needs Improvement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Parents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-11.11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-6.41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+6.87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8FBF7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+13.28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Good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Employees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-16.00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+9.24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+32.26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8FBF7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+23.02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Favorable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A37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1D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8183880" y="1600200"/>
            <a:ext cx="35204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800"/>
              </a:spcAft>
              <a:buNone/>
            </a:pPr>
            <a:r>
              <a:rPr lang="en-US" sz="1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changed this year: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E8E6E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 detractors fell from 45% to 36% over three years.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E8E6E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Parents crossed into positive territory for the first time.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E8E6E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Over half of employees (52%) now actively promote RISD as a place to work.</a:t>
            </a:r>
            <a:endParaRPr lang="en-US" sz="1250" dirty="0"/>
          </a:p>
        </p:txBody>
      </p:sp>
      <p:sp>
        <p:nvSpPr>
          <p:cNvPr id="4" name="Shape 3"/>
          <p:cNvSpPr/>
          <p:nvPr/>
        </p:nvSpPr>
        <p:spPr>
          <a:xfrm>
            <a:off x="502920" y="4343400"/>
            <a:ext cx="11155680" cy="1691640"/>
          </a:xfrm>
          <a:prstGeom prst="roundRect">
            <a:avLst>
              <a:gd name="adj" fmla="val 4865"/>
            </a:avLst>
          </a:prstGeom>
          <a:solidFill>
            <a:srgbClr val="1F1D19"/>
          </a:solidFill>
          <a:ln w="12700">
            <a:solidFill>
              <a:srgbClr val="3A372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77240" y="450799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NPS RATING SCALE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777240" y="489204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−100 to 0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777240" y="521208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Needs Improvement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2935224" y="489204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 to 20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2935224" y="521208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Good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5093208" y="489204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21 to 50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5093208" y="521208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Favorable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7251192" y="489204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51 to 70</a:t>
            </a:r>
            <a:endParaRPr lang="en-US" sz="1400" dirty="0"/>
          </a:p>
        </p:txBody>
      </p:sp>
      <p:sp>
        <p:nvSpPr>
          <p:cNvPr id="15" name="Text 12"/>
          <p:cNvSpPr/>
          <p:nvPr/>
        </p:nvSpPr>
        <p:spPr>
          <a:xfrm>
            <a:off x="7251192" y="521208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Excellent</a:t>
            </a:r>
            <a:endParaRPr lang="en-US" sz="1150" dirty="0"/>
          </a:p>
        </p:txBody>
      </p:sp>
      <p:sp>
        <p:nvSpPr>
          <p:cNvPr id="16" name="Text 13"/>
          <p:cNvSpPr/>
          <p:nvPr/>
        </p:nvSpPr>
        <p:spPr>
          <a:xfrm>
            <a:off x="9409176" y="489204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71 to 100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9409176" y="521208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World-Class</a:t>
            </a:r>
            <a:endParaRPr lang="en-US" sz="1150" dirty="0"/>
          </a:p>
        </p:txBody>
      </p:sp>
      <p:sp>
        <p:nvSpPr>
          <p:cNvPr id="18" name="Text 15"/>
          <p:cNvSpPr/>
          <p:nvPr/>
        </p:nvSpPr>
        <p:spPr>
          <a:xfrm>
            <a:off x="502920" y="6263640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 context: McDonald’s 19, Starbucks 30 — our employee score of 32 outpaces both.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 EXPERIENCE SURVEY — SPRING 2026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Students: Real Growth, Clear Work Ahead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029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3.88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5029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Mean (was 3.71)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23317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34.5%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23317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Box (was 29.0%)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41605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68.2%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41605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2 Box (was 60.6%)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59893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566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59893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Participants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502920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704088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EFE8D5"/>
          </a:solidFill>
          <a:ln/>
        </p:spPr>
      </p:sp>
      <p:sp>
        <p:nvSpPr>
          <p:cNvPr id="14" name="Text 12"/>
          <p:cNvSpPr/>
          <p:nvPr/>
        </p:nvSpPr>
        <p:spPr>
          <a:xfrm>
            <a:off x="704088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HIGHEST RATINGS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731520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My learning is important at my school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4.28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My principal is a good leader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4.25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have opportunities to be successful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4.23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315968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517136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E9EFE3"/>
          </a:solidFill>
          <a:ln/>
        </p:spPr>
      </p:sp>
      <p:sp>
        <p:nvSpPr>
          <p:cNvPr id="18" name="Text 16"/>
          <p:cNvSpPr/>
          <p:nvPr/>
        </p:nvSpPr>
        <p:spPr>
          <a:xfrm>
            <a:off x="4517136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GREATEST GAINS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4544568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set learning goals and track my progress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+0.31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feel like I belong at school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+0.28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Students are nice / show respect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+0.27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129016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8330184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F4E4E0"/>
          </a:solidFill>
          <a:ln/>
        </p:spPr>
      </p:sp>
      <p:sp>
        <p:nvSpPr>
          <p:cNvPr id="22" name="Text 20"/>
          <p:cNvSpPr/>
          <p:nvPr/>
        </p:nvSpPr>
        <p:spPr>
          <a:xfrm>
            <a:off x="8330184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LOWEST RATINGS — OUR FOCUS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8357616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Students are nice / show respect to each other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3.03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like going to my school each day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3.13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think my school is clean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3.31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502920" y="5897880"/>
            <a:ext cx="11155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encouraging pattern: our three lowest student items are also among our fastest-improving — the work is moving the needle, and we keep going.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26" name="Text 24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PARENT/CAREGIVER EXPERIENCE SURVEY — SPRING 2026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Parents: More Voices, Higher Marks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029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3.81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5029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Mean (was 3.72)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23317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32.3%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23317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Box (was 30.0%)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41605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69.4%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41605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2 Box (was 64.0%)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59893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233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59893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Participants (+47%)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502920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704088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EFE8D5"/>
          </a:solidFill>
          <a:ln/>
        </p:spPr>
      </p:sp>
      <p:sp>
        <p:nvSpPr>
          <p:cNvPr id="14" name="Text 12"/>
          <p:cNvSpPr/>
          <p:nvPr/>
        </p:nvSpPr>
        <p:spPr>
          <a:xfrm>
            <a:off x="704088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HIGHEST RATINGS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731520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school is clean and well maintained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4.13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am treated with respect at this school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4.06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My child has necessary supplies &amp; equipment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4.02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315968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517136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E9EFE3"/>
          </a:solidFill>
          <a:ln/>
        </p:spPr>
      </p:sp>
      <p:sp>
        <p:nvSpPr>
          <p:cNvPr id="18" name="Text 16"/>
          <p:cNvSpPr/>
          <p:nvPr/>
        </p:nvSpPr>
        <p:spPr>
          <a:xfrm>
            <a:off x="4517136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GREATEST GAINS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4544568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receive positive calls, emails, or notes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+0.39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regularly receive feedback on my child’s learning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+0.24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My child has every opportunity to be successful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+0.20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129016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8330184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F4E4E0"/>
          </a:solidFill>
          <a:ln/>
        </p:spPr>
      </p:sp>
      <p:sp>
        <p:nvSpPr>
          <p:cNvPr id="22" name="Text 20"/>
          <p:cNvSpPr/>
          <p:nvPr/>
        </p:nvSpPr>
        <p:spPr>
          <a:xfrm>
            <a:off x="8330184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LOWEST RATINGS — OUR FOCUS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8357616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regularly receive feedback on my child’s learning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3.42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School rules are enforced consistently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3.45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receive positive calls, emails, or notes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3.48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502920" y="5897880"/>
            <a:ext cx="11155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biggest parent gain (+0.39, positive communication) is the direct result of targeted ParentSquare outreach — and it’s still a bottom-three item, so the play continues.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26" name="Text 24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 EXPERIENCE SURVEY — SPRING 2026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Employees: Pride and Communication Are Climbing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029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4.08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5029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Mean (was 3.95)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23317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37.9%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23317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Box (was 30.7%)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41605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78.2%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41605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2 Box (was 75.1%)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5989320" y="1481328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156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5989320" y="1901952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Participants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502920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704088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EFE8D5"/>
          </a:solidFill>
          <a:ln/>
        </p:spPr>
      </p:sp>
      <p:sp>
        <p:nvSpPr>
          <p:cNvPr id="14" name="Text 12"/>
          <p:cNvSpPr/>
          <p:nvPr/>
        </p:nvSpPr>
        <p:spPr>
          <a:xfrm>
            <a:off x="704088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HIGHEST RATINGS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731520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My work positively impacts those we serve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4.47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Clear understanding of district mission &amp; goals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4.38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Clear understanding of my expectations  </a:t>
            </a:r>
            <a:r>
              <a:rPr lang="en-US" sz="1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4.37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315968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517136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E9EFE3"/>
          </a:solidFill>
          <a:ln/>
        </p:spPr>
      </p:sp>
      <p:sp>
        <p:nvSpPr>
          <p:cNvPr id="18" name="Text 16"/>
          <p:cNvSpPr/>
          <p:nvPr/>
        </p:nvSpPr>
        <p:spPr>
          <a:xfrm>
            <a:off x="4517136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GREATEST GAINS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4544568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 info is communicated in a timely manner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+0.39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Others connect with me in honest two-way communication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+0.27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Employees regularly share and exchange ideas  </a:t>
            </a:r>
            <a:r>
              <a:rPr lang="en-US" sz="1200" b="1" dirty="0">
                <a:solidFill>
                  <a:srgbClr val="5E7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+0.25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129016" y="2377440"/>
            <a:ext cx="3538728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8330184" y="2578608"/>
            <a:ext cx="3136392" cy="384048"/>
          </a:xfrm>
          <a:prstGeom prst="roundRect">
            <a:avLst>
              <a:gd name="adj" fmla="val 14286"/>
            </a:avLst>
          </a:prstGeom>
          <a:solidFill>
            <a:srgbClr val="F4E4E0"/>
          </a:solidFill>
          <a:ln/>
        </p:spPr>
      </p:sp>
      <p:sp>
        <p:nvSpPr>
          <p:cNvPr id="22" name="Text 20"/>
          <p:cNvSpPr/>
          <p:nvPr/>
        </p:nvSpPr>
        <p:spPr>
          <a:xfrm>
            <a:off x="8330184" y="2578608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100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LOWEST RATINGS — OUR FOCUS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8357616" y="3127248"/>
            <a:ext cx="31089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District-level resources allocated to maximize effectiveness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3.70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 receive appropriate recognition for good work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3.85</a:t>
            </a:r>
            <a:endParaRPr lang="en-US" sz="12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Opportunity to provide input on decisions  </a:t>
            </a:r>
            <a:r>
              <a:rPr lang="en-US" sz="12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3.88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502920" y="5897880"/>
            <a:ext cx="11155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 NPS jumped 23 points to +32 (“Favorable”). Focus areas — recognition and input — map directly to rounding, recognition systems, and shared decision-making.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26" name="Text 24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FEEDBACK TO ACTION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Lowest Scores → Strategic Plan Strategies for Growth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02920" y="1481328"/>
            <a:ext cx="11155680" cy="1481328"/>
          </a:xfrm>
          <a:prstGeom prst="roundRect">
            <a:avLst>
              <a:gd name="adj" fmla="val 4938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731520" y="1609344"/>
            <a:ext cx="1691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STUDENTS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31520" y="1938528"/>
            <a:ext cx="2651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Peer respect (3.03), liking school (3.13), cleanliness (3.31)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3611880" y="1591056"/>
            <a:ext cx="78638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Launch Standards of Excellence with students — teach, model, and recognize Respectful &amp; Compassionate behaviors (Pillar D)</a:t>
            </a:r>
            <a:endParaRPr lang="en-US" sz="11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Three-tiered PBIS supports, SEL screeners, and belonging tracking for every student (Pillar S)</a:t>
            </a:r>
            <a:endParaRPr lang="en-US" sz="11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Monthly facility walkthroughs that include students; custodial onboarding &amp; cleanliness monitoring (Pillar R)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502920" y="3108960"/>
            <a:ext cx="11155680" cy="1481328"/>
          </a:xfrm>
          <a:prstGeom prst="roundRect">
            <a:avLst>
              <a:gd name="adj" fmla="val 4938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731520" y="3236976"/>
            <a:ext cx="1691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PARENTS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731520" y="3566160"/>
            <a:ext cx="2651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Feedback on learning (3.42), consistent rules (3.45), positive contacts (3.48)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3611880" y="3218688"/>
            <a:ext cx="78638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Each school executes an individualized positive-communication plan to parents (Pillar D)</a:t>
            </a:r>
            <a:endParaRPr lang="en-US" sz="11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Student-led conferences and data notebooks put learning evidence in parents’ hands (Pillar S)</a:t>
            </a:r>
            <a:endParaRPr lang="en-US" sz="11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Districtwide PBIS consistency + Standards of Excellence make expectations visible to families (Pillars S &amp; D)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02920" y="4736592"/>
            <a:ext cx="11155680" cy="1481328"/>
          </a:xfrm>
          <a:prstGeom prst="roundRect">
            <a:avLst>
              <a:gd name="adj" fmla="val 4938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731520" y="4864608"/>
            <a:ext cx="1691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EMPLOYEES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731520" y="5193792"/>
            <a:ext cx="2651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9C3B3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 resource allocation (3.70), recognition (3.85), input on decisions (3.88)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3611880" y="4846320"/>
            <a:ext cx="78638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Rounding + 30/90-day conversations continue, with visible action steps from feedback (Pillar S)</a:t>
            </a:r>
            <a:endParaRPr lang="en-US" sz="11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recognition systems on the KSA model — 254 students recognized; now scale for staff (Pillar D)</a:t>
            </a:r>
            <a:endParaRPr lang="en-US" sz="11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1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Survey rollout meetings in every unit: share results, co-create 90-day plans, check progress every 45–90 days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SETTING THE BAR FOR 2026–2027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Goal-Setting Method &amp; Our District Goal</a:t>
            </a:r>
            <a:endParaRPr lang="en-US" sz="32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600200"/>
          <a:ext cx="5394960" cy="2852928"/>
        </p:xfrm>
        <a:graphic>
          <a:graphicData uri="http://schemas.openxmlformats.org/drawingml/2006/table">
            <a:tbl>
              <a:tblPr/>
              <a:tblGrid>
                <a:gridCol w="2697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7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548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If your current score is…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4141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Then your annual goal is…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414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4.30 – 5.00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Maintain current score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4.00 – 4.29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Current score + .05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3.75 – 3.99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Current score + .10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3.50 – 3.74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Current score + .15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Below 3.50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2B2B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Current score + .20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4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502920" y="4754880"/>
            <a:ext cx="5394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553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school and the district set item-level goals using this Studer Education scale — the lower the score, the bigger the required gain.</a:t>
            </a:r>
            <a:endParaRPr lang="en-US" sz="1200" dirty="0"/>
          </a:p>
        </p:txBody>
      </p:sp>
      <p:sp>
        <p:nvSpPr>
          <p:cNvPr id="6" name="Shape 3"/>
          <p:cNvSpPr/>
          <p:nvPr/>
        </p:nvSpPr>
        <p:spPr>
          <a:xfrm>
            <a:off x="6309360" y="1600200"/>
            <a:ext cx="5349240" cy="4206240"/>
          </a:xfrm>
          <a:prstGeom prst="roundRect">
            <a:avLst>
              <a:gd name="adj" fmla="val 2174"/>
            </a:avLst>
          </a:prstGeom>
          <a:solidFill>
            <a:srgbClr val="141414"/>
          </a:solidFill>
          <a:ln/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583680" y="1828800"/>
            <a:ext cx="4846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 GOAL — STUDENT QUESTION 15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6583680" y="2194560"/>
            <a:ext cx="4800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“I feel students are nice or show respect to each other at my school.”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6583680" y="3017520"/>
            <a:ext cx="4846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3.03</a:t>
            </a:r>
            <a:r>
              <a:rPr lang="en-US" sz="300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→   </a:t>
            </a:r>
            <a:r>
              <a:rPr lang="en-US" sz="4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3.23</a:t>
            </a:r>
            <a:endParaRPr lang="en-US" sz="4400" dirty="0"/>
          </a:p>
        </p:txBody>
      </p:sp>
      <p:sp>
        <p:nvSpPr>
          <p:cNvPr id="10" name="Text 7"/>
          <p:cNvSpPr/>
          <p:nvPr/>
        </p:nvSpPr>
        <p:spPr>
          <a:xfrm>
            <a:off x="6583680" y="3886200"/>
            <a:ext cx="4846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by Spring 2027</a:t>
            </a:r>
            <a:endParaRPr lang="en-US" sz="1400" dirty="0"/>
          </a:p>
        </p:txBody>
      </p:sp>
      <p:sp>
        <p:nvSpPr>
          <p:cNvPr id="4" name="Text 8"/>
          <p:cNvSpPr/>
          <p:nvPr/>
        </p:nvSpPr>
        <p:spPr>
          <a:xfrm>
            <a:off x="6583680" y="4343400"/>
            <a:ext cx="4846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E8E6E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Last year’s goal on this item: 2.76 → 2.96.  We reached 3.03 — goal met and exceeded.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502920" y="6035040"/>
            <a:ext cx="11155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Each school pairs its goal with written action steps — the “steps you plan to take” are the plan, not the score.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STRATEGIC PLAN SCORECARD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Implementation Status Across the Four Pillars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02920" y="1481328"/>
            <a:ext cx="1115568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13232" y="1728216"/>
            <a:ext cx="585216" cy="585216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6" name="Text 4"/>
          <p:cNvSpPr/>
          <p:nvPr/>
        </p:nvSpPr>
        <p:spPr>
          <a:xfrm>
            <a:off x="713232" y="1728216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1481328" y="1627632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Rooted in Community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1481328" y="1984248"/>
            <a:ext cx="6766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Website as communication hub, Centegix visitor management &amp; asset tagging, safety meetings, facility walkthroughs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8458200" y="1645920"/>
            <a:ext cx="475488" cy="475488"/>
          </a:xfrm>
          <a:prstGeom prst="ellipse">
            <a:avLst/>
          </a:prstGeom>
          <a:solidFill>
            <a:srgbClr val="5E7D4F"/>
          </a:solidFill>
          <a:ln/>
        </p:spPr>
      </p:sp>
      <p:sp>
        <p:nvSpPr>
          <p:cNvPr id="10" name="Text 8"/>
          <p:cNvSpPr/>
          <p:nvPr/>
        </p:nvSpPr>
        <p:spPr>
          <a:xfrm>
            <a:off x="8458200" y="1645920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8238744" y="2157984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 Track</a:t>
            </a:r>
            <a:endParaRPr lang="en-US" sz="800" dirty="0"/>
          </a:p>
        </p:txBody>
      </p:sp>
      <p:sp>
        <p:nvSpPr>
          <p:cNvPr id="12" name="Shape 10"/>
          <p:cNvSpPr/>
          <p:nvPr/>
        </p:nvSpPr>
        <p:spPr>
          <a:xfrm>
            <a:off x="9537192" y="1645920"/>
            <a:ext cx="475488" cy="475488"/>
          </a:xfrm>
          <a:prstGeom prst="ellipse">
            <a:avLst/>
          </a:prstGeom>
          <a:solidFill>
            <a:srgbClr val="C28A2D"/>
          </a:solidFill>
          <a:ln/>
        </p:spPr>
      </p:sp>
      <p:sp>
        <p:nvSpPr>
          <p:cNvPr id="13" name="Text 11"/>
          <p:cNvSpPr/>
          <p:nvPr/>
        </p:nvSpPr>
        <p:spPr>
          <a:xfrm>
            <a:off x="9537192" y="1645920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9317736" y="2157984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Progressing</a:t>
            </a:r>
            <a:endParaRPr lang="en-US" sz="800" dirty="0"/>
          </a:p>
        </p:txBody>
      </p:sp>
      <p:sp>
        <p:nvSpPr>
          <p:cNvPr id="15" name="Shape 13"/>
          <p:cNvSpPr/>
          <p:nvPr/>
        </p:nvSpPr>
        <p:spPr>
          <a:xfrm>
            <a:off x="10616184" y="1645920"/>
            <a:ext cx="475488" cy="475488"/>
          </a:xfrm>
          <a:prstGeom prst="ellipse">
            <a:avLst/>
          </a:prstGeom>
          <a:solidFill>
            <a:srgbClr val="9C3B30"/>
          </a:solidFill>
          <a:ln/>
        </p:spPr>
      </p:sp>
      <p:sp>
        <p:nvSpPr>
          <p:cNvPr id="16" name="Text 14"/>
          <p:cNvSpPr/>
          <p:nvPr/>
        </p:nvSpPr>
        <p:spPr>
          <a:xfrm>
            <a:off x="10616184" y="1645920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10396728" y="2157984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Needs Attention</a:t>
            </a:r>
            <a:endParaRPr lang="en-US" sz="800" dirty="0"/>
          </a:p>
        </p:txBody>
      </p:sp>
      <p:sp>
        <p:nvSpPr>
          <p:cNvPr id="18" name="Shape 16"/>
          <p:cNvSpPr/>
          <p:nvPr/>
        </p:nvSpPr>
        <p:spPr>
          <a:xfrm>
            <a:off x="502920" y="2688336"/>
            <a:ext cx="1115568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713232" y="2935224"/>
            <a:ext cx="585216" cy="585216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20" name="Text 18"/>
          <p:cNvSpPr/>
          <p:nvPr/>
        </p:nvSpPr>
        <p:spPr>
          <a:xfrm>
            <a:off x="713232" y="2935224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481328" y="283464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Innovative Mindset</a:t>
            </a:r>
            <a:endParaRPr lang="en-US" sz="1450" dirty="0"/>
          </a:p>
        </p:txBody>
      </p:sp>
      <p:sp>
        <p:nvSpPr>
          <p:cNvPr id="22" name="Text 20"/>
          <p:cNvSpPr/>
          <p:nvPr/>
        </p:nvSpPr>
        <p:spPr>
          <a:xfrm>
            <a:off x="1481328" y="3191256"/>
            <a:ext cx="6766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HQIR fidelity &amp; coaching cycles, data analysis in PLCs, classroom-management PD for newer teachers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8458200" y="2852928"/>
            <a:ext cx="475488" cy="475488"/>
          </a:xfrm>
          <a:prstGeom prst="ellipse">
            <a:avLst/>
          </a:prstGeom>
          <a:solidFill>
            <a:srgbClr val="5E7D4F"/>
          </a:solidFill>
          <a:ln/>
        </p:spPr>
      </p:sp>
      <p:sp>
        <p:nvSpPr>
          <p:cNvPr id="24" name="Text 22"/>
          <p:cNvSpPr/>
          <p:nvPr/>
        </p:nvSpPr>
        <p:spPr>
          <a:xfrm>
            <a:off x="8458200" y="2852928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</a:t>
            </a:r>
            <a:endParaRPr lang="en-US" sz="1500" dirty="0"/>
          </a:p>
        </p:txBody>
      </p:sp>
      <p:sp>
        <p:nvSpPr>
          <p:cNvPr id="25" name="Text 23"/>
          <p:cNvSpPr/>
          <p:nvPr/>
        </p:nvSpPr>
        <p:spPr>
          <a:xfrm>
            <a:off x="8238744" y="336499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 Track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9537192" y="2852928"/>
            <a:ext cx="475488" cy="475488"/>
          </a:xfrm>
          <a:prstGeom prst="ellipse">
            <a:avLst/>
          </a:prstGeom>
          <a:solidFill>
            <a:srgbClr val="C28A2D"/>
          </a:solidFill>
          <a:ln/>
        </p:spPr>
      </p:sp>
      <p:sp>
        <p:nvSpPr>
          <p:cNvPr id="27" name="Text 25"/>
          <p:cNvSpPr/>
          <p:nvPr/>
        </p:nvSpPr>
        <p:spPr>
          <a:xfrm>
            <a:off x="9537192" y="2852928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9317736" y="336499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Progressing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10616184" y="2852928"/>
            <a:ext cx="475488" cy="475488"/>
          </a:xfrm>
          <a:prstGeom prst="ellipse">
            <a:avLst/>
          </a:prstGeom>
          <a:solidFill>
            <a:srgbClr val="9C3B30"/>
          </a:solidFill>
          <a:ln/>
        </p:spPr>
      </p:sp>
      <p:sp>
        <p:nvSpPr>
          <p:cNvPr id="30" name="Text 28"/>
          <p:cNvSpPr/>
          <p:nvPr/>
        </p:nvSpPr>
        <p:spPr>
          <a:xfrm>
            <a:off x="10616184" y="2852928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10396728" y="336499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Needs Attention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502920" y="3895344"/>
            <a:ext cx="1115568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33" name="Shape 31"/>
          <p:cNvSpPr/>
          <p:nvPr/>
        </p:nvSpPr>
        <p:spPr>
          <a:xfrm>
            <a:off x="713232" y="4142232"/>
            <a:ext cx="585216" cy="585216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34" name="Text 32"/>
          <p:cNvSpPr/>
          <p:nvPr/>
        </p:nvSpPr>
        <p:spPr>
          <a:xfrm>
            <a:off x="713232" y="414223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</a:t>
            </a:r>
            <a:endParaRPr lang="en-US" sz="2000" dirty="0"/>
          </a:p>
        </p:txBody>
      </p:sp>
      <p:sp>
        <p:nvSpPr>
          <p:cNvPr id="35" name="Text 33"/>
          <p:cNvSpPr/>
          <p:nvPr/>
        </p:nvSpPr>
        <p:spPr>
          <a:xfrm>
            <a:off x="1481328" y="4041648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 Centered Experiences</a:t>
            </a:r>
            <a:endParaRPr lang="en-US" sz="1450" dirty="0"/>
          </a:p>
        </p:txBody>
      </p:sp>
      <p:sp>
        <p:nvSpPr>
          <p:cNvPr id="36" name="Text 34"/>
          <p:cNvSpPr/>
          <p:nvPr/>
        </p:nvSpPr>
        <p:spPr>
          <a:xfrm>
            <a:off x="1481328" y="4398264"/>
            <a:ext cx="6766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Student-led conferences, PBIS tiers, SEL screeners, rounding &amp; 30/90-day conversations, mental health nights</a:t>
            </a:r>
            <a:endParaRPr lang="en-US" sz="1000" dirty="0"/>
          </a:p>
        </p:txBody>
      </p:sp>
      <p:sp>
        <p:nvSpPr>
          <p:cNvPr id="37" name="Shape 35"/>
          <p:cNvSpPr/>
          <p:nvPr/>
        </p:nvSpPr>
        <p:spPr>
          <a:xfrm>
            <a:off x="8458200" y="4059936"/>
            <a:ext cx="475488" cy="475488"/>
          </a:xfrm>
          <a:prstGeom prst="ellipse">
            <a:avLst/>
          </a:prstGeom>
          <a:solidFill>
            <a:srgbClr val="5E7D4F"/>
          </a:solidFill>
          <a:ln/>
        </p:spPr>
      </p:sp>
      <p:sp>
        <p:nvSpPr>
          <p:cNvPr id="38" name="Text 36"/>
          <p:cNvSpPr/>
          <p:nvPr/>
        </p:nvSpPr>
        <p:spPr>
          <a:xfrm>
            <a:off x="8458200" y="405993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500" dirty="0"/>
          </a:p>
        </p:txBody>
      </p:sp>
      <p:sp>
        <p:nvSpPr>
          <p:cNvPr id="39" name="Text 37"/>
          <p:cNvSpPr/>
          <p:nvPr/>
        </p:nvSpPr>
        <p:spPr>
          <a:xfrm>
            <a:off x="8238744" y="457200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 Track</a:t>
            </a:r>
            <a:endParaRPr lang="en-US" sz="800" dirty="0"/>
          </a:p>
        </p:txBody>
      </p:sp>
      <p:sp>
        <p:nvSpPr>
          <p:cNvPr id="40" name="Shape 38"/>
          <p:cNvSpPr/>
          <p:nvPr/>
        </p:nvSpPr>
        <p:spPr>
          <a:xfrm>
            <a:off x="9537192" y="4059936"/>
            <a:ext cx="475488" cy="475488"/>
          </a:xfrm>
          <a:prstGeom prst="ellipse">
            <a:avLst/>
          </a:prstGeom>
          <a:solidFill>
            <a:srgbClr val="C28A2D"/>
          </a:solidFill>
          <a:ln/>
        </p:spPr>
      </p:sp>
      <p:sp>
        <p:nvSpPr>
          <p:cNvPr id="41" name="Text 39"/>
          <p:cNvSpPr/>
          <p:nvPr/>
        </p:nvSpPr>
        <p:spPr>
          <a:xfrm>
            <a:off x="9537192" y="405993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1500" dirty="0"/>
          </a:p>
        </p:txBody>
      </p:sp>
      <p:sp>
        <p:nvSpPr>
          <p:cNvPr id="42" name="Text 40"/>
          <p:cNvSpPr/>
          <p:nvPr/>
        </p:nvSpPr>
        <p:spPr>
          <a:xfrm>
            <a:off x="9317736" y="457200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Progressing</a:t>
            </a:r>
            <a:endParaRPr lang="en-US" sz="800" dirty="0"/>
          </a:p>
        </p:txBody>
      </p:sp>
      <p:sp>
        <p:nvSpPr>
          <p:cNvPr id="43" name="Shape 41"/>
          <p:cNvSpPr/>
          <p:nvPr/>
        </p:nvSpPr>
        <p:spPr>
          <a:xfrm>
            <a:off x="10616184" y="4059936"/>
            <a:ext cx="475488" cy="475488"/>
          </a:xfrm>
          <a:prstGeom prst="ellipse">
            <a:avLst/>
          </a:prstGeom>
          <a:solidFill>
            <a:srgbClr val="9C3B30"/>
          </a:solidFill>
          <a:ln/>
        </p:spPr>
      </p:sp>
      <p:sp>
        <p:nvSpPr>
          <p:cNvPr id="44" name="Text 42"/>
          <p:cNvSpPr/>
          <p:nvPr/>
        </p:nvSpPr>
        <p:spPr>
          <a:xfrm>
            <a:off x="10616184" y="405993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</p:txBody>
      </p:sp>
      <p:sp>
        <p:nvSpPr>
          <p:cNvPr id="45" name="Text 43"/>
          <p:cNvSpPr/>
          <p:nvPr/>
        </p:nvSpPr>
        <p:spPr>
          <a:xfrm>
            <a:off x="10396728" y="457200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Needs Attention</a:t>
            </a:r>
            <a:endParaRPr lang="en-US" sz="800" dirty="0"/>
          </a:p>
        </p:txBody>
      </p:sp>
      <p:sp>
        <p:nvSpPr>
          <p:cNvPr id="46" name="Shape 44"/>
          <p:cNvSpPr/>
          <p:nvPr/>
        </p:nvSpPr>
        <p:spPr>
          <a:xfrm>
            <a:off x="502920" y="5102352"/>
            <a:ext cx="1115568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47" name="Shape 45"/>
          <p:cNvSpPr/>
          <p:nvPr/>
        </p:nvSpPr>
        <p:spPr>
          <a:xfrm>
            <a:off x="713232" y="5349240"/>
            <a:ext cx="585216" cy="585216"/>
          </a:xfrm>
          <a:prstGeom prst="ellipse">
            <a:avLst/>
          </a:prstGeom>
          <a:solidFill>
            <a:srgbClr val="141414"/>
          </a:solidFill>
          <a:ln/>
        </p:spPr>
      </p:sp>
      <p:sp>
        <p:nvSpPr>
          <p:cNvPr id="48" name="Text 46"/>
          <p:cNvSpPr/>
          <p:nvPr/>
        </p:nvSpPr>
        <p:spPr>
          <a:xfrm>
            <a:off x="713232" y="5349240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</a:t>
            </a:r>
            <a:endParaRPr lang="en-US" sz="2000" dirty="0"/>
          </a:p>
        </p:txBody>
      </p:sp>
      <p:sp>
        <p:nvSpPr>
          <p:cNvPr id="49" name="Text 47"/>
          <p:cNvSpPr/>
          <p:nvPr/>
        </p:nvSpPr>
        <p:spPr>
          <a:xfrm>
            <a:off x="1481328" y="5248656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District of Choice</a:t>
            </a:r>
            <a:endParaRPr lang="en-US" sz="1450" dirty="0"/>
          </a:p>
        </p:txBody>
      </p:sp>
      <p:sp>
        <p:nvSpPr>
          <p:cNvPr id="50" name="Text 48"/>
          <p:cNvSpPr/>
          <p:nvPr/>
        </p:nvSpPr>
        <p:spPr>
          <a:xfrm>
            <a:off x="1481328" y="5605272"/>
            <a:ext cx="6766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Standards of Excellence &amp; school scorecard, positive-communication plans, mentor &amp; volunteer programs, MLK program</a:t>
            </a:r>
            <a:endParaRPr lang="en-US" sz="1000" dirty="0"/>
          </a:p>
        </p:txBody>
      </p:sp>
      <p:sp>
        <p:nvSpPr>
          <p:cNvPr id="51" name="Shape 49"/>
          <p:cNvSpPr/>
          <p:nvPr/>
        </p:nvSpPr>
        <p:spPr>
          <a:xfrm>
            <a:off x="8458200" y="5266944"/>
            <a:ext cx="475488" cy="475488"/>
          </a:xfrm>
          <a:prstGeom prst="ellipse">
            <a:avLst/>
          </a:prstGeom>
          <a:solidFill>
            <a:srgbClr val="5E7D4F"/>
          </a:solidFill>
          <a:ln/>
        </p:spPr>
      </p:sp>
      <p:sp>
        <p:nvSpPr>
          <p:cNvPr id="52" name="Text 50"/>
          <p:cNvSpPr/>
          <p:nvPr/>
        </p:nvSpPr>
        <p:spPr>
          <a:xfrm>
            <a:off x="8458200" y="5266944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</p:txBody>
      </p:sp>
      <p:sp>
        <p:nvSpPr>
          <p:cNvPr id="53" name="Text 51"/>
          <p:cNvSpPr/>
          <p:nvPr/>
        </p:nvSpPr>
        <p:spPr>
          <a:xfrm>
            <a:off x="8238744" y="577900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 Track</a:t>
            </a:r>
            <a:endParaRPr lang="en-US" sz="800" dirty="0"/>
          </a:p>
        </p:txBody>
      </p:sp>
      <p:sp>
        <p:nvSpPr>
          <p:cNvPr id="54" name="Shape 52"/>
          <p:cNvSpPr/>
          <p:nvPr/>
        </p:nvSpPr>
        <p:spPr>
          <a:xfrm>
            <a:off x="9537192" y="5266944"/>
            <a:ext cx="475488" cy="475488"/>
          </a:xfrm>
          <a:prstGeom prst="ellipse">
            <a:avLst/>
          </a:prstGeom>
          <a:solidFill>
            <a:srgbClr val="C28A2D"/>
          </a:solidFill>
          <a:ln/>
        </p:spPr>
      </p:sp>
      <p:sp>
        <p:nvSpPr>
          <p:cNvPr id="55" name="Text 53"/>
          <p:cNvSpPr/>
          <p:nvPr/>
        </p:nvSpPr>
        <p:spPr>
          <a:xfrm>
            <a:off x="9537192" y="5266944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500" dirty="0"/>
          </a:p>
        </p:txBody>
      </p:sp>
      <p:sp>
        <p:nvSpPr>
          <p:cNvPr id="56" name="Text 54"/>
          <p:cNvSpPr/>
          <p:nvPr/>
        </p:nvSpPr>
        <p:spPr>
          <a:xfrm>
            <a:off x="9317736" y="577900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Progressing</a:t>
            </a:r>
            <a:endParaRPr lang="en-US" sz="800" dirty="0"/>
          </a:p>
        </p:txBody>
      </p:sp>
      <p:sp>
        <p:nvSpPr>
          <p:cNvPr id="57" name="Shape 55"/>
          <p:cNvSpPr/>
          <p:nvPr/>
        </p:nvSpPr>
        <p:spPr>
          <a:xfrm>
            <a:off x="10616184" y="5266944"/>
            <a:ext cx="475488" cy="475488"/>
          </a:xfrm>
          <a:prstGeom prst="ellipse">
            <a:avLst/>
          </a:prstGeom>
          <a:solidFill>
            <a:srgbClr val="9C3B30"/>
          </a:solidFill>
          <a:ln/>
        </p:spPr>
      </p:sp>
      <p:sp>
        <p:nvSpPr>
          <p:cNvPr id="58" name="Text 56"/>
          <p:cNvSpPr/>
          <p:nvPr/>
        </p:nvSpPr>
        <p:spPr>
          <a:xfrm>
            <a:off x="10616184" y="5266944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</p:txBody>
      </p:sp>
      <p:sp>
        <p:nvSpPr>
          <p:cNvPr id="59" name="Text 57"/>
          <p:cNvSpPr/>
          <p:nvPr/>
        </p:nvSpPr>
        <p:spPr>
          <a:xfrm>
            <a:off x="10396728" y="577900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C6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Needs Attention</a:t>
            </a:r>
            <a:endParaRPr lang="en-US" sz="800" dirty="0"/>
          </a:p>
        </p:txBody>
      </p:sp>
      <p:sp>
        <p:nvSpPr>
          <p:cNvPr id="60" name="Text 58"/>
          <p:cNvSpPr/>
          <p:nvPr/>
        </p:nvSpPr>
        <p:spPr>
          <a:xfrm>
            <a:off x="502920" y="6382512"/>
            <a:ext cx="11155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46 tracked activities: 6 green, 34 yellow, 6 red.  Most work is mid-implementation — exactly where a 2024–2028 plan should be in year two.</a:t>
            </a:r>
            <a:endParaRPr lang="en-US" sz="11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MOVING OUR STANDARDS FROM PAPER TO PRACTICE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‘R’ — Standards of Excellence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02920" y="1508760"/>
            <a:ext cx="6858000" cy="786384"/>
          </a:xfrm>
          <a:prstGeom prst="roundRect">
            <a:avLst>
              <a:gd name="adj" fmla="val 9302"/>
            </a:avLst>
          </a:prstGeom>
          <a:solidFill>
            <a:srgbClr val="1F1D19"/>
          </a:solidFill>
          <a:ln w="12700">
            <a:solidFill>
              <a:srgbClr val="3A372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49808" y="1600200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TRUSTWORTHY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49808" y="1883664"/>
            <a:ext cx="6355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8D6D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value every voice, follow through on promises, and communicate with truthfulness and kindness.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502920" y="2423160"/>
            <a:ext cx="6858000" cy="786384"/>
          </a:xfrm>
          <a:prstGeom prst="roundRect">
            <a:avLst>
              <a:gd name="adj" fmla="val 9302"/>
            </a:avLst>
          </a:prstGeom>
          <a:solidFill>
            <a:srgbClr val="1F1D19"/>
          </a:solidFill>
          <a:ln w="12700">
            <a:solidFill>
              <a:srgbClr val="3A372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49808" y="2514600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COMPASSIONATE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749808" y="2798064"/>
            <a:ext cx="6355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8D6D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place students, families, and colleagues at the heart of our actions and care for their well-being.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02920" y="3337560"/>
            <a:ext cx="6858000" cy="786384"/>
          </a:xfrm>
          <a:prstGeom prst="roundRect">
            <a:avLst>
              <a:gd name="adj" fmla="val 9302"/>
            </a:avLst>
          </a:prstGeom>
          <a:solidFill>
            <a:srgbClr val="1F1D19"/>
          </a:solidFill>
          <a:ln w="12700">
            <a:solidFill>
              <a:srgbClr val="3A372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49808" y="3429000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RESPECTFUL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749808" y="3712464"/>
            <a:ext cx="6355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8D6D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welcome everyone, listen to understand, and act with kindness, patience, and integrity.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02920" y="4251960"/>
            <a:ext cx="6858000" cy="786384"/>
          </a:xfrm>
          <a:prstGeom prst="roundRect">
            <a:avLst>
              <a:gd name="adj" fmla="val 9302"/>
            </a:avLst>
          </a:prstGeom>
          <a:solidFill>
            <a:srgbClr val="1F1D19"/>
          </a:solidFill>
          <a:ln w="12700">
            <a:solidFill>
              <a:srgbClr val="3A372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49808" y="4343400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DRIVEN BY OPPORTUNITY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749808" y="4626864"/>
            <a:ext cx="6355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8D6D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open doors, explore creative approaches, and provide fair access for every individual.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02920" y="5166360"/>
            <a:ext cx="6858000" cy="786384"/>
          </a:xfrm>
          <a:prstGeom prst="roundRect">
            <a:avLst>
              <a:gd name="adj" fmla="val 9302"/>
            </a:avLst>
          </a:prstGeom>
          <a:solidFill>
            <a:srgbClr val="1F1D19"/>
          </a:solidFill>
          <a:ln w="12700">
            <a:solidFill>
              <a:srgbClr val="3A372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49808" y="5257800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PROUD OF WHO WE ‘R’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749808" y="5541264"/>
            <a:ext cx="6355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8D6D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represent each other with pride and commit daily to high standards in learning, teaching, and service.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7680960" y="1508760"/>
            <a:ext cx="3977640" cy="4526280"/>
          </a:xfrm>
          <a:prstGeom prst="roundRect">
            <a:avLst>
              <a:gd name="adj" fmla="val 2299"/>
            </a:avLst>
          </a:prstGeom>
          <a:solidFill>
            <a:srgbClr val="CFB87C"/>
          </a:solidFill>
          <a:ln/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7955280" y="1737360"/>
            <a:ext cx="3474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2026–27 LAUNCH PLAN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7955280" y="2148840"/>
            <a:ext cx="347472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1F1D1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Introduce the standards to every school and department team at Opening Day</a:t>
            </a:r>
            <a:endParaRPr lang="en-US" sz="14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1F1D1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Leaders and staff consistently model the standards in the learning environment</a:t>
            </a:r>
            <a:endParaRPr lang="en-US" sz="14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1F1D1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Help students understand, embrace, and apply them in daily experiences</a:t>
            </a:r>
            <a:endParaRPr lang="en-US" sz="14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1F1D1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Embed the standards into student products and interpersonal communication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502920" y="6263640"/>
            <a:ext cx="11155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These standards are the direct answer to our lowest student score — respect is now a taught, modeled, and recognized expectation.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B5A0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FEEDBACK TO ACTION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Now — Next — Later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02920" y="1508760"/>
            <a:ext cx="3538728" cy="4343400"/>
          </a:xfrm>
          <a:prstGeom prst="roundRect">
            <a:avLst>
              <a:gd name="adj" fmla="val 2584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04088" y="1719072"/>
            <a:ext cx="3136392" cy="566928"/>
          </a:xfrm>
          <a:prstGeom prst="roundRect">
            <a:avLst>
              <a:gd name="adj" fmla="val 12903"/>
            </a:avLst>
          </a:prstGeom>
          <a:solidFill>
            <a:srgbClr val="141414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704088" y="1719072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kern="0" spc="3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NOW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704088" y="2066544"/>
            <a:ext cx="313639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July–August 2026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777240" y="2514600"/>
            <a:ext cx="3017520" cy="320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Roll out survey results to all teams (board, central office, opening day, community video)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Train leaders on the rollout process; launch Standards of Excellence with staff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Set item-level goals at every school using the +.05 to +.20 scale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315968" y="1508760"/>
            <a:ext cx="3538728" cy="4343400"/>
          </a:xfrm>
          <a:prstGeom prst="roundRect">
            <a:avLst>
              <a:gd name="adj" fmla="val 2584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4517136" y="1719072"/>
            <a:ext cx="3136392" cy="566928"/>
          </a:xfrm>
          <a:prstGeom prst="roundRect">
            <a:avLst>
              <a:gd name="adj" fmla="val 12903"/>
            </a:avLst>
          </a:prstGeom>
          <a:solidFill>
            <a:srgbClr val="CFB87C"/>
          </a:solidFill>
          <a:ln/>
        </p:spPr>
      </p:sp>
      <p:sp>
        <p:nvSpPr>
          <p:cNvPr id="11" name="Text 9"/>
          <p:cNvSpPr/>
          <p:nvPr/>
        </p:nvSpPr>
        <p:spPr>
          <a:xfrm>
            <a:off x="4517136" y="1719072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kern="0" spc="3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NEXT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4517136" y="2066544"/>
            <a:ext cx="313639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Fall 2026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90288" y="2514600"/>
            <a:ext cx="3017520" cy="320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Create unit 90-day plans focused on key improvement actions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Launch standards with students; teach and recognize respectful behavior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Round 1 of rounding conversations; individualized positive parent-contact plans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129016" y="1508760"/>
            <a:ext cx="3538728" cy="4343400"/>
          </a:xfrm>
          <a:prstGeom prst="roundRect">
            <a:avLst>
              <a:gd name="adj" fmla="val 2584"/>
            </a:avLst>
          </a:prstGeom>
          <a:solidFill>
            <a:srgbClr val="FFFFFF"/>
          </a:solidFill>
          <a:ln w="12700">
            <a:solidFill>
              <a:srgbClr val="DDD9CF"/>
            </a:solidFill>
            <a:prstDash val="solid"/>
          </a:ln>
          <a:effectLst>
            <a:outerShdw blurRad="88900" dist="25400" dir="27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8330184" y="1719072"/>
            <a:ext cx="3136392" cy="566928"/>
          </a:xfrm>
          <a:prstGeom prst="roundRect">
            <a:avLst>
              <a:gd name="adj" fmla="val 12903"/>
            </a:avLst>
          </a:prstGeom>
          <a:solidFill>
            <a:srgbClr val="EDECEA"/>
          </a:solidFill>
          <a:ln/>
        </p:spPr>
      </p:sp>
      <p:sp>
        <p:nvSpPr>
          <p:cNvPr id="16" name="Text 14"/>
          <p:cNvSpPr/>
          <p:nvPr/>
        </p:nvSpPr>
        <p:spPr>
          <a:xfrm>
            <a:off x="8330184" y="1719072"/>
            <a:ext cx="31363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kern="0" spc="3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LATER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8330184" y="2066544"/>
            <a:ext cx="313639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14141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Winter–Spring 2027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8403336" y="2514600"/>
            <a:ext cx="3017520" cy="320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Check progress on action steps every 45–90 days; recognize good work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Monitor scorecard: move yellow activities to green, address the six red items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Spring 2027 surveys — measure against goals (e.g., Q15: 3.03 → 3.23)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02920" y="6126480"/>
            <a:ext cx="11155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Apply these actions and check on progress every 45 to 90 days — feedback only matters when it becomes action.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502920" y="6473952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|  District of Choice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11338560" y="6473952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C615FC1-9F14-4A09-A144-EE9B3AC300B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4E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kicker-marker">
            <a:extLst>
              <a:ext uri="{FF2B5EF4-FFF2-40B4-BE49-F238E27FC236}">
                <a16:creationId xmlns:a16="http://schemas.microsoft.com/office/drawing/2014/main" id="{04CA83D4-56BA-4568-B6B4-E9FFFDA650AD}"/>
              </a:ext>
            </a:extLst>
          </p:cNvPr>
          <p:cNvSpPr>
            <a:spLocks noGrp="1"/>
          </p:cNvSpPr>
          <p:nvPr/>
        </p:nvSpPr>
        <p:spPr>
          <a:xfrm>
            <a:off x="685800" y="542925"/>
            <a:ext cx="285750" cy="38100"/>
          </a:xfrm>
          <a:prstGeom prst="rect">
            <a:avLst/>
          </a:prstGeom>
          <a:solidFill>
            <a:srgbClr val="D99A2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" name="kicker-label">
            <a:extLst>
              <a:ext uri="{FF2B5EF4-FFF2-40B4-BE49-F238E27FC236}">
                <a16:creationId xmlns:a16="http://schemas.microsoft.com/office/drawing/2014/main" id="{0F665CAA-52AD-4DEA-A4EB-0EC4FDBC90DB}"/>
              </a:ext>
            </a:extLst>
          </p:cNvPr>
          <p:cNvSpPr>
            <a:spLocks noGrp="1"/>
          </p:cNvSpPr>
          <p:nvPr/>
        </p:nvSpPr>
        <p:spPr>
          <a:xfrm>
            <a:off x="1085850" y="419100"/>
            <a:ext cx="34290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48566A"/>
                </a:solidFill>
                <a:latin typeface="Aptos"/>
                <a:ea typeface="Aptos"/>
                <a:cs typeface="Aptos"/>
              </a:rPr>
              <a:t>BOARD UPDATE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91A7E0-E3FF-4C51-BF8E-56C9942A98A2}"/>
              </a:ext>
            </a:extLst>
          </p:cNvPr>
          <p:cNvSpPr>
            <a:spLocks noGrp="1"/>
          </p:cNvSpPr>
          <p:nvPr/>
        </p:nvSpPr>
        <p:spPr>
          <a:xfrm>
            <a:off x="11049000" y="6191250"/>
            <a:ext cx="4572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DECAA3-1C9B-4CD0-AD07-2B432068C0B1}"/>
              </a:ext>
            </a:extLst>
          </p:cNvPr>
          <p:cNvSpPr>
            <a:spLocks noGrp="1"/>
          </p:cNvSpPr>
          <p:nvPr/>
        </p:nvSpPr>
        <p:spPr>
          <a:xfrm>
            <a:off x="685800" y="6191250"/>
            <a:ext cx="7239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750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Source: District-provided SAAR and attendance metrics, 2024-2025 to 2025-2026.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60D017-EED8-45BF-ADD3-94CB9759BE36}"/>
              </a:ext>
            </a:extLst>
          </p:cNvPr>
          <p:cNvSpPr>
            <a:spLocks noGrp="1"/>
          </p:cNvSpPr>
          <p:nvPr/>
        </p:nvSpPr>
        <p:spPr>
          <a:xfrm>
            <a:off x="685800" y="952500"/>
            <a:ext cx="9334500" cy="1219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3450" b="1">
                <a:solidFill>
                  <a:srgbClr val="172033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172033"/>
                </a:solidFill>
                <a:latin typeface="Aptos Display"/>
                <a:ea typeface="Aptos Display"/>
                <a:cs typeface="Aptos Display"/>
              </a:rPr>
              <a:t>SAAR moved higher this year, preserving positive funding momentum.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FEB05C-C961-42AA-B4C0-22B4A1873E91}"/>
              </a:ext>
            </a:extLst>
          </p:cNvPr>
          <p:cNvSpPr>
            <a:spLocks noGrp="1"/>
          </p:cNvSpPr>
          <p:nvPr/>
        </p:nvSpPr>
        <p:spPr>
          <a:xfrm>
            <a:off x="704850" y="2324100"/>
            <a:ext cx="7429500" cy="590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The district's approximate total AADA increased by 3.29, driven by strong Grade 1-12 growth that offset a lower kindergarten count.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4D2E1C-0393-4DC0-8C69-BF808DE3779A}"/>
              </a:ext>
            </a:extLst>
          </p:cNvPr>
          <p:cNvSpPr>
            <a:spLocks noGrp="1"/>
          </p:cNvSpPr>
          <p:nvPr/>
        </p:nvSpPr>
        <p:spPr>
          <a:xfrm>
            <a:off x="685800" y="3257550"/>
            <a:ext cx="2952750" cy="1543050"/>
          </a:xfrm>
          <a:prstGeom prst="rect">
            <a:avLst/>
          </a:prstGeom>
          <a:solidFill>
            <a:srgbClr val="FFFFFF"/>
          </a:solidFill>
          <a:ln w="9525">
            <a:solidFill>
              <a:srgbClr val="D8D0C4"/>
            </a:solidFill>
            <a:prstDash val="solid"/>
          </a:ln>
        </p:spPr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46A1063-D9FB-47C1-ABEE-BC6C7E747EA4}"/>
              </a:ext>
            </a:extLst>
          </p:cNvPr>
          <p:cNvSpPr>
            <a:spLocks noGrp="1"/>
          </p:cNvSpPr>
          <p:nvPr/>
        </p:nvSpPr>
        <p:spPr>
          <a:xfrm>
            <a:off x="952500" y="3476625"/>
            <a:ext cx="23812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050" b="1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48566A"/>
                </a:solidFill>
                <a:latin typeface="Aptos"/>
                <a:ea typeface="Aptos"/>
                <a:cs typeface="Aptos"/>
              </a:rPr>
              <a:t>Last Year Full ADA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71BFB6-BB1D-480B-AA2F-096838CA33CE}"/>
              </a:ext>
            </a:extLst>
          </p:cNvPr>
          <p:cNvSpPr>
            <a:spLocks noGrp="1"/>
          </p:cNvSpPr>
          <p:nvPr/>
        </p:nvSpPr>
        <p:spPr>
          <a:xfrm>
            <a:off x="952500" y="3771900"/>
            <a:ext cx="2381250" cy="495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3150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904.28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358491-8485-4713-9E43-3B4BA79D9CD8}"/>
              </a:ext>
            </a:extLst>
          </p:cNvPr>
          <p:cNvSpPr>
            <a:spLocks noGrp="1"/>
          </p:cNvSpPr>
          <p:nvPr/>
        </p:nvSpPr>
        <p:spPr>
          <a:xfrm>
            <a:off x="952500" y="4419600"/>
            <a:ext cx="23812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975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2024-2025 baseline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DD37D6-A47B-43B5-AA89-AF6E0B994E73}"/>
              </a:ext>
            </a:extLst>
          </p:cNvPr>
          <p:cNvSpPr>
            <a:spLocks noGrp="1"/>
          </p:cNvSpPr>
          <p:nvPr/>
        </p:nvSpPr>
        <p:spPr>
          <a:xfrm>
            <a:off x="3981450" y="3257550"/>
            <a:ext cx="2952750" cy="1543050"/>
          </a:xfrm>
          <a:prstGeom prst="rect">
            <a:avLst/>
          </a:prstGeom>
          <a:solidFill>
            <a:srgbClr val="FFFFFF"/>
          </a:solidFill>
          <a:ln w="9525">
            <a:solidFill>
              <a:srgbClr val="D8D0C4"/>
            </a:solidFill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D3DE3C-A2DF-481C-8FCE-3BA1217E1B39}"/>
              </a:ext>
            </a:extLst>
          </p:cNvPr>
          <p:cNvSpPr>
            <a:spLocks noGrp="1"/>
          </p:cNvSpPr>
          <p:nvPr/>
        </p:nvSpPr>
        <p:spPr>
          <a:xfrm>
            <a:off x="4248150" y="3476625"/>
            <a:ext cx="23812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050" b="1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48566A"/>
                </a:solidFill>
                <a:latin typeface="Aptos"/>
                <a:ea typeface="Aptos"/>
                <a:cs typeface="Aptos"/>
              </a:rPr>
              <a:t>This School Year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A85374E-2F2E-4348-B6B8-1D9FFFC9EB4E}"/>
              </a:ext>
            </a:extLst>
          </p:cNvPr>
          <p:cNvSpPr>
            <a:spLocks noGrp="1"/>
          </p:cNvSpPr>
          <p:nvPr/>
        </p:nvSpPr>
        <p:spPr>
          <a:xfrm>
            <a:off x="4248150" y="3771900"/>
            <a:ext cx="2381250" cy="495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3150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907.57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FDE5FC4-1E58-4503-ABF3-46A541122956}"/>
              </a:ext>
            </a:extLst>
          </p:cNvPr>
          <p:cNvSpPr>
            <a:spLocks noGrp="1"/>
          </p:cNvSpPr>
          <p:nvPr/>
        </p:nvSpPr>
        <p:spPr>
          <a:xfrm>
            <a:off x="4248150" y="4419600"/>
            <a:ext cx="23812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975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836.98 + 70.59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E36F85-8F3F-4B4D-B48C-C7FB045CA009}"/>
              </a:ext>
            </a:extLst>
          </p:cNvPr>
          <p:cNvSpPr>
            <a:spLocks noGrp="1"/>
          </p:cNvSpPr>
          <p:nvPr/>
        </p:nvSpPr>
        <p:spPr>
          <a:xfrm>
            <a:off x="7277100" y="3257550"/>
            <a:ext cx="2952750" cy="1543050"/>
          </a:xfrm>
          <a:prstGeom prst="rect">
            <a:avLst/>
          </a:prstGeom>
          <a:solidFill>
            <a:srgbClr val="FFFFFF"/>
          </a:solidFill>
          <a:ln w="9525">
            <a:solidFill>
              <a:srgbClr val="D8D0C4"/>
            </a:solidFill>
            <a:prstDash val="solid"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CEB73C-228C-4E03-848C-7EC7142A3414}"/>
              </a:ext>
            </a:extLst>
          </p:cNvPr>
          <p:cNvSpPr>
            <a:spLocks noGrp="1"/>
          </p:cNvSpPr>
          <p:nvPr/>
        </p:nvSpPr>
        <p:spPr>
          <a:xfrm>
            <a:off x="7543800" y="3476625"/>
            <a:ext cx="23812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050" b="1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48566A"/>
                </a:solidFill>
                <a:latin typeface="Aptos"/>
                <a:ea typeface="Aptos"/>
                <a:cs typeface="Aptos"/>
              </a:rPr>
              <a:t>Net Gain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EA89EEE-FB99-47D1-B92D-8CEE5F8A25FA}"/>
              </a:ext>
            </a:extLst>
          </p:cNvPr>
          <p:cNvSpPr>
            <a:spLocks noGrp="1"/>
          </p:cNvSpPr>
          <p:nvPr/>
        </p:nvSpPr>
        <p:spPr>
          <a:xfrm>
            <a:off x="7543800" y="3771900"/>
            <a:ext cx="2381250" cy="495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3150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+3.29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352BD06-89F9-4102-B49F-D0312B53C04B}"/>
              </a:ext>
            </a:extLst>
          </p:cNvPr>
          <p:cNvSpPr>
            <a:spLocks noGrp="1"/>
          </p:cNvSpPr>
          <p:nvPr/>
        </p:nvSpPr>
        <p:spPr>
          <a:xfrm>
            <a:off x="7543800" y="4419600"/>
            <a:ext cx="23812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975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Approximate AADA increase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EE92B6-E6DE-4262-93D2-171C73E1342C}"/>
              </a:ext>
            </a:extLst>
          </p:cNvPr>
          <p:cNvSpPr>
            <a:spLocks noGrp="1"/>
          </p:cNvSpPr>
          <p:nvPr/>
        </p:nvSpPr>
        <p:spPr>
          <a:xfrm>
            <a:off x="685800" y="5257800"/>
            <a:ext cx="9867900" cy="9525"/>
          </a:xfrm>
          <a:prstGeom prst="rect">
            <a:avLst/>
          </a:prstGeom>
          <a:solidFill>
            <a:srgbClr val="D8D0C4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9905847-1DA8-4803-BA9C-30C2950E0A62}"/>
              </a:ext>
            </a:extLst>
          </p:cNvPr>
          <p:cNvSpPr>
            <a:spLocks noGrp="1"/>
          </p:cNvSpPr>
          <p:nvPr/>
        </p:nvSpPr>
        <p:spPr>
          <a:xfrm>
            <a:off x="685800" y="5514975"/>
            <a:ext cx="2095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00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Funding implication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A9062E1-D62F-47E5-827A-AE8C0C700292}"/>
              </a:ext>
            </a:extLst>
          </p:cNvPr>
          <p:cNvSpPr>
            <a:spLocks noGrp="1"/>
          </p:cNvSpPr>
          <p:nvPr/>
        </p:nvSpPr>
        <p:spPr>
          <a:xfrm>
            <a:off x="3028950" y="5476875"/>
            <a:ext cx="754380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Positive AADA growth supports eligibility for additional SEEK program funding; the final dollar amount depends on the applicable base SEEK amount per AADA pupil.</a:t>
            </a:r>
          </a:p>
        </p:txBody>
      </p:sp>
    </p:spTree>
    <p:extLst>
      <p:ext uri="{BB962C8B-B14F-4D97-AF65-F5344CB8AC3E}">
        <p14:creationId xmlns:p14="http://schemas.microsoft.com/office/powerpoint/2010/main" val="1269000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85F747C1-8954-45BB-A4D4-A81255FB576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4E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kicker-marker">
            <a:extLst>
              <a:ext uri="{FF2B5EF4-FFF2-40B4-BE49-F238E27FC236}">
                <a16:creationId xmlns:a16="http://schemas.microsoft.com/office/drawing/2014/main" id="{19DF7F20-FDF6-4DA2-B80C-31A708274AC4}"/>
              </a:ext>
            </a:extLst>
          </p:cNvPr>
          <p:cNvSpPr>
            <a:spLocks noGrp="1"/>
          </p:cNvSpPr>
          <p:nvPr/>
        </p:nvSpPr>
        <p:spPr>
          <a:xfrm>
            <a:off x="685800" y="542925"/>
            <a:ext cx="285750" cy="38100"/>
          </a:xfrm>
          <a:prstGeom prst="rect">
            <a:avLst/>
          </a:prstGeom>
          <a:solidFill>
            <a:srgbClr val="D99A2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" name="kicker-label">
            <a:extLst>
              <a:ext uri="{FF2B5EF4-FFF2-40B4-BE49-F238E27FC236}">
                <a16:creationId xmlns:a16="http://schemas.microsoft.com/office/drawing/2014/main" id="{615A7CA2-8C07-40F7-A02E-A8E28C3F7337}"/>
              </a:ext>
            </a:extLst>
          </p:cNvPr>
          <p:cNvSpPr>
            <a:spLocks noGrp="1"/>
          </p:cNvSpPr>
          <p:nvPr/>
        </p:nvSpPr>
        <p:spPr>
          <a:xfrm>
            <a:off x="1085850" y="419100"/>
            <a:ext cx="34290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48566A"/>
                </a:solidFill>
                <a:latin typeface="Aptos"/>
                <a:ea typeface="Aptos"/>
                <a:cs typeface="Aptos"/>
              </a:rPr>
              <a:t>ATTENDANCE BRIDGE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B5E99C-C15E-40E2-8D34-CFA523B314EB}"/>
              </a:ext>
            </a:extLst>
          </p:cNvPr>
          <p:cNvSpPr>
            <a:spLocks noGrp="1"/>
          </p:cNvSpPr>
          <p:nvPr/>
        </p:nvSpPr>
        <p:spPr>
          <a:xfrm>
            <a:off x="11049000" y="6191250"/>
            <a:ext cx="4572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09F189-1C14-4C5C-8530-16AF14F26DA1}"/>
              </a:ext>
            </a:extLst>
          </p:cNvPr>
          <p:cNvSpPr>
            <a:spLocks noGrp="1"/>
          </p:cNvSpPr>
          <p:nvPr/>
        </p:nvSpPr>
        <p:spPr>
          <a:xfrm>
            <a:off x="685800" y="6191250"/>
            <a:ext cx="80962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750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Source: District-provided AADA components. Approximate total shown as Grade 1-12 AADA plus Kindergarten AADA.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D7FB9D-B9B8-485F-81A1-F7EB4FFA3A67}"/>
              </a:ext>
            </a:extLst>
          </p:cNvPr>
          <p:cNvSpPr>
            <a:spLocks noGrp="1"/>
          </p:cNvSpPr>
          <p:nvPr/>
        </p:nvSpPr>
        <p:spPr>
          <a:xfrm>
            <a:off x="685800" y="952500"/>
            <a:ext cx="8382000" cy="742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72033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72033"/>
                </a:solidFill>
                <a:latin typeface="Aptos Display"/>
                <a:ea typeface="Aptos Display"/>
                <a:cs typeface="Aptos Display"/>
              </a:rPr>
              <a:t>Grade 1-12 growth offset the kindergarten decline.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F7FB16-DEB1-47F9-A828-7AAFD3AFF0AB}"/>
              </a:ext>
            </a:extLst>
          </p:cNvPr>
          <p:cNvSpPr>
            <a:spLocks noGrp="1"/>
          </p:cNvSpPr>
          <p:nvPr/>
        </p:nvSpPr>
        <p:spPr>
          <a:xfrm>
            <a:off x="704850" y="2095500"/>
            <a:ext cx="857250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The main funding driver improved by 16.82 AADA. Kindergarten AADA fell by 13.53, leaving the district with a net approximate gain of 3.29.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E3B44BF-A848-40EC-B4F2-D9BD607A6AB9}"/>
              </a:ext>
            </a:extLst>
          </p:cNvPr>
          <p:cNvSpPr>
            <a:spLocks noGrp="1"/>
          </p:cNvSpPr>
          <p:nvPr/>
        </p:nvSpPr>
        <p:spPr>
          <a:xfrm>
            <a:off x="1066800" y="4057650"/>
            <a:ext cx="9086850" cy="19050"/>
          </a:xfrm>
          <a:prstGeom prst="rect">
            <a:avLst/>
          </a:prstGeom>
          <a:solidFill>
            <a:srgbClr val="D8D0C4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B755A5-86C2-4367-8C65-D40B08D541B2}"/>
              </a:ext>
            </a:extLst>
          </p:cNvPr>
          <p:cNvSpPr>
            <a:spLocks noGrp="1"/>
          </p:cNvSpPr>
          <p:nvPr/>
        </p:nvSpPr>
        <p:spPr>
          <a:xfrm>
            <a:off x="1219200" y="3524250"/>
            <a:ext cx="1428750" cy="533400"/>
          </a:xfrm>
          <a:prstGeom prst="rect">
            <a:avLst/>
          </a:prstGeom>
          <a:solidFill>
            <a:srgbClr val="172033"/>
          </a:solidFill>
          <a:ln w="0">
            <a:solidFill>
              <a:srgbClr val="172033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BB671B-C1F1-464A-A9B9-2425C01A7AD4}"/>
              </a:ext>
            </a:extLst>
          </p:cNvPr>
          <p:cNvSpPr>
            <a:spLocks noGrp="1"/>
          </p:cNvSpPr>
          <p:nvPr/>
        </p:nvSpPr>
        <p:spPr>
          <a:xfrm>
            <a:off x="1219200" y="3181350"/>
            <a:ext cx="1428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650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904.28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9D0FA15-A8FD-4F03-95DE-D8B4E71AC974}"/>
              </a:ext>
            </a:extLst>
          </p:cNvPr>
          <p:cNvSpPr>
            <a:spLocks noGrp="1"/>
          </p:cNvSpPr>
          <p:nvPr/>
        </p:nvSpPr>
        <p:spPr>
          <a:xfrm>
            <a:off x="1219200" y="4191000"/>
            <a:ext cx="142875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Last year total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1E9CAF-713E-48E5-B57A-1AB6817DF71E}"/>
              </a:ext>
            </a:extLst>
          </p:cNvPr>
          <p:cNvSpPr>
            <a:spLocks noGrp="1"/>
          </p:cNvSpPr>
          <p:nvPr/>
        </p:nvSpPr>
        <p:spPr>
          <a:xfrm>
            <a:off x="3448050" y="3009900"/>
            <a:ext cx="1809750" cy="533400"/>
          </a:xfrm>
          <a:prstGeom prst="rect">
            <a:avLst/>
          </a:prstGeom>
          <a:solidFill>
            <a:srgbClr val="1D7A5C"/>
          </a:solidFill>
          <a:ln w="0">
            <a:solidFill>
              <a:srgbClr val="1D7A5C"/>
            </a:solidFill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508323-7CCD-4B63-84C3-CFC8668991C2}"/>
              </a:ext>
            </a:extLst>
          </p:cNvPr>
          <p:cNvSpPr>
            <a:spLocks noGrp="1"/>
          </p:cNvSpPr>
          <p:nvPr/>
        </p:nvSpPr>
        <p:spPr>
          <a:xfrm>
            <a:off x="3448050" y="2667000"/>
            <a:ext cx="1809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650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+16.82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80A329-E880-4391-9485-3067A1759D51}"/>
              </a:ext>
            </a:extLst>
          </p:cNvPr>
          <p:cNvSpPr>
            <a:spLocks noGrp="1"/>
          </p:cNvSpPr>
          <p:nvPr/>
        </p:nvSpPr>
        <p:spPr>
          <a:xfrm>
            <a:off x="3448050" y="3676650"/>
            <a:ext cx="180975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Grade 1-12 AADA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03039D-C1B6-47CD-BD71-BB4621C09C47}"/>
              </a:ext>
            </a:extLst>
          </p:cNvPr>
          <p:cNvSpPr>
            <a:spLocks noGrp="1"/>
          </p:cNvSpPr>
          <p:nvPr/>
        </p:nvSpPr>
        <p:spPr>
          <a:xfrm>
            <a:off x="6096000" y="4457700"/>
            <a:ext cx="1809750" cy="533400"/>
          </a:xfrm>
          <a:prstGeom prst="rect">
            <a:avLst/>
          </a:prstGeom>
          <a:solidFill>
            <a:srgbClr val="B5524A"/>
          </a:solidFill>
          <a:ln w="0">
            <a:solidFill>
              <a:srgbClr val="B5524A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D124CF-0EDD-4F82-AD16-A0D1EE1311A1}"/>
              </a:ext>
            </a:extLst>
          </p:cNvPr>
          <p:cNvSpPr>
            <a:spLocks noGrp="1"/>
          </p:cNvSpPr>
          <p:nvPr/>
        </p:nvSpPr>
        <p:spPr>
          <a:xfrm>
            <a:off x="6096000" y="4114800"/>
            <a:ext cx="1809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650" b="1">
                <a:solidFill>
                  <a:srgbClr val="B5524A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B5524A"/>
                </a:solidFill>
                <a:latin typeface="Aptos"/>
                <a:ea typeface="Aptos"/>
                <a:cs typeface="Aptos"/>
              </a:rPr>
              <a:t>-13.53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11ECDD-C65F-4F41-837F-5AA08CA89FBA}"/>
              </a:ext>
            </a:extLst>
          </p:cNvPr>
          <p:cNvSpPr>
            <a:spLocks noGrp="1"/>
          </p:cNvSpPr>
          <p:nvPr/>
        </p:nvSpPr>
        <p:spPr>
          <a:xfrm>
            <a:off x="6096000" y="5124450"/>
            <a:ext cx="180975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Kindergarten AADA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8D8702-F130-4793-9340-AFE1CE3EDA85}"/>
              </a:ext>
            </a:extLst>
          </p:cNvPr>
          <p:cNvSpPr>
            <a:spLocks noGrp="1"/>
          </p:cNvSpPr>
          <p:nvPr/>
        </p:nvSpPr>
        <p:spPr>
          <a:xfrm>
            <a:off x="8724900" y="3390900"/>
            <a:ext cx="1428750" cy="533400"/>
          </a:xfrm>
          <a:prstGeom prst="rect">
            <a:avLst/>
          </a:prstGeom>
          <a:solidFill>
            <a:srgbClr val="172033"/>
          </a:solidFill>
          <a:ln w="0">
            <a:solidFill>
              <a:srgbClr val="172033"/>
            </a:solidFill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5238140-18FD-47A8-9891-FCBB4972224E}"/>
              </a:ext>
            </a:extLst>
          </p:cNvPr>
          <p:cNvSpPr>
            <a:spLocks noGrp="1"/>
          </p:cNvSpPr>
          <p:nvPr/>
        </p:nvSpPr>
        <p:spPr>
          <a:xfrm>
            <a:off x="8724900" y="3048000"/>
            <a:ext cx="1428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650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907.57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77B5536-D8CB-4539-95E2-F337E2529B7F}"/>
              </a:ext>
            </a:extLst>
          </p:cNvPr>
          <p:cNvSpPr>
            <a:spLocks noGrp="1"/>
          </p:cNvSpPr>
          <p:nvPr/>
        </p:nvSpPr>
        <p:spPr>
          <a:xfrm>
            <a:off x="8724900" y="4057650"/>
            <a:ext cx="142875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This year total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141A1C9-097E-40AB-9C26-F993BF958B5A}"/>
              </a:ext>
            </a:extLst>
          </p:cNvPr>
          <p:cNvSpPr>
            <a:spLocks noGrp="1"/>
          </p:cNvSpPr>
          <p:nvPr/>
        </p:nvSpPr>
        <p:spPr>
          <a:xfrm>
            <a:off x="2647950" y="3781425"/>
            <a:ext cx="800100" cy="19050"/>
          </a:xfrm>
          <a:prstGeom prst="rect">
            <a:avLst/>
          </a:prstGeom>
          <a:solidFill>
            <a:srgbClr val="D8D0C4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12154EF-0727-405D-A36A-5BF148BF1AB9}"/>
              </a:ext>
            </a:extLst>
          </p:cNvPr>
          <p:cNvSpPr>
            <a:spLocks noGrp="1"/>
          </p:cNvSpPr>
          <p:nvPr/>
        </p:nvSpPr>
        <p:spPr>
          <a:xfrm>
            <a:off x="5257800" y="3267075"/>
            <a:ext cx="838200" cy="19050"/>
          </a:xfrm>
          <a:prstGeom prst="rect">
            <a:avLst/>
          </a:prstGeom>
          <a:solidFill>
            <a:srgbClr val="D8D0C4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CB78C08-084D-418E-8C2E-C56AED7DCDF4}"/>
              </a:ext>
            </a:extLst>
          </p:cNvPr>
          <p:cNvSpPr>
            <a:spLocks noGrp="1"/>
          </p:cNvSpPr>
          <p:nvPr/>
        </p:nvSpPr>
        <p:spPr>
          <a:xfrm>
            <a:off x="7905750" y="4714875"/>
            <a:ext cx="819150" cy="19050"/>
          </a:xfrm>
          <a:prstGeom prst="rect">
            <a:avLst/>
          </a:prstGeom>
          <a:solidFill>
            <a:srgbClr val="D8D0C4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1241089-AA12-4AA7-9159-C1745EF99E62}"/>
              </a:ext>
            </a:extLst>
          </p:cNvPr>
          <p:cNvSpPr>
            <a:spLocks noGrp="1"/>
          </p:cNvSpPr>
          <p:nvPr/>
        </p:nvSpPr>
        <p:spPr>
          <a:xfrm>
            <a:off x="10287000" y="2876550"/>
            <a:ext cx="1066800" cy="15621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0C4"/>
            </a:solidFill>
            <a:prstDash val="solid"/>
          </a:ln>
        </p:spPr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767BFFD-94B1-4CC4-9CCB-3FD19271646B}"/>
              </a:ext>
            </a:extLst>
          </p:cNvPr>
          <p:cNvSpPr>
            <a:spLocks noGrp="1"/>
          </p:cNvSpPr>
          <p:nvPr/>
        </p:nvSpPr>
        <p:spPr>
          <a:xfrm>
            <a:off x="10420350" y="3105150"/>
            <a:ext cx="8001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75" b="1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48566A"/>
                </a:solidFill>
                <a:latin typeface="Aptos"/>
                <a:ea typeface="Aptos"/>
                <a:cs typeface="Aptos"/>
              </a:rPr>
              <a:t>Net movement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FFE98F9-CAFA-4B3A-98A8-0EE0938F6A41}"/>
              </a:ext>
            </a:extLst>
          </p:cNvPr>
          <p:cNvSpPr>
            <a:spLocks noGrp="1"/>
          </p:cNvSpPr>
          <p:nvPr/>
        </p:nvSpPr>
        <p:spPr>
          <a:xfrm>
            <a:off x="10363200" y="3448050"/>
            <a:ext cx="9144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550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+3.29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AD5080A-CB2B-4ABC-BFFC-D53936E22D29}"/>
              </a:ext>
            </a:extLst>
          </p:cNvPr>
          <p:cNvSpPr>
            <a:spLocks noGrp="1"/>
          </p:cNvSpPr>
          <p:nvPr/>
        </p:nvSpPr>
        <p:spPr>
          <a:xfrm>
            <a:off x="10420350" y="3962400"/>
            <a:ext cx="8001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00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Approx. total AADA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DD82A2-DE43-472F-B8F2-6DA013B11756}"/>
              </a:ext>
            </a:extLst>
          </p:cNvPr>
          <p:cNvSpPr>
            <a:spLocks noGrp="1"/>
          </p:cNvSpPr>
          <p:nvPr/>
        </p:nvSpPr>
        <p:spPr>
          <a:xfrm>
            <a:off x="685800" y="5314950"/>
            <a:ext cx="9906000" cy="9525"/>
          </a:xfrm>
          <a:prstGeom prst="rect">
            <a:avLst/>
          </a:prstGeom>
          <a:solidFill>
            <a:srgbClr val="D8D0C4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9119B7C-F44E-4B0B-BB8C-73E31E9D4AAE}"/>
              </a:ext>
            </a:extLst>
          </p:cNvPr>
          <p:cNvSpPr>
            <a:spLocks noGrp="1"/>
          </p:cNvSpPr>
          <p:nvPr/>
        </p:nvSpPr>
        <p:spPr>
          <a:xfrm>
            <a:off x="685800" y="5562600"/>
            <a:ext cx="1809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00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Board takeaway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06DD01E-B641-4C83-B413-435D0BF92DB5}"/>
              </a:ext>
            </a:extLst>
          </p:cNvPr>
          <p:cNvSpPr>
            <a:spLocks noGrp="1"/>
          </p:cNvSpPr>
          <p:nvPr/>
        </p:nvSpPr>
        <p:spPr>
          <a:xfrm>
            <a:off x="2781300" y="5524500"/>
            <a:ext cx="779145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The eligible growth story is concentrated in Grades 1-12, the primary funding driver, while kindergarten remains the main offset to monitor.</a:t>
            </a:r>
          </a:p>
        </p:txBody>
      </p:sp>
    </p:spTree>
    <p:extLst>
      <p:ext uri="{BB962C8B-B14F-4D97-AF65-F5344CB8AC3E}">
        <p14:creationId xmlns:p14="http://schemas.microsoft.com/office/powerpoint/2010/main" val="15817491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D3512F6B-813F-4D7A-9BF0-4E9552C1802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4E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kicker-marker">
            <a:extLst>
              <a:ext uri="{FF2B5EF4-FFF2-40B4-BE49-F238E27FC236}">
                <a16:creationId xmlns:a16="http://schemas.microsoft.com/office/drawing/2014/main" id="{A7FF977B-0F67-4614-9139-567764F54453}"/>
              </a:ext>
            </a:extLst>
          </p:cNvPr>
          <p:cNvSpPr>
            <a:spLocks noGrp="1"/>
          </p:cNvSpPr>
          <p:nvPr/>
        </p:nvSpPr>
        <p:spPr>
          <a:xfrm>
            <a:off x="685800" y="542925"/>
            <a:ext cx="285750" cy="38100"/>
          </a:xfrm>
          <a:prstGeom prst="rect">
            <a:avLst/>
          </a:prstGeom>
          <a:solidFill>
            <a:srgbClr val="D99A2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" name="kicker-label">
            <a:extLst>
              <a:ext uri="{FF2B5EF4-FFF2-40B4-BE49-F238E27FC236}">
                <a16:creationId xmlns:a16="http://schemas.microsoft.com/office/drawing/2014/main" id="{64B79E1F-F863-4605-AA74-88DC8FBF3FF5}"/>
              </a:ext>
            </a:extLst>
          </p:cNvPr>
          <p:cNvSpPr>
            <a:spLocks noGrp="1"/>
          </p:cNvSpPr>
          <p:nvPr/>
        </p:nvSpPr>
        <p:spPr>
          <a:xfrm>
            <a:off x="1085850" y="419100"/>
            <a:ext cx="34290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48566A"/>
                </a:solidFill>
                <a:latin typeface="Aptos"/>
                <a:ea typeface="Aptos"/>
                <a:cs typeface="Aptos"/>
              </a:rPr>
              <a:t>SUPPORTING METRICS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B91F6AF-6E19-4B69-A1ED-6F2AD07F4DB0}"/>
              </a:ext>
            </a:extLst>
          </p:cNvPr>
          <p:cNvSpPr>
            <a:spLocks noGrp="1"/>
          </p:cNvSpPr>
          <p:nvPr/>
        </p:nvSpPr>
        <p:spPr>
          <a:xfrm>
            <a:off x="11049000" y="6191250"/>
            <a:ext cx="4572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FD0D77-F06D-4433-8489-23F143A9210C}"/>
              </a:ext>
            </a:extLst>
          </p:cNvPr>
          <p:cNvSpPr>
            <a:spLocks noGrp="1"/>
          </p:cNvSpPr>
          <p:nvPr/>
        </p:nvSpPr>
        <p:spPr>
          <a:xfrm>
            <a:off x="685800" y="6191250"/>
            <a:ext cx="7239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750" b="0">
                <a:solidFill>
                  <a:srgbClr val="6D7580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6D7580"/>
                </a:solidFill>
                <a:latin typeface="Aptos"/>
                <a:ea typeface="Aptos"/>
                <a:cs typeface="Aptos"/>
              </a:rPr>
              <a:t>Source: District-provided SAAR and attendance metrics, 2024-2025 to 2025-2026.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3EE0A9-E69C-4A3D-97AD-DFF0277B1A13}"/>
              </a:ext>
            </a:extLst>
          </p:cNvPr>
          <p:cNvSpPr>
            <a:spLocks noGrp="1"/>
          </p:cNvSpPr>
          <p:nvPr/>
        </p:nvSpPr>
        <p:spPr>
          <a:xfrm>
            <a:off x="685800" y="914400"/>
            <a:ext cx="9144000" cy="5334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172033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 dirty="0">
                <a:solidFill>
                  <a:srgbClr val="172033"/>
                </a:solidFill>
                <a:latin typeface="Aptos Display"/>
                <a:ea typeface="Aptos Display"/>
                <a:cs typeface="Aptos Display"/>
              </a:rPr>
              <a:t>Enrollment and attendance signals support the AADA story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20CB1D-3AB1-4FE1-9769-7E20D2C07C64}"/>
              </a:ext>
            </a:extLst>
          </p:cNvPr>
          <p:cNvSpPr>
            <a:spLocks noGrp="1"/>
          </p:cNvSpPr>
          <p:nvPr/>
        </p:nvSpPr>
        <p:spPr>
          <a:xfrm>
            <a:off x="704850" y="1562100"/>
            <a:ext cx="9144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1350" b="0" dirty="0">
                <a:solidFill>
                  <a:srgbClr val="48566A"/>
                </a:solidFill>
                <a:latin typeface="Aptos"/>
                <a:ea typeface="Aptos"/>
                <a:cs typeface="Aptos"/>
              </a:rPr>
              <a:t>Membership grew by 13 students, ADM increased by 11.60, and attendance edged up to 93.10%. Weather and NTI days should be noted as context for the year.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04C09C-41D7-427B-931C-63A94086ED28}"/>
              </a:ext>
            </a:extLst>
          </p:cNvPr>
          <p:cNvSpPr>
            <a:spLocks noGrp="1"/>
          </p:cNvSpPr>
          <p:nvPr/>
        </p:nvSpPr>
        <p:spPr>
          <a:xfrm>
            <a:off x="685800" y="2305050"/>
            <a:ext cx="9620250" cy="342900"/>
          </a:xfrm>
          <a:prstGeom prst="rect">
            <a:avLst/>
          </a:prstGeom>
          <a:solidFill>
            <a:srgbClr val="172033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B00DC7-CBD5-484C-A69B-EDD2DA50E5A9}"/>
              </a:ext>
            </a:extLst>
          </p:cNvPr>
          <p:cNvSpPr>
            <a:spLocks noGrp="1"/>
          </p:cNvSpPr>
          <p:nvPr/>
        </p:nvSpPr>
        <p:spPr>
          <a:xfrm>
            <a:off x="762000" y="2343150"/>
            <a:ext cx="48006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Metric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EA90C77-430B-4750-9719-7938033BC8C0}"/>
              </a:ext>
            </a:extLst>
          </p:cNvPr>
          <p:cNvSpPr>
            <a:spLocks noGrp="1"/>
          </p:cNvSpPr>
          <p:nvPr/>
        </p:nvSpPr>
        <p:spPr>
          <a:xfrm>
            <a:off x="5638800" y="2343150"/>
            <a:ext cx="16192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2024-2025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2BB4215-4AFF-46FE-9A3D-C43CD1531F35}"/>
              </a:ext>
            </a:extLst>
          </p:cNvPr>
          <p:cNvSpPr>
            <a:spLocks noGrp="1"/>
          </p:cNvSpPr>
          <p:nvPr/>
        </p:nvSpPr>
        <p:spPr>
          <a:xfrm>
            <a:off x="7258050" y="2343150"/>
            <a:ext cx="16192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2025-2026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1A1439-8712-4470-8660-D8F9B42FC15E}"/>
              </a:ext>
            </a:extLst>
          </p:cNvPr>
          <p:cNvSpPr>
            <a:spLocks noGrp="1"/>
          </p:cNvSpPr>
          <p:nvPr/>
        </p:nvSpPr>
        <p:spPr>
          <a:xfrm>
            <a:off x="8877300" y="2343150"/>
            <a:ext cx="1428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Change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7690E12-ED3E-4DEA-A641-6AB73CB8CBFD}"/>
              </a:ext>
            </a:extLst>
          </p:cNvPr>
          <p:cNvSpPr>
            <a:spLocks noGrp="1"/>
          </p:cNvSpPr>
          <p:nvPr/>
        </p:nvSpPr>
        <p:spPr>
          <a:xfrm>
            <a:off x="685800" y="2647950"/>
            <a:ext cx="9620250" cy="352425"/>
          </a:xfrm>
          <a:prstGeom prst="rect">
            <a:avLst/>
          </a:prstGeom>
          <a:solidFill>
            <a:srgbClr val="E8F2ED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C1E42E2-B0E7-467A-A1CE-A90F5CEE5C8C}"/>
              </a:ext>
            </a:extLst>
          </p:cNvPr>
          <p:cNvSpPr>
            <a:spLocks noGrp="1"/>
          </p:cNvSpPr>
          <p:nvPr/>
        </p:nvSpPr>
        <p:spPr>
          <a:xfrm>
            <a:off x="762000" y="2667000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Grade 1-12 AADA (Primary Funding Driver)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FE1146-E4E5-44E1-B1F9-F4DD44AFC215}"/>
              </a:ext>
            </a:extLst>
          </p:cNvPr>
          <p:cNvSpPr>
            <a:spLocks noGrp="1"/>
          </p:cNvSpPr>
          <p:nvPr/>
        </p:nvSpPr>
        <p:spPr>
          <a:xfrm>
            <a:off x="5638800" y="266700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820.16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F4C35E-8339-4881-9594-A8408CA48DC1}"/>
              </a:ext>
            </a:extLst>
          </p:cNvPr>
          <p:cNvSpPr>
            <a:spLocks noGrp="1"/>
          </p:cNvSpPr>
          <p:nvPr/>
        </p:nvSpPr>
        <p:spPr>
          <a:xfrm>
            <a:off x="7258050" y="266700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836.98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6884F49-0BCD-4AFD-9551-579A8627D126}"/>
              </a:ext>
            </a:extLst>
          </p:cNvPr>
          <p:cNvSpPr>
            <a:spLocks noGrp="1"/>
          </p:cNvSpPr>
          <p:nvPr/>
        </p:nvSpPr>
        <p:spPr>
          <a:xfrm>
            <a:off x="8877300" y="2667000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+16.82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45D3FF2-4C16-4559-A92E-A3327C2ACF1B}"/>
              </a:ext>
            </a:extLst>
          </p:cNvPr>
          <p:cNvSpPr>
            <a:spLocks noGrp="1"/>
          </p:cNvSpPr>
          <p:nvPr/>
        </p:nvSpPr>
        <p:spPr>
          <a:xfrm>
            <a:off x="685800" y="3000375"/>
            <a:ext cx="9620250" cy="352425"/>
          </a:xfrm>
          <a:prstGeom prst="rect">
            <a:avLst/>
          </a:prstGeom>
          <a:solidFill>
            <a:srgbClr val="ECE7DE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FE0FAB1-777E-451D-B624-048412785A7F}"/>
              </a:ext>
            </a:extLst>
          </p:cNvPr>
          <p:cNvSpPr>
            <a:spLocks noGrp="1"/>
          </p:cNvSpPr>
          <p:nvPr/>
        </p:nvSpPr>
        <p:spPr>
          <a:xfrm>
            <a:off x="762000" y="3019425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0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172033"/>
                </a:solidFill>
                <a:latin typeface="Aptos"/>
                <a:ea typeface="Aptos"/>
                <a:cs typeface="Aptos"/>
              </a:rPr>
              <a:t>Grade 1-12 Adjusted Reported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E78B00B-B521-49FB-B7E1-747299307AC4}"/>
              </a:ext>
            </a:extLst>
          </p:cNvPr>
          <p:cNvSpPr>
            <a:spLocks noGrp="1"/>
          </p:cNvSpPr>
          <p:nvPr/>
        </p:nvSpPr>
        <p:spPr>
          <a:xfrm>
            <a:off x="5638800" y="301942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120,138.78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0DEBA79-C925-424C-BDF2-946B0EF08301}"/>
              </a:ext>
            </a:extLst>
          </p:cNvPr>
          <p:cNvSpPr>
            <a:spLocks noGrp="1"/>
          </p:cNvSpPr>
          <p:nvPr/>
        </p:nvSpPr>
        <p:spPr>
          <a:xfrm>
            <a:off x="7258050" y="301942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127,686.84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FB31969-7290-4A30-9241-A69EE81BC96A}"/>
              </a:ext>
            </a:extLst>
          </p:cNvPr>
          <p:cNvSpPr>
            <a:spLocks noGrp="1"/>
          </p:cNvSpPr>
          <p:nvPr/>
        </p:nvSpPr>
        <p:spPr>
          <a:xfrm>
            <a:off x="8877300" y="3019425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+7,548.06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C8E3834-2EC5-4573-89DD-BBC2E0E34EFA}"/>
              </a:ext>
            </a:extLst>
          </p:cNvPr>
          <p:cNvSpPr>
            <a:spLocks noGrp="1"/>
          </p:cNvSpPr>
          <p:nvPr/>
        </p:nvSpPr>
        <p:spPr>
          <a:xfrm>
            <a:off x="685800" y="3352800"/>
            <a:ext cx="9620250" cy="352425"/>
          </a:xfrm>
          <a:prstGeom prst="rect">
            <a:avLst/>
          </a:prstGeom>
          <a:solidFill>
            <a:srgbClr val="FFFFFF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79AA4F5-2A8A-4DDF-BAF2-EFB85BD792FC}"/>
              </a:ext>
            </a:extLst>
          </p:cNvPr>
          <p:cNvSpPr>
            <a:spLocks noGrp="1"/>
          </p:cNvSpPr>
          <p:nvPr/>
        </p:nvSpPr>
        <p:spPr>
          <a:xfrm>
            <a:off x="762000" y="3371850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0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172033"/>
                </a:solidFill>
                <a:latin typeface="Aptos"/>
                <a:ea typeface="Aptos"/>
                <a:cs typeface="Aptos"/>
              </a:rPr>
              <a:t>ADM (F)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2B0EF8-BE4B-4132-87DB-3AFF11F97877}"/>
              </a:ext>
            </a:extLst>
          </p:cNvPr>
          <p:cNvSpPr>
            <a:spLocks noGrp="1"/>
          </p:cNvSpPr>
          <p:nvPr/>
        </p:nvSpPr>
        <p:spPr>
          <a:xfrm>
            <a:off x="5638800" y="337185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930.64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B7810F-EE09-4476-8C4A-50603B4495FC}"/>
              </a:ext>
            </a:extLst>
          </p:cNvPr>
          <p:cNvSpPr>
            <a:spLocks noGrp="1"/>
          </p:cNvSpPr>
          <p:nvPr/>
        </p:nvSpPr>
        <p:spPr>
          <a:xfrm>
            <a:off x="7258050" y="337185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942.24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DF6E6DF-46C2-4958-850B-B5A0ECAC5907}"/>
              </a:ext>
            </a:extLst>
          </p:cNvPr>
          <p:cNvSpPr>
            <a:spLocks noGrp="1"/>
          </p:cNvSpPr>
          <p:nvPr/>
        </p:nvSpPr>
        <p:spPr>
          <a:xfrm>
            <a:off x="8877300" y="3371850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+11.60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E6CD1FA-2F72-4ECD-8862-4B725558B245}"/>
              </a:ext>
            </a:extLst>
          </p:cNvPr>
          <p:cNvSpPr>
            <a:spLocks noGrp="1"/>
          </p:cNvSpPr>
          <p:nvPr/>
        </p:nvSpPr>
        <p:spPr>
          <a:xfrm>
            <a:off x="685800" y="3705225"/>
            <a:ext cx="9620250" cy="352425"/>
          </a:xfrm>
          <a:prstGeom prst="rect">
            <a:avLst/>
          </a:prstGeom>
          <a:solidFill>
            <a:srgbClr val="ECE7DE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6C54B8F-FD4B-4DB3-B13A-208EC1590124}"/>
              </a:ext>
            </a:extLst>
          </p:cNvPr>
          <p:cNvSpPr>
            <a:spLocks noGrp="1"/>
          </p:cNvSpPr>
          <p:nvPr/>
        </p:nvSpPr>
        <p:spPr>
          <a:xfrm>
            <a:off x="762000" y="3724275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0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172033"/>
                </a:solidFill>
                <a:latin typeface="Aptos"/>
                <a:ea typeface="Aptos"/>
                <a:cs typeface="Aptos"/>
              </a:rPr>
              <a:t>Membership (H)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C16B143-26EF-4A80-AD24-443494631F5D}"/>
              </a:ext>
            </a:extLst>
          </p:cNvPr>
          <p:cNvSpPr>
            <a:spLocks noGrp="1"/>
          </p:cNvSpPr>
          <p:nvPr/>
        </p:nvSpPr>
        <p:spPr>
          <a:xfrm>
            <a:off x="5638800" y="372427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965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A4BFBD9-6FD1-4BA8-A2D1-103DA88864D1}"/>
              </a:ext>
            </a:extLst>
          </p:cNvPr>
          <p:cNvSpPr>
            <a:spLocks noGrp="1"/>
          </p:cNvSpPr>
          <p:nvPr/>
        </p:nvSpPr>
        <p:spPr>
          <a:xfrm>
            <a:off x="7258050" y="372427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978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1B05647-722E-4A0B-8D0B-55B83E7A3C7B}"/>
              </a:ext>
            </a:extLst>
          </p:cNvPr>
          <p:cNvSpPr>
            <a:spLocks noGrp="1"/>
          </p:cNvSpPr>
          <p:nvPr/>
        </p:nvSpPr>
        <p:spPr>
          <a:xfrm>
            <a:off x="8877300" y="3724275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+13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7A22CAE-8C03-4F43-B956-EFBB85060080}"/>
              </a:ext>
            </a:extLst>
          </p:cNvPr>
          <p:cNvSpPr>
            <a:spLocks noGrp="1"/>
          </p:cNvSpPr>
          <p:nvPr/>
        </p:nvSpPr>
        <p:spPr>
          <a:xfrm>
            <a:off x="685800" y="4057650"/>
            <a:ext cx="9620250" cy="352425"/>
          </a:xfrm>
          <a:prstGeom prst="rect">
            <a:avLst/>
          </a:prstGeom>
          <a:solidFill>
            <a:srgbClr val="FFFFFF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1043953-D6A0-4A9C-97A3-A5A226D8C0B9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0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172033"/>
                </a:solidFill>
                <a:latin typeface="Aptos"/>
                <a:ea typeface="Aptos"/>
                <a:cs typeface="Aptos"/>
              </a:rPr>
              <a:t>Percent Attendance (I)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E57C954-F6E2-4284-9E72-CB4B1B4631D5}"/>
              </a:ext>
            </a:extLst>
          </p:cNvPr>
          <p:cNvSpPr>
            <a:spLocks noGrp="1"/>
          </p:cNvSpPr>
          <p:nvPr/>
        </p:nvSpPr>
        <p:spPr>
          <a:xfrm>
            <a:off x="5638800" y="407670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93.00%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EDB007C-E38D-40CA-9FE6-AAB49B50F628}"/>
              </a:ext>
            </a:extLst>
          </p:cNvPr>
          <p:cNvSpPr>
            <a:spLocks noGrp="1"/>
          </p:cNvSpPr>
          <p:nvPr/>
        </p:nvSpPr>
        <p:spPr>
          <a:xfrm>
            <a:off x="7258050" y="407670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93.10%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1C25B19-35DF-4132-8A82-695E7999FD97}"/>
              </a:ext>
            </a:extLst>
          </p:cNvPr>
          <p:cNvSpPr>
            <a:spLocks noGrp="1"/>
          </p:cNvSpPr>
          <p:nvPr/>
        </p:nvSpPr>
        <p:spPr>
          <a:xfrm>
            <a:off x="8877300" y="4076700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+0.10%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A9A6FD8-8A36-4259-ADDB-3B516FC3D36B}"/>
              </a:ext>
            </a:extLst>
          </p:cNvPr>
          <p:cNvSpPr>
            <a:spLocks noGrp="1"/>
          </p:cNvSpPr>
          <p:nvPr/>
        </p:nvSpPr>
        <p:spPr>
          <a:xfrm>
            <a:off x="685800" y="4410075"/>
            <a:ext cx="9620250" cy="352425"/>
          </a:xfrm>
          <a:prstGeom prst="rect">
            <a:avLst/>
          </a:prstGeom>
          <a:solidFill>
            <a:srgbClr val="ECE7DE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5AD341D-395C-4635-9131-D7457A0428E0}"/>
              </a:ext>
            </a:extLst>
          </p:cNvPr>
          <p:cNvSpPr>
            <a:spLocks noGrp="1"/>
          </p:cNvSpPr>
          <p:nvPr/>
        </p:nvSpPr>
        <p:spPr>
          <a:xfrm>
            <a:off x="762000" y="4429125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0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172033"/>
                </a:solidFill>
                <a:latin typeface="Aptos"/>
                <a:ea typeface="Aptos"/>
                <a:cs typeface="Aptos"/>
              </a:rPr>
              <a:t>Kindergarten (Grade 00) AADA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C428582-A4D4-4EDA-9125-0438C5D98B53}"/>
              </a:ext>
            </a:extLst>
          </p:cNvPr>
          <p:cNvSpPr>
            <a:spLocks noGrp="1"/>
          </p:cNvSpPr>
          <p:nvPr/>
        </p:nvSpPr>
        <p:spPr>
          <a:xfrm>
            <a:off x="5638800" y="442912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84.12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80E142A-D34A-4BCF-9529-26B64AFDB1E9}"/>
              </a:ext>
            </a:extLst>
          </p:cNvPr>
          <p:cNvSpPr>
            <a:spLocks noGrp="1"/>
          </p:cNvSpPr>
          <p:nvPr/>
        </p:nvSpPr>
        <p:spPr>
          <a:xfrm>
            <a:off x="7258050" y="442912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70.59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632072D-74A5-47D7-81A7-FD9FE94A035A}"/>
              </a:ext>
            </a:extLst>
          </p:cNvPr>
          <p:cNvSpPr>
            <a:spLocks noGrp="1"/>
          </p:cNvSpPr>
          <p:nvPr/>
        </p:nvSpPr>
        <p:spPr>
          <a:xfrm>
            <a:off x="8877300" y="4429125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B5524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5524A"/>
                </a:solidFill>
                <a:latin typeface="Aptos"/>
                <a:ea typeface="Aptos"/>
                <a:cs typeface="Aptos"/>
              </a:rPr>
              <a:t>-13.53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1E15AF5-E24F-44FC-BEA3-1C7FED8A972B}"/>
              </a:ext>
            </a:extLst>
          </p:cNvPr>
          <p:cNvSpPr>
            <a:spLocks noGrp="1"/>
          </p:cNvSpPr>
          <p:nvPr/>
        </p:nvSpPr>
        <p:spPr>
          <a:xfrm>
            <a:off x="685800" y="4762500"/>
            <a:ext cx="9620250" cy="352425"/>
          </a:xfrm>
          <a:prstGeom prst="rect">
            <a:avLst/>
          </a:prstGeom>
          <a:solidFill>
            <a:srgbClr val="FFFFFF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DC0F507-B0F0-4F90-86AC-5FA30F901D8B}"/>
              </a:ext>
            </a:extLst>
          </p:cNvPr>
          <p:cNvSpPr>
            <a:spLocks noGrp="1"/>
          </p:cNvSpPr>
          <p:nvPr/>
        </p:nvSpPr>
        <p:spPr>
          <a:xfrm>
            <a:off x="762000" y="4781550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0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172033"/>
                </a:solidFill>
                <a:latin typeface="Aptos"/>
                <a:ea typeface="Aptos"/>
                <a:cs typeface="Aptos"/>
              </a:rPr>
              <a:t>Home Hospital AADA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5FE4197-2CDD-405D-9559-3353D49B6697}"/>
              </a:ext>
            </a:extLst>
          </p:cNvPr>
          <p:cNvSpPr>
            <a:spLocks noGrp="1"/>
          </p:cNvSpPr>
          <p:nvPr/>
        </p:nvSpPr>
        <p:spPr>
          <a:xfrm>
            <a:off x="5638800" y="478155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1.57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A3AC7F9-58A4-46C6-B7D9-8CF9C46C6F07}"/>
              </a:ext>
            </a:extLst>
          </p:cNvPr>
          <p:cNvSpPr>
            <a:spLocks noGrp="1"/>
          </p:cNvSpPr>
          <p:nvPr/>
        </p:nvSpPr>
        <p:spPr>
          <a:xfrm>
            <a:off x="7258050" y="4781550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0.91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5AEA046-4B29-4609-94A6-52EC7297EB35}"/>
              </a:ext>
            </a:extLst>
          </p:cNvPr>
          <p:cNvSpPr>
            <a:spLocks noGrp="1"/>
          </p:cNvSpPr>
          <p:nvPr/>
        </p:nvSpPr>
        <p:spPr>
          <a:xfrm>
            <a:off x="8877300" y="4781550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B5524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5524A"/>
                </a:solidFill>
                <a:latin typeface="Aptos"/>
                <a:ea typeface="Aptos"/>
                <a:cs typeface="Aptos"/>
              </a:rPr>
              <a:t>-0.66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D391CD5-826E-4448-85A6-74C038BA5378}"/>
              </a:ext>
            </a:extLst>
          </p:cNvPr>
          <p:cNvSpPr>
            <a:spLocks noGrp="1"/>
          </p:cNvSpPr>
          <p:nvPr/>
        </p:nvSpPr>
        <p:spPr>
          <a:xfrm>
            <a:off x="685800" y="5114925"/>
            <a:ext cx="9620250" cy="352425"/>
          </a:xfrm>
          <a:prstGeom prst="rect">
            <a:avLst/>
          </a:prstGeom>
          <a:solidFill>
            <a:srgbClr val="ECE7DE"/>
          </a:solidFill>
          <a:ln w="4763">
            <a:solidFill>
              <a:srgbClr val="D8D0C4"/>
            </a:solidFill>
            <a:prstDash val="solid"/>
          </a:ln>
        </p:spPr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7E5BEC8-46CF-4B25-87EE-EAE1FFF414D6}"/>
              </a:ext>
            </a:extLst>
          </p:cNvPr>
          <p:cNvSpPr>
            <a:spLocks noGrp="1"/>
          </p:cNvSpPr>
          <p:nvPr/>
        </p:nvSpPr>
        <p:spPr>
          <a:xfrm>
            <a:off x="762000" y="5133975"/>
            <a:ext cx="480060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l">
              <a:defRPr sz="975" b="0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172033"/>
                </a:solidFill>
                <a:latin typeface="Aptos"/>
                <a:ea typeface="Aptos"/>
                <a:cs typeface="Aptos"/>
              </a:rPr>
              <a:t>Number of Days Reported (K)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8FBAE91-1655-459E-8B1A-35100BD647F7}"/>
              </a:ext>
            </a:extLst>
          </p:cNvPr>
          <p:cNvSpPr>
            <a:spLocks noGrp="1"/>
          </p:cNvSpPr>
          <p:nvPr/>
        </p:nvSpPr>
        <p:spPr>
          <a:xfrm>
            <a:off x="5638800" y="513397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170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FBA3E99-5781-4B1A-A57A-901BFCC06BEF}"/>
              </a:ext>
            </a:extLst>
          </p:cNvPr>
          <p:cNvSpPr>
            <a:spLocks noGrp="1"/>
          </p:cNvSpPr>
          <p:nvPr/>
        </p:nvSpPr>
        <p:spPr>
          <a:xfrm>
            <a:off x="7258050" y="5133975"/>
            <a:ext cx="16192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171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17BD60A-B3FB-4769-AD0A-A6D39D118736}"/>
              </a:ext>
            </a:extLst>
          </p:cNvPr>
          <p:cNvSpPr>
            <a:spLocks noGrp="1"/>
          </p:cNvSpPr>
          <p:nvPr/>
        </p:nvSpPr>
        <p:spPr>
          <a:xfrm>
            <a:off x="8877300" y="5133975"/>
            <a:ext cx="1428750" cy="3143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76200" tIns="28575" rIns="76200" bIns="28575" anchor="ctr"/>
          <a:lstStyle/>
          <a:p>
            <a:pPr algn="r">
              <a:defRPr sz="975" b="1">
                <a:solidFill>
                  <a:srgbClr val="1D7A5C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D7A5C"/>
                </a:solidFill>
                <a:latin typeface="Aptos"/>
                <a:ea typeface="Aptos"/>
                <a:cs typeface="Aptos"/>
              </a:rPr>
              <a:t>+1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F8B9D02-A70E-49C7-B94B-A5FFB3D47B21}"/>
              </a:ext>
            </a:extLst>
          </p:cNvPr>
          <p:cNvSpPr>
            <a:spLocks noGrp="1"/>
          </p:cNvSpPr>
          <p:nvPr/>
        </p:nvSpPr>
        <p:spPr>
          <a:xfrm>
            <a:off x="10591800" y="2305050"/>
            <a:ext cx="914400" cy="31623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0C4"/>
            </a:solidFill>
            <a:prstDash val="solid"/>
          </a:ln>
        </p:spPr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AA6E80C-8E2D-48D6-9443-4F8FAFB7CF41}"/>
              </a:ext>
            </a:extLst>
          </p:cNvPr>
          <p:cNvSpPr>
            <a:spLocks noGrp="1"/>
          </p:cNvSpPr>
          <p:nvPr/>
        </p:nvSpPr>
        <p:spPr>
          <a:xfrm>
            <a:off x="10744200" y="2514600"/>
            <a:ext cx="60960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75" b="1">
                <a:solidFill>
                  <a:srgbClr val="172033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72033"/>
                </a:solidFill>
                <a:latin typeface="Aptos"/>
                <a:ea typeface="Aptos"/>
                <a:cs typeface="Aptos"/>
              </a:rPr>
              <a:t>Year context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70B59C6-6680-484E-8662-94FFC5A073DA}"/>
              </a:ext>
            </a:extLst>
          </p:cNvPr>
          <p:cNvSpPr>
            <a:spLocks noGrp="1"/>
          </p:cNvSpPr>
          <p:nvPr/>
        </p:nvSpPr>
        <p:spPr>
          <a:xfrm>
            <a:off x="10687050" y="3048000"/>
            <a:ext cx="723900" cy="3810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400" b="1">
                <a:solidFill>
                  <a:srgbClr val="D99A2B"/>
                </a:solidFill>
                <a:latin typeface="Aptos"/>
                <a:ea typeface="Aptos"/>
                <a:cs typeface="Aptos"/>
              </a:defRPr>
            </a:pPr>
            <a:r>
              <a:rPr sz="2400" b="1">
                <a:solidFill>
                  <a:srgbClr val="D99A2B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2FDCD56-C13D-49A8-9E81-76044A322195}"/>
              </a:ext>
            </a:extLst>
          </p:cNvPr>
          <p:cNvSpPr>
            <a:spLocks noGrp="1"/>
          </p:cNvSpPr>
          <p:nvPr/>
        </p:nvSpPr>
        <p:spPr>
          <a:xfrm>
            <a:off x="10706100" y="3476625"/>
            <a:ext cx="6858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00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Weather Days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0E44CD9-BDAA-4026-B0DC-387BD15FEA73}"/>
              </a:ext>
            </a:extLst>
          </p:cNvPr>
          <p:cNvSpPr>
            <a:spLocks noGrp="1"/>
          </p:cNvSpPr>
          <p:nvPr/>
        </p:nvSpPr>
        <p:spPr>
          <a:xfrm>
            <a:off x="10782300" y="4000500"/>
            <a:ext cx="533400" cy="9525"/>
          </a:xfrm>
          <a:prstGeom prst="rect">
            <a:avLst/>
          </a:prstGeom>
          <a:solidFill>
            <a:srgbClr val="D8D0C4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A00B9EF-D016-4DCC-BD06-341498B23C0C}"/>
              </a:ext>
            </a:extLst>
          </p:cNvPr>
          <p:cNvSpPr>
            <a:spLocks noGrp="1"/>
          </p:cNvSpPr>
          <p:nvPr/>
        </p:nvSpPr>
        <p:spPr>
          <a:xfrm>
            <a:off x="10687050" y="4267200"/>
            <a:ext cx="723900" cy="3810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400" b="1">
                <a:solidFill>
                  <a:srgbClr val="D99A2B"/>
                </a:solidFill>
                <a:latin typeface="Aptos"/>
                <a:ea typeface="Aptos"/>
                <a:cs typeface="Aptos"/>
              </a:defRPr>
            </a:pPr>
            <a:r>
              <a:rPr sz="2400" b="1">
                <a:solidFill>
                  <a:srgbClr val="D99A2B"/>
                </a:solidFill>
                <a:latin typeface="Aptos"/>
                <a:ea typeface="Aptos"/>
                <a:cs typeface="Aptos"/>
              </a:rPr>
              <a:t>4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E30486A-C1EE-4B17-9874-414E27221074}"/>
              </a:ext>
            </a:extLst>
          </p:cNvPr>
          <p:cNvSpPr>
            <a:spLocks noGrp="1"/>
          </p:cNvSpPr>
          <p:nvPr/>
        </p:nvSpPr>
        <p:spPr>
          <a:xfrm>
            <a:off x="10668000" y="4695825"/>
            <a:ext cx="762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00" b="0">
                <a:solidFill>
                  <a:srgbClr val="48566A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48566A"/>
                </a:solidFill>
                <a:latin typeface="Aptos"/>
                <a:ea typeface="Aptos"/>
                <a:cs typeface="Aptos"/>
              </a:rPr>
              <a:t>Non-Traditional Days</a:t>
            </a:r>
          </a:p>
        </p:txBody>
      </p:sp>
    </p:spTree>
    <p:extLst>
      <p:ext uri="{BB962C8B-B14F-4D97-AF65-F5344CB8AC3E}">
        <p14:creationId xmlns:p14="http://schemas.microsoft.com/office/powerpoint/2010/main" val="1691379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/>
          <p:nvPr/>
        </p:nvSpPr>
        <p:spPr>
          <a:xfrm>
            <a:off x="640080" y="2834640"/>
            <a:ext cx="10881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Great Day to Be a Panther</a:t>
            </a:r>
            <a:endParaRPr lang="en-US" sz="4400" dirty="0"/>
          </a:p>
        </p:txBody>
      </p:sp>
      <p:sp>
        <p:nvSpPr>
          <p:cNvPr id="5" name="Text 2"/>
          <p:cNvSpPr/>
          <p:nvPr/>
        </p:nvSpPr>
        <p:spPr>
          <a:xfrm>
            <a:off x="1463040" y="3794760"/>
            <a:ext cx="92354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Prioritizing all Panthers in an inclusive learning environment</a:t>
            </a:r>
            <a:endParaRPr lang="en-US" sz="1700" dirty="0"/>
          </a:p>
          <a:p>
            <a:pPr marL="0" indent="0" algn="ctr">
              <a:buNone/>
            </a:pPr>
            <a:r>
              <a:rPr lang="en-US" sz="1700" dirty="0">
                <a:solidFill>
                  <a:srgbClr val="CFB87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that is overflowing with pride and possibilities.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640080" y="5074920"/>
            <a:ext cx="10881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C9C7C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Questions &amp; Discussion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640080" y="6263640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9D9B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Russellville Independent Schools  •  Board of Education  •  July 2026</a:t>
            </a:r>
            <a:endParaRPr lang="en-US" sz="105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7C24289-D492-E721-BE6D-CB275B0BF05C}"/>
              </a:ext>
            </a:extLst>
          </p:cNvPr>
          <p:cNvSpPr/>
          <p:nvPr/>
        </p:nvSpPr>
        <p:spPr>
          <a:xfrm>
            <a:off x="5166814" y="954842"/>
            <a:ext cx="1594470" cy="1577341"/>
          </a:xfrm>
          <a:prstGeom prst="ellipse">
            <a:avLst/>
          </a:prstGeom>
          <a:solidFill>
            <a:srgbClr val="D3BC8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BD4848-AD25-42D1-63DF-F74CFFD3D0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1004" y="1077934"/>
            <a:ext cx="1142018" cy="135436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2267</Words>
  <Application>Microsoft Office PowerPoint</Application>
  <PresentationFormat>Widescreen</PresentationFormat>
  <Paragraphs>393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RISD Stakeholder Experience &amp; Strategic Plan Update</dc:title>
  <dc:subject>PptxGenJS Presentation</dc:subject>
  <dc:creator>Russellville Independent Schools</dc:creator>
  <cp:lastModifiedBy>Pope, Jennifer</cp:lastModifiedBy>
  <cp:revision>2</cp:revision>
  <dcterms:created xsi:type="dcterms:W3CDTF">2026-06-10T18:49:20Z</dcterms:created>
  <dcterms:modified xsi:type="dcterms:W3CDTF">2026-07-09T17:54:22Z</dcterms:modified>
</cp:coreProperties>
</file>