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9" r:id="rId1"/>
  </p:sldMasterIdLst>
  <p:notesMasterIdLst>
    <p:notesMasterId r:id="rId45"/>
  </p:notesMasterIdLst>
  <p:handoutMasterIdLst>
    <p:handoutMasterId r:id="rId46"/>
  </p:handoutMasterIdLst>
  <p:sldIdLst>
    <p:sldId id="259" r:id="rId2"/>
    <p:sldId id="319" r:id="rId3"/>
    <p:sldId id="336" r:id="rId4"/>
    <p:sldId id="340" r:id="rId5"/>
    <p:sldId id="342" r:id="rId6"/>
    <p:sldId id="346" r:id="rId7"/>
    <p:sldId id="327" r:id="rId8"/>
    <p:sldId id="328" r:id="rId9"/>
    <p:sldId id="329" r:id="rId10"/>
    <p:sldId id="330" r:id="rId11"/>
    <p:sldId id="331" r:id="rId12"/>
    <p:sldId id="332" r:id="rId13"/>
    <p:sldId id="333" r:id="rId14"/>
    <p:sldId id="343" r:id="rId15"/>
    <p:sldId id="307" r:id="rId16"/>
    <p:sldId id="352" r:id="rId17"/>
    <p:sldId id="293" r:id="rId18"/>
    <p:sldId id="321" r:id="rId19"/>
    <p:sldId id="339" r:id="rId20"/>
    <p:sldId id="297" r:id="rId21"/>
    <p:sldId id="318" r:id="rId22"/>
    <p:sldId id="320" r:id="rId23"/>
    <p:sldId id="309" r:id="rId24"/>
    <p:sldId id="313" r:id="rId25"/>
    <p:sldId id="317" r:id="rId26"/>
    <p:sldId id="310" r:id="rId27"/>
    <p:sldId id="312" r:id="rId28"/>
    <p:sldId id="315" r:id="rId29"/>
    <p:sldId id="302" r:id="rId30"/>
    <p:sldId id="355" r:id="rId31"/>
    <p:sldId id="353" r:id="rId32"/>
    <p:sldId id="354" r:id="rId33"/>
    <p:sldId id="344" r:id="rId34"/>
    <p:sldId id="345" r:id="rId35"/>
    <p:sldId id="351" r:id="rId36"/>
    <p:sldId id="323" r:id="rId37"/>
    <p:sldId id="276" r:id="rId38"/>
    <p:sldId id="324" r:id="rId39"/>
    <p:sldId id="334" r:id="rId40"/>
    <p:sldId id="347" r:id="rId41"/>
    <p:sldId id="338" r:id="rId42"/>
    <p:sldId id="350" r:id="rId43"/>
    <p:sldId id="349" r:id="rId44"/>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Geneva" charset="-128"/>
        <a:cs typeface="Geneva" charset="-128"/>
      </a:defRPr>
    </a:lvl1pPr>
    <a:lvl2pPr marL="457200" algn="l" defTabSz="457200" rtl="0" fontAlgn="base">
      <a:spcBef>
        <a:spcPct val="0"/>
      </a:spcBef>
      <a:spcAft>
        <a:spcPct val="0"/>
      </a:spcAft>
      <a:defRPr kern="1200">
        <a:solidFill>
          <a:schemeClr val="tx1"/>
        </a:solidFill>
        <a:latin typeface="Arial" charset="0"/>
        <a:ea typeface="Geneva" charset="-128"/>
        <a:cs typeface="Geneva" charset="-128"/>
      </a:defRPr>
    </a:lvl2pPr>
    <a:lvl3pPr marL="914400" algn="l" defTabSz="457200" rtl="0" fontAlgn="base">
      <a:spcBef>
        <a:spcPct val="0"/>
      </a:spcBef>
      <a:spcAft>
        <a:spcPct val="0"/>
      </a:spcAft>
      <a:defRPr kern="1200">
        <a:solidFill>
          <a:schemeClr val="tx1"/>
        </a:solidFill>
        <a:latin typeface="Arial" charset="0"/>
        <a:ea typeface="Geneva" charset="-128"/>
        <a:cs typeface="Geneva" charset="-128"/>
      </a:defRPr>
    </a:lvl3pPr>
    <a:lvl4pPr marL="1371600" algn="l" defTabSz="457200" rtl="0" fontAlgn="base">
      <a:spcBef>
        <a:spcPct val="0"/>
      </a:spcBef>
      <a:spcAft>
        <a:spcPct val="0"/>
      </a:spcAft>
      <a:defRPr kern="1200">
        <a:solidFill>
          <a:schemeClr val="tx1"/>
        </a:solidFill>
        <a:latin typeface="Arial" charset="0"/>
        <a:ea typeface="Geneva" charset="-128"/>
        <a:cs typeface="Geneva" charset="-128"/>
      </a:defRPr>
    </a:lvl4pPr>
    <a:lvl5pPr marL="1828800" algn="l" defTabSz="457200" rtl="0" fontAlgn="base">
      <a:spcBef>
        <a:spcPct val="0"/>
      </a:spcBef>
      <a:spcAft>
        <a:spcPct val="0"/>
      </a:spcAft>
      <a:defRPr kern="1200">
        <a:solidFill>
          <a:schemeClr val="tx1"/>
        </a:solidFill>
        <a:latin typeface="Arial" charset="0"/>
        <a:ea typeface="Geneva" charset="-128"/>
        <a:cs typeface="Geneva" charset="-128"/>
      </a:defRPr>
    </a:lvl5pPr>
    <a:lvl6pPr marL="2286000" algn="l" defTabSz="457200" rtl="0" eaLnBrk="1" latinLnBrk="0" hangingPunct="1">
      <a:defRPr kern="1200">
        <a:solidFill>
          <a:schemeClr val="tx1"/>
        </a:solidFill>
        <a:latin typeface="Arial" charset="0"/>
        <a:ea typeface="Geneva" charset="-128"/>
        <a:cs typeface="Geneva" charset="-128"/>
      </a:defRPr>
    </a:lvl6pPr>
    <a:lvl7pPr marL="2743200" algn="l" defTabSz="457200" rtl="0" eaLnBrk="1" latinLnBrk="0" hangingPunct="1">
      <a:defRPr kern="1200">
        <a:solidFill>
          <a:schemeClr val="tx1"/>
        </a:solidFill>
        <a:latin typeface="Arial" charset="0"/>
        <a:ea typeface="Geneva" charset="-128"/>
        <a:cs typeface="Geneva" charset="-128"/>
      </a:defRPr>
    </a:lvl7pPr>
    <a:lvl8pPr marL="3200400" algn="l" defTabSz="457200" rtl="0" eaLnBrk="1" latinLnBrk="0" hangingPunct="1">
      <a:defRPr kern="1200">
        <a:solidFill>
          <a:schemeClr val="tx1"/>
        </a:solidFill>
        <a:latin typeface="Arial" charset="0"/>
        <a:ea typeface="Geneva" charset="-128"/>
        <a:cs typeface="Geneva" charset="-128"/>
      </a:defRPr>
    </a:lvl8pPr>
    <a:lvl9pPr marL="3657600" algn="l" defTabSz="457200" rtl="0" eaLnBrk="1" latinLnBrk="0" hangingPunct="1">
      <a:defRPr kern="1200">
        <a:solidFill>
          <a:schemeClr val="tx1"/>
        </a:solidFill>
        <a:latin typeface="Arial" charset="0"/>
        <a:ea typeface="Geneva" charset="-128"/>
        <a:cs typeface="Geneva" charset="-128"/>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i Picucci" initials="AP"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2" clrMode="gray"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8989"/>
    <a:srgbClr val="000000"/>
    <a:srgbClr val="585858"/>
    <a:srgbClr val="E7EDF1"/>
    <a:srgbClr val="6BBAD2"/>
    <a:srgbClr val="5A2049"/>
    <a:srgbClr val="B7B8B2"/>
    <a:srgbClr val="004964"/>
    <a:srgbClr val="8CC63F"/>
    <a:srgbClr val="D0D0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1" autoAdjust="0"/>
    <p:restoredTop sz="89641" autoAdjust="0"/>
  </p:normalViewPr>
  <p:slideViewPr>
    <p:cSldViewPr snapToGrid="0" snapToObjects="1">
      <p:cViewPr varScale="1">
        <p:scale>
          <a:sx n="95" d="100"/>
          <a:sy n="95" d="100"/>
        </p:scale>
        <p:origin x="-318" y="-102"/>
      </p:cViewPr>
      <p:guideLst>
        <p:guide orient="horz" pos="2160"/>
        <p:guide pos="2880"/>
      </p:guideLst>
    </p:cSldViewPr>
  </p:slideViewPr>
  <p:outlineViewPr>
    <p:cViewPr>
      <p:scale>
        <a:sx n="33" d="100"/>
        <a:sy n="33" d="100"/>
      </p:scale>
      <p:origin x="0" y="1456"/>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nn%20Maddock\Documents\KY%20IP%20char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nn%20Maddock\Documents\KY%20IP%20char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nn%20Maddock\Documents\a%20CLIENTS%202013\KENTUCKY\2013\RESULTS\ky%20numbers_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Ann%20Maddock\Documents\KY%20IP%20chart.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Book2"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Ann%20Maddock\Desktop\building%20the%20kbe%20ppt\Book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2425620184573708"/>
          <c:y val="6.7843550026318963E-2"/>
        </c:manualLayout>
      </c:layout>
      <c:overlay val="0"/>
    </c:title>
    <c:autoTitleDeleted val="0"/>
    <c:plotArea>
      <c:layout>
        <c:manualLayout>
          <c:layoutTarget val="inner"/>
          <c:xMode val="edge"/>
          <c:yMode val="edge"/>
          <c:x val="0.18587729658792657"/>
          <c:y val="0.19480351414406535"/>
          <c:w val="0.60301159230096235"/>
          <c:h val="0.68921660834062404"/>
        </c:manualLayout>
      </c:layout>
      <c:barChart>
        <c:barDir val="col"/>
        <c:grouping val="clustered"/>
        <c:varyColors val="0"/>
        <c:ser>
          <c:idx val="0"/>
          <c:order val="0"/>
          <c:tx>
            <c:strRef>
              <c:f>Sheet5!$A$4</c:f>
              <c:strCache>
                <c:ptCount val="1"/>
                <c:pt idx="0">
                  <c:v>TELL Kentucky Response Rate</c:v>
                </c:pt>
              </c:strCache>
            </c:strRef>
          </c:tx>
          <c:spPr>
            <a:scene3d>
              <a:camera prst="orthographicFront"/>
              <a:lightRig rig="threePt" dir="t"/>
            </a:scene3d>
            <a:sp3d>
              <a:bevelT/>
            </a:sp3d>
          </c:spPr>
          <c:invertIfNegative val="0"/>
          <c:dPt>
            <c:idx val="0"/>
            <c:invertIfNegative val="0"/>
            <c:bubble3D val="0"/>
            <c:spPr>
              <a:solidFill>
                <a:srgbClr val="00B050"/>
              </a:solidFill>
              <a:scene3d>
                <a:camera prst="orthographicFront"/>
                <a:lightRig rig="threePt" dir="t"/>
              </a:scene3d>
              <a:sp3d>
                <a:bevelT/>
              </a:sp3d>
            </c:spPr>
          </c:dPt>
          <c:dPt>
            <c:idx val="1"/>
            <c:invertIfNegative val="0"/>
            <c:bubble3D val="0"/>
            <c:spPr>
              <a:solidFill>
                <a:srgbClr val="0070C0"/>
              </a:solidFill>
              <a:scene3d>
                <a:camera prst="orthographicFront"/>
                <a:lightRig rig="threePt" dir="t"/>
              </a:scene3d>
              <a:sp3d>
                <a:bevelT/>
              </a:sp3d>
            </c:spPr>
          </c:dPt>
          <c:dLbls>
            <c:txPr>
              <a:bodyPr/>
              <a:lstStyle/>
              <a:p>
                <a:pPr>
                  <a:defRPr sz="2400" b="0">
                    <a:solidFill>
                      <a:schemeClr val="accent6"/>
                    </a:solidFill>
                  </a:defRPr>
                </a:pPr>
                <a:endParaRPr lang="en-US"/>
              </a:p>
            </c:txPr>
            <c:showLegendKey val="0"/>
            <c:showVal val="1"/>
            <c:showCatName val="0"/>
            <c:showSerName val="0"/>
            <c:showPercent val="0"/>
            <c:showBubbleSize val="0"/>
            <c:showLeaderLines val="0"/>
          </c:dLbls>
          <c:cat>
            <c:numRef>
              <c:f>Sheet5!$B$3:$C$3</c:f>
              <c:numCache>
                <c:formatCode>General</c:formatCode>
                <c:ptCount val="2"/>
                <c:pt idx="0">
                  <c:v>2013</c:v>
                </c:pt>
                <c:pt idx="1">
                  <c:v>2011</c:v>
                </c:pt>
              </c:numCache>
            </c:numRef>
          </c:cat>
          <c:val>
            <c:numRef>
              <c:f>Sheet5!$B$4:$C$4</c:f>
              <c:numCache>
                <c:formatCode>General</c:formatCode>
                <c:ptCount val="2"/>
                <c:pt idx="0">
                  <c:v>86.6</c:v>
                </c:pt>
                <c:pt idx="1">
                  <c:v>80.3</c:v>
                </c:pt>
              </c:numCache>
            </c:numRef>
          </c:val>
        </c:ser>
        <c:dLbls>
          <c:showLegendKey val="0"/>
          <c:showVal val="0"/>
          <c:showCatName val="0"/>
          <c:showSerName val="0"/>
          <c:showPercent val="0"/>
          <c:showBubbleSize val="0"/>
        </c:dLbls>
        <c:gapWidth val="150"/>
        <c:axId val="84287872"/>
        <c:axId val="84289792"/>
      </c:barChart>
      <c:catAx>
        <c:axId val="84287872"/>
        <c:scaling>
          <c:orientation val="minMax"/>
        </c:scaling>
        <c:delete val="0"/>
        <c:axPos val="b"/>
        <c:numFmt formatCode="General" sourceLinked="1"/>
        <c:majorTickMark val="out"/>
        <c:minorTickMark val="none"/>
        <c:tickLblPos val="nextTo"/>
        <c:txPr>
          <a:bodyPr/>
          <a:lstStyle/>
          <a:p>
            <a:pPr>
              <a:defRPr sz="1800" b="1"/>
            </a:pPr>
            <a:endParaRPr lang="en-US"/>
          </a:p>
        </c:txPr>
        <c:crossAx val="84289792"/>
        <c:crosses val="autoZero"/>
        <c:auto val="1"/>
        <c:lblAlgn val="ctr"/>
        <c:lblOffset val="100"/>
        <c:noMultiLvlLbl val="0"/>
      </c:catAx>
      <c:valAx>
        <c:axId val="84289792"/>
        <c:scaling>
          <c:orientation val="minMax"/>
          <c:min val="0"/>
        </c:scaling>
        <c:delete val="0"/>
        <c:axPos val="l"/>
        <c:majorGridlines/>
        <c:numFmt formatCode="General" sourceLinked="1"/>
        <c:majorTickMark val="out"/>
        <c:minorTickMark val="none"/>
        <c:tickLblPos val="nextTo"/>
        <c:crossAx val="84287872"/>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'overall each '!$B$4</c:f>
              <c:strCache>
                <c:ptCount val="1"/>
                <c:pt idx="0">
                  <c:v>2013</c:v>
                </c:pt>
              </c:strCache>
            </c:strRef>
          </c:tx>
          <c:spPr>
            <a:solidFill>
              <a:srgbClr val="92D050"/>
            </a:solidFill>
            <a:scene3d>
              <a:camera prst="orthographicFront"/>
              <a:lightRig rig="threePt" dir="t"/>
            </a:scene3d>
            <a:sp3d>
              <a:bevelT/>
            </a:sp3d>
          </c:spPr>
          <c:invertIfNegative val="0"/>
          <c:dLbls>
            <c:txPr>
              <a:bodyPr/>
              <a:lstStyle/>
              <a:p>
                <a:pPr>
                  <a:defRPr b="0"/>
                </a:pPr>
                <a:endParaRPr lang="en-US"/>
              </a:p>
            </c:txPr>
            <c:showLegendKey val="0"/>
            <c:showVal val="1"/>
            <c:showCatName val="0"/>
            <c:showSerName val="0"/>
            <c:showPercent val="0"/>
            <c:showBubbleSize val="0"/>
            <c:showLeaderLines val="0"/>
          </c:dLbls>
          <c:cat>
            <c:strRef>
              <c:f>'overall each '!$A$6:$A$13</c:f>
              <c:strCache>
                <c:ptCount val="8"/>
                <c:pt idx="0">
                  <c:v>Time </c:v>
                </c:pt>
                <c:pt idx="1">
                  <c:v>Community Support &amp; Involvement </c:v>
                </c:pt>
                <c:pt idx="2">
                  <c:v>Teacher Leadership </c:v>
                </c:pt>
                <c:pt idx="3">
                  <c:v>Facilities &amp; Resources </c:v>
                </c:pt>
                <c:pt idx="4">
                  <c:v>Instructional Practices &amp;Support </c:v>
                </c:pt>
                <c:pt idx="5">
                  <c:v>Managing Student Conduct  </c:v>
                </c:pt>
                <c:pt idx="6">
                  <c:v>School Leadership </c:v>
                </c:pt>
                <c:pt idx="7">
                  <c:v>Professional Development </c:v>
                </c:pt>
              </c:strCache>
            </c:strRef>
          </c:cat>
          <c:val>
            <c:numRef>
              <c:f>'overall each '!$B$6:$B$13</c:f>
              <c:numCache>
                <c:formatCode>0.0</c:formatCode>
                <c:ptCount val="8"/>
                <c:pt idx="0">
                  <c:v>67.7</c:v>
                </c:pt>
                <c:pt idx="1">
                  <c:v>82.9</c:v>
                </c:pt>
                <c:pt idx="2">
                  <c:v>81.7</c:v>
                </c:pt>
                <c:pt idx="3">
                  <c:v>85.2</c:v>
                </c:pt>
                <c:pt idx="4">
                  <c:v>85.9</c:v>
                </c:pt>
                <c:pt idx="5">
                  <c:v>82.4</c:v>
                </c:pt>
                <c:pt idx="6">
                  <c:v>84.3</c:v>
                </c:pt>
                <c:pt idx="7">
                  <c:v>78.5</c:v>
                </c:pt>
              </c:numCache>
            </c:numRef>
          </c:val>
        </c:ser>
        <c:ser>
          <c:idx val="1"/>
          <c:order val="1"/>
          <c:tx>
            <c:strRef>
              <c:f>'overall each '!$C$4</c:f>
              <c:strCache>
                <c:ptCount val="1"/>
                <c:pt idx="0">
                  <c:v>2011</c:v>
                </c:pt>
              </c:strCache>
            </c:strRef>
          </c:tx>
          <c:spPr>
            <a:solidFill>
              <a:srgbClr val="0070C0"/>
            </a:solidFill>
          </c:spPr>
          <c:invertIfNegative val="0"/>
          <c:dLbls>
            <c:dLbl>
              <c:idx val="0"/>
              <c:layout>
                <c:manualLayout>
                  <c:x val="1.5432098765432102E-3"/>
                  <c:y val="-4.7863245286318317E-3"/>
                </c:manualLayout>
              </c:layout>
              <c:dLblPos val="outEnd"/>
              <c:showLegendKey val="0"/>
              <c:showVal val="1"/>
              <c:showCatName val="0"/>
              <c:showSerName val="0"/>
              <c:showPercent val="0"/>
              <c:showBubbleSize val="0"/>
            </c:dLbl>
            <c:dLbl>
              <c:idx val="1"/>
              <c:layout>
                <c:manualLayout>
                  <c:x val="4.6296296296296302E-3"/>
                  <c:y val="-2.3931622643159158E-3"/>
                </c:manualLayout>
              </c:layout>
              <c:dLblPos val="outEnd"/>
              <c:showLegendKey val="0"/>
              <c:showVal val="1"/>
              <c:showCatName val="0"/>
              <c:showSerName val="0"/>
              <c:showPercent val="0"/>
              <c:showBubbleSize val="0"/>
            </c:dLbl>
            <c:dLbl>
              <c:idx val="2"/>
              <c:layout>
                <c:manualLayout>
                  <c:x val="6.1728395061728392E-3"/>
                  <c:y val="-2.3931622643158716E-3"/>
                </c:manualLayout>
              </c:layout>
              <c:dLblPos val="outEnd"/>
              <c:showLegendKey val="0"/>
              <c:showVal val="1"/>
              <c:showCatName val="0"/>
              <c:showSerName val="0"/>
              <c:showPercent val="0"/>
              <c:showBubbleSize val="0"/>
            </c:dLbl>
            <c:dLbl>
              <c:idx val="3"/>
              <c:layout>
                <c:manualLayout>
                  <c:x val="6.1728395061728392E-3"/>
                  <c:y val="7.1794867929477705E-3"/>
                </c:manualLayout>
              </c:layout>
              <c:dLblPos val="outEnd"/>
              <c:showLegendKey val="0"/>
              <c:showVal val="1"/>
              <c:showCatName val="0"/>
              <c:showSerName val="0"/>
              <c:showPercent val="0"/>
              <c:showBubbleSize val="0"/>
            </c:dLbl>
            <c:dLbl>
              <c:idx val="6"/>
              <c:layout>
                <c:manualLayout>
                  <c:x val="4.6296296296296302E-3"/>
                  <c:y val="0"/>
                </c:manualLayout>
              </c:layout>
              <c:dLblPos val="outEnd"/>
              <c:showLegendKey val="0"/>
              <c:showVal val="1"/>
              <c:showCatName val="0"/>
              <c:showSerName val="0"/>
              <c:showPercent val="0"/>
              <c:showBubbleSize val="0"/>
            </c:dLbl>
            <c:dLbl>
              <c:idx val="7"/>
              <c:layout>
                <c:manualLayout>
                  <c:x val="6.1728395061729519E-3"/>
                  <c:y val="-2.3931622643159158E-3"/>
                </c:manualLayout>
              </c:layout>
              <c:dLblPos val="outEnd"/>
              <c:showLegendKey val="0"/>
              <c:showVal val="1"/>
              <c:showCatName val="0"/>
              <c:showSerName val="0"/>
              <c:showPercent val="0"/>
              <c:showBubbleSize val="0"/>
            </c:dLbl>
            <c:txPr>
              <a:bodyPr/>
              <a:lstStyle/>
              <a:p>
                <a:pPr>
                  <a:defRPr b="1"/>
                </a:pPr>
                <a:endParaRPr lang="en-US"/>
              </a:p>
            </c:txPr>
            <c:dLblPos val="outEnd"/>
            <c:showLegendKey val="0"/>
            <c:showVal val="1"/>
            <c:showCatName val="0"/>
            <c:showSerName val="0"/>
            <c:showPercent val="0"/>
            <c:showBubbleSize val="0"/>
            <c:showLeaderLines val="0"/>
          </c:dLbls>
          <c:cat>
            <c:strRef>
              <c:f>'overall each '!$A$6:$A$13</c:f>
              <c:strCache>
                <c:ptCount val="8"/>
                <c:pt idx="0">
                  <c:v>Time </c:v>
                </c:pt>
                <c:pt idx="1">
                  <c:v>Community Support &amp; Involvement </c:v>
                </c:pt>
                <c:pt idx="2">
                  <c:v>Teacher Leadership </c:v>
                </c:pt>
                <c:pt idx="3">
                  <c:v>Facilities &amp; Resources </c:v>
                </c:pt>
                <c:pt idx="4">
                  <c:v>Instructional Practices &amp;Support </c:v>
                </c:pt>
                <c:pt idx="5">
                  <c:v>Managing Student Conduct  </c:v>
                </c:pt>
                <c:pt idx="6">
                  <c:v>School Leadership </c:v>
                </c:pt>
                <c:pt idx="7">
                  <c:v>Professional Development </c:v>
                </c:pt>
              </c:strCache>
            </c:strRef>
          </c:cat>
          <c:val>
            <c:numRef>
              <c:f>'overall each '!$C$6:$C$13</c:f>
              <c:numCache>
                <c:formatCode>General</c:formatCode>
                <c:ptCount val="8"/>
                <c:pt idx="0">
                  <c:v>61.8</c:v>
                </c:pt>
                <c:pt idx="1">
                  <c:v>79.7</c:v>
                </c:pt>
                <c:pt idx="2">
                  <c:v>77.599999999999994</c:v>
                </c:pt>
                <c:pt idx="3">
                  <c:v>83.5</c:v>
                </c:pt>
                <c:pt idx="4">
                  <c:v>80.8</c:v>
                </c:pt>
                <c:pt idx="5">
                  <c:v>80</c:v>
                </c:pt>
                <c:pt idx="6">
                  <c:v>81.2</c:v>
                </c:pt>
                <c:pt idx="7">
                  <c:v>75.5</c:v>
                </c:pt>
              </c:numCache>
            </c:numRef>
          </c:val>
        </c:ser>
        <c:dLbls>
          <c:showLegendKey val="0"/>
          <c:showVal val="0"/>
          <c:showCatName val="0"/>
          <c:showSerName val="0"/>
          <c:showPercent val="0"/>
          <c:showBubbleSize val="0"/>
        </c:dLbls>
        <c:gapWidth val="150"/>
        <c:axId val="74339072"/>
        <c:axId val="74340608"/>
      </c:barChart>
      <c:catAx>
        <c:axId val="74339072"/>
        <c:scaling>
          <c:orientation val="minMax"/>
        </c:scaling>
        <c:delete val="0"/>
        <c:axPos val="b"/>
        <c:majorTickMark val="out"/>
        <c:minorTickMark val="none"/>
        <c:tickLblPos val="nextTo"/>
        <c:txPr>
          <a:bodyPr/>
          <a:lstStyle/>
          <a:p>
            <a:pPr>
              <a:defRPr b="0">
                <a:solidFill>
                  <a:schemeClr val="accent6"/>
                </a:solidFill>
              </a:defRPr>
            </a:pPr>
            <a:endParaRPr lang="en-US"/>
          </a:p>
        </c:txPr>
        <c:crossAx val="74340608"/>
        <c:crosses val="autoZero"/>
        <c:auto val="1"/>
        <c:lblAlgn val="ctr"/>
        <c:lblOffset val="100"/>
        <c:noMultiLvlLbl val="0"/>
      </c:catAx>
      <c:valAx>
        <c:axId val="74340608"/>
        <c:scaling>
          <c:orientation val="minMax"/>
          <c:min val="60"/>
        </c:scaling>
        <c:delete val="0"/>
        <c:axPos val="l"/>
        <c:majorGridlines/>
        <c:numFmt formatCode="0.0" sourceLinked="1"/>
        <c:majorTickMark val="out"/>
        <c:minorTickMark val="none"/>
        <c:tickLblPos val="nextTo"/>
        <c:crossAx val="74339072"/>
        <c:crosses val="autoZero"/>
        <c:crossBetween val="between"/>
      </c:valAx>
    </c:plotArea>
    <c:legend>
      <c:legendPos val="r"/>
      <c:overlay val="0"/>
      <c:txPr>
        <a:bodyPr/>
        <a:lstStyle/>
        <a:p>
          <a:pPr>
            <a:defRPr sz="1600" b="1"/>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597562751810693"/>
          <c:y val="3.5304468137915004E-2"/>
          <c:w val="0.77203322690520293"/>
          <c:h val="0.8326195683872849"/>
        </c:manualLayout>
      </c:layout>
      <c:barChart>
        <c:barDir val="col"/>
        <c:grouping val="clustered"/>
        <c:varyColors val="0"/>
        <c:ser>
          <c:idx val="0"/>
          <c:order val="0"/>
          <c:spPr>
            <a:scene3d>
              <a:camera prst="orthographicFront"/>
              <a:lightRig rig="threePt" dir="t"/>
            </a:scene3d>
            <a:sp3d>
              <a:bevelT/>
            </a:sp3d>
          </c:spPr>
          <c:invertIfNegative val="0"/>
          <c:dPt>
            <c:idx val="0"/>
            <c:invertIfNegative val="0"/>
            <c:bubble3D val="0"/>
            <c:spPr>
              <a:solidFill>
                <a:srgbClr val="00B050"/>
              </a:solidFill>
              <a:effectLst>
                <a:glow rad="139700">
                  <a:schemeClr val="accent2">
                    <a:satMod val="175000"/>
                    <a:alpha val="40000"/>
                  </a:schemeClr>
                </a:glow>
              </a:effectLst>
              <a:scene3d>
                <a:camera prst="orthographicFront"/>
                <a:lightRig rig="threePt" dir="t"/>
              </a:scene3d>
              <a:sp3d>
                <a:bevelT/>
              </a:sp3d>
            </c:spPr>
          </c:dPt>
          <c:dPt>
            <c:idx val="1"/>
            <c:invertIfNegative val="0"/>
            <c:bubble3D val="0"/>
            <c:spPr>
              <a:solidFill>
                <a:srgbClr val="0070C0"/>
              </a:solidFill>
              <a:scene3d>
                <a:camera prst="orthographicFront"/>
                <a:lightRig rig="threePt" dir="t"/>
              </a:scene3d>
              <a:sp3d>
                <a:bevelT/>
              </a:sp3d>
            </c:spPr>
          </c:dPt>
          <c:dLbls>
            <c:dLbl>
              <c:idx val="0"/>
              <c:layout>
                <c:manualLayout>
                  <c:x val="0"/>
                  <c:y val="0.13367040543975595"/>
                </c:manualLayout>
              </c:layout>
              <c:spPr/>
              <c:txPr>
                <a:bodyPr/>
                <a:lstStyle/>
                <a:p>
                  <a:pPr>
                    <a:defRPr sz="2400" b="1">
                      <a:solidFill>
                        <a:schemeClr val="bg1"/>
                      </a:solidFill>
                    </a:defRPr>
                  </a:pPr>
                  <a:endParaRPr lang="en-US"/>
                </a:p>
              </c:txPr>
              <c:dLblPos val="outEnd"/>
              <c:showLegendKey val="0"/>
              <c:showVal val="1"/>
              <c:showCatName val="0"/>
              <c:showSerName val="0"/>
              <c:showPercent val="0"/>
              <c:showBubbleSize val="0"/>
            </c:dLbl>
            <c:dLbl>
              <c:idx val="1"/>
              <c:layout>
                <c:manualLayout>
                  <c:x val="0"/>
                  <c:y val="0.12646445366402792"/>
                </c:manualLayout>
              </c:layout>
              <c:spPr/>
              <c:txPr>
                <a:bodyPr/>
                <a:lstStyle/>
                <a:p>
                  <a:pPr>
                    <a:defRPr sz="2400" b="1">
                      <a:solidFill>
                        <a:schemeClr val="bg1"/>
                      </a:solidFill>
                    </a:defRPr>
                  </a:pPr>
                  <a:endParaRPr lang="en-US"/>
                </a:p>
              </c:txPr>
              <c:dLblPos val="outEnd"/>
              <c:showLegendKey val="0"/>
              <c:showVal val="1"/>
              <c:showCatName val="0"/>
              <c:showSerName val="0"/>
              <c:showPercent val="0"/>
              <c:showBubbleSize val="0"/>
            </c:dLbl>
            <c:txPr>
              <a:bodyPr/>
              <a:lstStyle/>
              <a:p>
                <a:pPr>
                  <a:defRPr sz="1400" b="1">
                    <a:solidFill>
                      <a:schemeClr val="bg1"/>
                    </a:solidFill>
                  </a:defRPr>
                </a:pPr>
                <a:endParaRPr lang="en-US"/>
              </a:p>
            </c:txPr>
            <c:dLblPos val="inEnd"/>
            <c:showLegendKey val="0"/>
            <c:showVal val="1"/>
            <c:showCatName val="0"/>
            <c:showSerName val="0"/>
            <c:showPercent val="0"/>
            <c:showBubbleSize val="0"/>
            <c:showLeaderLines val="0"/>
          </c:dLbls>
          <c:cat>
            <c:numRef>
              <c:f>Sheet1!$B$15:$C$15</c:f>
              <c:numCache>
                <c:formatCode>General</c:formatCode>
                <c:ptCount val="2"/>
                <c:pt idx="0">
                  <c:v>2013</c:v>
                </c:pt>
                <c:pt idx="1">
                  <c:v>2011</c:v>
                </c:pt>
              </c:numCache>
            </c:numRef>
          </c:cat>
          <c:val>
            <c:numRef>
              <c:f>Sheet1!$B$16:$C$16</c:f>
              <c:numCache>
                <c:formatCode>General</c:formatCode>
                <c:ptCount val="2"/>
                <c:pt idx="0" formatCode="0.0">
                  <c:v>67.7</c:v>
                </c:pt>
                <c:pt idx="1">
                  <c:v>61.8</c:v>
                </c:pt>
              </c:numCache>
            </c:numRef>
          </c:val>
        </c:ser>
        <c:dLbls>
          <c:showLegendKey val="0"/>
          <c:showVal val="0"/>
          <c:showCatName val="0"/>
          <c:showSerName val="0"/>
          <c:showPercent val="0"/>
          <c:showBubbleSize val="0"/>
        </c:dLbls>
        <c:gapWidth val="150"/>
        <c:axId val="84310272"/>
        <c:axId val="84316160"/>
      </c:barChart>
      <c:catAx>
        <c:axId val="84310272"/>
        <c:scaling>
          <c:orientation val="minMax"/>
        </c:scaling>
        <c:delete val="0"/>
        <c:axPos val="b"/>
        <c:numFmt formatCode="General" sourceLinked="1"/>
        <c:majorTickMark val="out"/>
        <c:minorTickMark val="none"/>
        <c:tickLblPos val="nextTo"/>
        <c:txPr>
          <a:bodyPr/>
          <a:lstStyle/>
          <a:p>
            <a:pPr>
              <a:defRPr sz="1400" b="1">
                <a:solidFill>
                  <a:schemeClr val="tx1">
                    <a:lumMod val="50000"/>
                  </a:schemeClr>
                </a:solidFill>
              </a:defRPr>
            </a:pPr>
            <a:endParaRPr lang="en-US"/>
          </a:p>
        </c:txPr>
        <c:crossAx val="84316160"/>
        <c:crosses val="autoZero"/>
        <c:auto val="1"/>
        <c:lblAlgn val="ctr"/>
        <c:lblOffset val="100"/>
        <c:noMultiLvlLbl val="0"/>
      </c:catAx>
      <c:valAx>
        <c:axId val="84316160"/>
        <c:scaling>
          <c:orientation val="minMax"/>
        </c:scaling>
        <c:delete val="0"/>
        <c:axPos val="l"/>
        <c:majorGridlines/>
        <c:numFmt formatCode="0.0" sourceLinked="1"/>
        <c:majorTickMark val="out"/>
        <c:minorTickMark val="none"/>
        <c:tickLblPos val="nextTo"/>
        <c:crossAx val="84310272"/>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1"/>
    </mc:Choice>
    <mc:Fallback>
      <c:style val="11"/>
    </mc:Fallback>
  </mc:AlternateContent>
  <c:chart>
    <c:autoTitleDeleted val="1"/>
    <c:plotArea>
      <c:layout>
        <c:manualLayout>
          <c:layoutTarget val="inner"/>
          <c:xMode val="edge"/>
          <c:yMode val="edge"/>
          <c:x val="4.9810044865202109E-2"/>
          <c:y val="1.7496152429381483E-2"/>
          <c:w val="0.8734282589676291"/>
          <c:h val="0.83929753572470112"/>
        </c:manualLayout>
      </c:layout>
      <c:barChart>
        <c:barDir val="col"/>
        <c:grouping val="clustered"/>
        <c:varyColors val="0"/>
        <c:ser>
          <c:idx val="0"/>
          <c:order val="0"/>
          <c:tx>
            <c:strRef>
              <c:f>Sheet1!$A$3</c:f>
              <c:strCache>
                <c:ptCount val="1"/>
                <c:pt idx="0">
                  <c:v>Instructional Practices and Support </c:v>
                </c:pt>
              </c:strCache>
            </c:strRef>
          </c:tx>
          <c:spPr>
            <a:solidFill>
              <a:srgbClr val="92D050"/>
            </a:solidFill>
          </c:spPr>
          <c:invertIfNegative val="0"/>
          <c:dPt>
            <c:idx val="0"/>
            <c:invertIfNegative val="0"/>
            <c:bubble3D val="0"/>
            <c:spPr>
              <a:solidFill>
                <a:srgbClr val="00B050"/>
              </a:solidFill>
              <a:effectLst>
                <a:glow rad="101600">
                  <a:schemeClr val="accent2">
                    <a:satMod val="175000"/>
                    <a:alpha val="40000"/>
                  </a:schemeClr>
                </a:glow>
              </a:effectLst>
              <a:scene3d>
                <a:camera prst="orthographicFront"/>
                <a:lightRig rig="threePt" dir="t"/>
              </a:scene3d>
              <a:sp3d>
                <a:bevelT/>
              </a:sp3d>
            </c:spPr>
          </c:dPt>
          <c:dPt>
            <c:idx val="1"/>
            <c:invertIfNegative val="0"/>
            <c:bubble3D val="0"/>
            <c:spPr>
              <a:solidFill>
                <a:srgbClr val="0070C0"/>
              </a:solidFill>
              <a:scene3d>
                <a:camera prst="orthographicFront"/>
                <a:lightRig rig="threePt" dir="t"/>
              </a:scene3d>
              <a:sp3d>
                <a:bevelT/>
              </a:sp3d>
            </c:spPr>
          </c:dPt>
          <c:cat>
            <c:numRef>
              <c:f>Sheet1!$B$2:$C$2</c:f>
              <c:numCache>
                <c:formatCode>General</c:formatCode>
                <c:ptCount val="2"/>
                <c:pt idx="0">
                  <c:v>2013</c:v>
                </c:pt>
                <c:pt idx="1">
                  <c:v>2011</c:v>
                </c:pt>
              </c:numCache>
            </c:numRef>
          </c:cat>
          <c:val>
            <c:numRef>
              <c:f>Sheet1!$B$3:$C$3</c:f>
              <c:numCache>
                <c:formatCode>General</c:formatCode>
                <c:ptCount val="2"/>
                <c:pt idx="0" formatCode="0.0">
                  <c:v>85.9</c:v>
                </c:pt>
                <c:pt idx="1">
                  <c:v>80.8</c:v>
                </c:pt>
              </c:numCache>
            </c:numRef>
          </c:val>
        </c:ser>
        <c:dLbls>
          <c:showLegendKey val="0"/>
          <c:showVal val="0"/>
          <c:showCatName val="0"/>
          <c:showSerName val="0"/>
          <c:showPercent val="0"/>
          <c:showBubbleSize val="0"/>
        </c:dLbls>
        <c:gapWidth val="141"/>
        <c:axId val="75853184"/>
        <c:axId val="75854976"/>
      </c:barChart>
      <c:catAx>
        <c:axId val="75853184"/>
        <c:scaling>
          <c:orientation val="minMax"/>
        </c:scaling>
        <c:delete val="0"/>
        <c:axPos val="b"/>
        <c:numFmt formatCode="General" sourceLinked="1"/>
        <c:majorTickMark val="out"/>
        <c:minorTickMark val="none"/>
        <c:tickLblPos val="nextTo"/>
        <c:crossAx val="75854976"/>
        <c:crosses val="autoZero"/>
        <c:auto val="1"/>
        <c:lblAlgn val="ctr"/>
        <c:lblOffset val="100"/>
        <c:noMultiLvlLbl val="0"/>
      </c:catAx>
      <c:valAx>
        <c:axId val="75854976"/>
        <c:scaling>
          <c:orientation val="minMax"/>
        </c:scaling>
        <c:delete val="0"/>
        <c:axPos val="l"/>
        <c:majorGridlines/>
        <c:numFmt formatCode="0.0" sourceLinked="1"/>
        <c:majorTickMark val="out"/>
        <c:minorTickMark val="none"/>
        <c:tickLblPos val="nextTo"/>
        <c:crossAx val="75853184"/>
        <c:crosses val="autoZero"/>
        <c:crossBetween val="between"/>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Sheet1!$C$22</c:f>
              <c:strCache>
                <c:ptCount val="1"/>
                <c:pt idx="0">
                  <c:v>TELL 2013</c:v>
                </c:pt>
              </c:strCache>
            </c:strRef>
          </c:tx>
          <c:spPr>
            <a:solidFill>
              <a:srgbClr val="00B050"/>
            </a:solidFill>
            <a:scene3d>
              <a:camera prst="orthographicFront"/>
              <a:lightRig rig="threePt" dir="t"/>
            </a:scene3d>
            <a:sp3d>
              <a:bevelT/>
            </a:sp3d>
          </c:spPr>
          <c:invertIfNegative val="0"/>
          <c:dLbls>
            <c:txPr>
              <a:bodyPr/>
              <a:lstStyle/>
              <a:p>
                <a:pPr>
                  <a:defRPr b="1"/>
                </a:pPr>
                <a:endParaRPr lang="en-US"/>
              </a:p>
            </c:txPr>
            <c:showLegendKey val="0"/>
            <c:showVal val="1"/>
            <c:showCatName val="0"/>
            <c:showSerName val="0"/>
            <c:showPercent val="0"/>
            <c:showBubbleSize val="0"/>
            <c:showLeaderLines val="0"/>
          </c:dLbls>
          <c:cat>
            <c:strRef>
              <c:f>Sheet1!$B$23:$B$26</c:f>
              <c:strCache>
                <c:ptCount val="4"/>
                <c:pt idx="0">
                  <c:v>Stayers </c:v>
                </c:pt>
                <c:pt idx="1">
                  <c:v>Movers</c:v>
                </c:pt>
                <c:pt idx="2">
                  <c:v>Leave Classroom </c:v>
                </c:pt>
                <c:pt idx="3">
                  <c:v>Leave Education</c:v>
                </c:pt>
              </c:strCache>
            </c:strRef>
          </c:cat>
          <c:val>
            <c:numRef>
              <c:f>Sheet1!$C$23:$C$26</c:f>
              <c:numCache>
                <c:formatCode>General</c:formatCode>
                <c:ptCount val="4"/>
                <c:pt idx="0">
                  <c:v>85</c:v>
                </c:pt>
                <c:pt idx="1">
                  <c:v>6</c:v>
                </c:pt>
                <c:pt idx="2">
                  <c:v>7</c:v>
                </c:pt>
                <c:pt idx="3">
                  <c:v>2</c:v>
                </c:pt>
              </c:numCache>
            </c:numRef>
          </c:val>
        </c:ser>
        <c:ser>
          <c:idx val="1"/>
          <c:order val="1"/>
          <c:tx>
            <c:strRef>
              <c:f>Sheet1!$D$22</c:f>
              <c:strCache>
                <c:ptCount val="1"/>
                <c:pt idx="0">
                  <c:v>TELL 2011</c:v>
                </c:pt>
              </c:strCache>
            </c:strRef>
          </c:tx>
          <c:spPr>
            <a:solidFill>
              <a:srgbClr val="0070C0"/>
            </a:solidFill>
            <a:scene3d>
              <a:camera prst="orthographicFront"/>
              <a:lightRig rig="threePt" dir="t"/>
            </a:scene3d>
            <a:sp3d>
              <a:bevelT/>
            </a:sp3d>
          </c:spPr>
          <c:invertIfNegative val="0"/>
          <c:dLbls>
            <c:txPr>
              <a:bodyPr/>
              <a:lstStyle/>
              <a:p>
                <a:pPr>
                  <a:defRPr b="1"/>
                </a:pPr>
                <a:endParaRPr lang="en-US"/>
              </a:p>
            </c:txPr>
            <c:showLegendKey val="0"/>
            <c:showVal val="1"/>
            <c:showCatName val="0"/>
            <c:showSerName val="0"/>
            <c:showPercent val="0"/>
            <c:showBubbleSize val="0"/>
            <c:showLeaderLines val="0"/>
          </c:dLbls>
          <c:cat>
            <c:strRef>
              <c:f>Sheet1!$B$23:$B$26</c:f>
              <c:strCache>
                <c:ptCount val="4"/>
                <c:pt idx="0">
                  <c:v>Stayers </c:v>
                </c:pt>
                <c:pt idx="1">
                  <c:v>Movers</c:v>
                </c:pt>
                <c:pt idx="2">
                  <c:v>Leave Classroom </c:v>
                </c:pt>
                <c:pt idx="3">
                  <c:v>Leave Education</c:v>
                </c:pt>
              </c:strCache>
            </c:strRef>
          </c:cat>
          <c:val>
            <c:numRef>
              <c:f>Sheet1!$D$23:$D$26</c:f>
              <c:numCache>
                <c:formatCode>General</c:formatCode>
                <c:ptCount val="4"/>
                <c:pt idx="0">
                  <c:v>83</c:v>
                </c:pt>
                <c:pt idx="1">
                  <c:v>6</c:v>
                </c:pt>
                <c:pt idx="2">
                  <c:v>9</c:v>
                </c:pt>
                <c:pt idx="3">
                  <c:v>2</c:v>
                </c:pt>
              </c:numCache>
            </c:numRef>
          </c:val>
        </c:ser>
        <c:dLbls>
          <c:showLegendKey val="0"/>
          <c:showVal val="0"/>
          <c:showCatName val="0"/>
          <c:showSerName val="0"/>
          <c:showPercent val="0"/>
          <c:showBubbleSize val="0"/>
        </c:dLbls>
        <c:gapWidth val="150"/>
        <c:axId val="75888512"/>
        <c:axId val="75890048"/>
      </c:barChart>
      <c:catAx>
        <c:axId val="75888512"/>
        <c:scaling>
          <c:orientation val="minMax"/>
        </c:scaling>
        <c:delete val="0"/>
        <c:axPos val="b"/>
        <c:majorTickMark val="out"/>
        <c:minorTickMark val="none"/>
        <c:tickLblPos val="nextTo"/>
        <c:txPr>
          <a:bodyPr/>
          <a:lstStyle/>
          <a:p>
            <a:pPr>
              <a:defRPr sz="1600" b="1"/>
            </a:pPr>
            <a:endParaRPr lang="en-US"/>
          </a:p>
        </c:txPr>
        <c:crossAx val="75890048"/>
        <c:crosses val="autoZero"/>
        <c:auto val="1"/>
        <c:lblAlgn val="ctr"/>
        <c:lblOffset val="100"/>
        <c:noMultiLvlLbl val="0"/>
      </c:catAx>
      <c:valAx>
        <c:axId val="75890048"/>
        <c:scaling>
          <c:orientation val="minMax"/>
        </c:scaling>
        <c:delete val="0"/>
        <c:axPos val="l"/>
        <c:majorGridlines/>
        <c:numFmt formatCode="General" sourceLinked="1"/>
        <c:majorTickMark val="out"/>
        <c:minorTickMark val="none"/>
        <c:tickLblPos val="nextTo"/>
        <c:crossAx val="75888512"/>
        <c:crosses val="autoZero"/>
        <c:crossBetween val="between"/>
      </c:valAx>
    </c:plotArea>
    <c:legend>
      <c:legendPos val="r"/>
      <c:layout>
        <c:manualLayout>
          <c:xMode val="edge"/>
          <c:yMode val="edge"/>
          <c:x val="0.84965612207854002"/>
          <c:y val="0.28186304540856599"/>
          <c:w val="0.14080492720603882"/>
          <c:h val="0.27709703790094276"/>
        </c:manualLayout>
      </c:layout>
      <c:overlay val="0"/>
      <c:txPr>
        <a:bodyPr/>
        <a:lstStyle/>
        <a:p>
          <a:pPr>
            <a:defRPr sz="1400" b="1"/>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Sheet1!$C$62</c:f>
              <c:strCache>
                <c:ptCount val="1"/>
                <c:pt idx="0">
                  <c:v>2013 State</c:v>
                </c:pt>
              </c:strCache>
            </c:strRef>
          </c:tx>
          <c:spPr>
            <a:solidFill>
              <a:srgbClr val="00B050"/>
            </a:solidFill>
            <a:scene3d>
              <a:camera prst="orthographicFront"/>
              <a:lightRig rig="threePt" dir="t"/>
            </a:scene3d>
            <a:sp3d>
              <a:bevelT/>
            </a:sp3d>
          </c:spPr>
          <c:invertIfNegative val="0"/>
          <c:dLbls>
            <c:showLegendKey val="0"/>
            <c:showVal val="1"/>
            <c:showCatName val="0"/>
            <c:showSerName val="0"/>
            <c:showPercent val="0"/>
            <c:showBubbleSize val="0"/>
            <c:showLeaderLines val="0"/>
          </c:dLbls>
          <c:cat>
            <c:strRef>
              <c:f>Sheet1!$B$63:$B$70</c:f>
              <c:strCache>
                <c:ptCount val="8"/>
                <c:pt idx="0">
                  <c:v>Time Rate of Agreement</c:v>
                </c:pt>
                <c:pt idx="1">
                  <c:v>Facilities and Resources </c:v>
                </c:pt>
                <c:pt idx="2">
                  <c:v>Community Support and Involvement </c:v>
                </c:pt>
                <c:pt idx="3">
                  <c:v>Managing Student Conduct </c:v>
                </c:pt>
                <c:pt idx="4">
                  <c:v>Teacher Leadership </c:v>
                </c:pt>
                <c:pt idx="5">
                  <c:v>School Leadership </c:v>
                </c:pt>
                <c:pt idx="6">
                  <c:v>Professional Development</c:v>
                </c:pt>
                <c:pt idx="7">
                  <c:v>Instructional Practices and Support </c:v>
                </c:pt>
              </c:strCache>
            </c:strRef>
          </c:cat>
          <c:val>
            <c:numRef>
              <c:f>Sheet1!$C$63:$C$70</c:f>
              <c:numCache>
                <c:formatCode>0.0</c:formatCode>
                <c:ptCount val="8"/>
                <c:pt idx="0">
                  <c:v>67.7</c:v>
                </c:pt>
                <c:pt idx="1">
                  <c:v>85.2</c:v>
                </c:pt>
                <c:pt idx="2">
                  <c:v>82.9</c:v>
                </c:pt>
                <c:pt idx="3">
                  <c:v>82.4</c:v>
                </c:pt>
                <c:pt idx="4">
                  <c:v>81.7</c:v>
                </c:pt>
                <c:pt idx="5">
                  <c:v>84.3</c:v>
                </c:pt>
                <c:pt idx="6">
                  <c:v>78.5</c:v>
                </c:pt>
                <c:pt idx="7">
                  <c:v>85.9</c:v>
                </c:pt>
              </c:numCache>
            </c:numRef>
          </c:val>
        </c:ser>
        <c:ser>
          <c:idx val="1"/>
          <c:order val="1"/>
          <c:tx>
            <c:strRef>
              <c:f>Sheet1!$D$62</c:f>
              <c:strCache>
                <c:ptCount val="1"/>
                <c:pt idx="0">
                  <c:v>2013 D180</c:v>
                </c:pt>
              </c:strCache>
            </c:strRef>
          </c:tx>
          <c:spPr>
            <a:scene3d>
              <a:camera prst="orthographicFront"/>
              <a:lightRig rig="threePt" dir="t"/>
            </a:scene3d>
            <a:sp3d>
              <a:bevelT/>
            </a:sp3d>
          </c:spPr>
          <c:invertIfNegative val="0"/>
          <c:cat>
            <c:strRef>
              <c:f>Sheet1!$B$63:$B$70</c:f>
              <c:strCache>
                <c:ptCount val="8"/>
                <c:pt idx="0">
                  <c:v>Time Rate of Agreement</c:v>
                </c:pt>
                <c:pt idx="1">
                  <c:v>Facilities and Resources </c:v>
                </c:pt>
                <c:pt idx="2">
                  <c:v>Community Support and Involvement </c:v>
                </c:pt>
                <c:pt idx="3">
                  <c:v>Managing Student Conduct </c:v>
                </c:pt>
                <c:pt idx="4">
                  <c:v>Teacher Leadership </c:v>
                </c:pt>
                <c:pt idx="5">
                  <c:v>School Leadership </c:v>
                </c:pt>
                <c:pt idx="6">
                  <c:v>Professional Development</c:v>
                </c:pt>
                <c:pt idx="7">
                  <c:v>Instructional Practices and Support </c:v>
                </c:pt>
              </c:strCache>
            </c:strRef>
          </c:cat>
          <c:val>
            <c:numRef>
              <c:f>Sheet1!$D$63:$D$70</c:f>
              <c:numCache>
                <c:formatCode>0.0</c:formatCode>
                <c:ptCount val="8"/>
                <c:pt idx="0">
                  <c:v>63.3</c:v>
                </c:pt>
                <c:pt idx="1">
                  <c:v>80.3</c:v>
                </c:pt>
                <c:pt idx="2">
                  <c:v>66.400000000000006</c:v>
                </c:pt>
                <c:pt idx="3">
                  <c:v>68.3</c:v>
                </c:pt>
                <c:pt idx="4">
                  <c:v>74.7</c:v>
                </c:pt>
                <c:pt idx="5">
                  <c:v>78.900000000000006</c:v>
                </c:pt>
                <c:pt idx="6">
                  <c:v>76.400000000000006</c:v>
                </c:pt>
                <c:pt idx="7">
                  <c:v>84.2</c:v>
                </c:pt>
              </c:numCache>
            </c:numRef>
          </c:val>
        </c:ser>
        <c:ser>
          <c:idx val="2"/>
          <c:order val="2"/>
          <c:tx>
            <c:strRef>
              <c:f>Sheet1!$E$62</c:f>
              <c:strCache>
                <c:ptCount val="1"/>
                <c:pt idx="0">
                  <c:v>2011 D180</c:v>
                </c:pt>
              </c:strCache>
            </c:strRef>
          </c:tx>
          <c:spPr>
            <a:solidFill>
              <a:srgbClr val="898989"/>
            </a:solidFill>
          </c:spPr>
          <c:invertIfNegative val="0"/>
          <c:cat>
            <c:strRef>
              <c:f>Sheet1!$B$63:$B$70</c:f>
              <c:strCache>
                <c:ptCount val="8"/>
                <c:pt idx="0">
                  <c:v>Time Rate of Agreement</c:v>
                </c:pt>
                <c:pt idx="1">
                  <c:v>Facilities and Resources </c:v>
                </c:pt>
                <c:pt idx="2">
                  <c:v>Community Support and Involvement </c:v>
                </c:pt>
                <c:pt idx="3">
                  <c:v>Managing Student Conduct </c:v>
                </c:pt>
                <c:pt idx="4">
                  <c:v>Teacher Leadership </c:v>
                </c:pt>
                <c:pt idx="5">
                  <c:v>School Leadership </c:v>
                </c:pt>
                <c:pt idx="6">
                  <c:v>Professional Development</c:v>
                </c:pt>
                <c:pt idx="7">
                  <c:v>Instructional Practices and Support </c:v>
                </c:pt>
              </c:strCache>
            </c:strRef>
          </c:cat>
          <c:val>
            <c:numRef>
              <c:f>Sheet1!$E$63:$E$70</c:f>
              <c:numCache>
                <c:formatCode>0.0</c:formatCode>
                <c:ptCount val="8"/>
                <c:pt idx="0">
                  <c:v>58</c:v>
                </c:pt>
                <c:pt idx="1">
                  <c:v>78.3</c:v>
                </c:pt>
                <c:pt idx="2">
                  <c:v>59.4</c:v>
                </c:pt>
                <c:pt idx="3">
                  <c:v>64.8</c:v>
                </c:pt>
                <c:pt idx="4">
                  <c:v>73.3</c:v>
                </c:pt>
                <c:pt idx="5">
                  <c:v>72</c:v>
                </c:pt>
                <c:pt idx="6">
                  <c:v>72.599999999999994</c:v>
                </c:pt>
                <c:pt idx="7">
                  <c:v>74.599999999999994</c:v>
                </c:pt>
              </c:numCache>
            </c:numRef>
          </c:val>
        </c:ser>
        <c:dLbls>
          <c:showLegendKey val="0"/>
          <c:showVal val="0"/>
          <c:showCatName val="0"/>
          <c:showSerName val="0"/>
          <c:showPercent val="0"/>
          <c:showBubbleSize val="0"/>
        </c:dLbls>
        <c:gapWidth val="150"/>
        <c:axId val="105703680"/>
        <c:axId val="105705472"/>
      </c:barChart>
      <c:catAx>
        <c:axId val="105703680"/>
        <c:scaling>
          <c:orientation val="minMax"/>
        </c:scaling>
        <c:delete val="0"/>
        <c:axPos val="b"/>
        <c:majorTickMark val="out"/>
        <c:minorTickMark val="none"/>
        <c:tickLblPos val="nextTo"/>
        <c:txPr>
          <a:bodyPr/>
          <a:lstStyle/>
          <a:p>
            <a:pPr>
              <a:defRPr>
                <a:solidFill>
                  <a:schemeClr val="tx1">
                    <a:lumMod val="50000"/>
                  </a:schemeClr>
                </a:solidFill>
              </a:defRPr>
            </a:pPr>
            <a:endParaRPr lang="en-US"/>
          </a:p>
        </c:txPr>
        <c:crossAx val="105705472"/>
        <c:crosses val="autoZero"/>
        <c:auto val="1"/>
        <c:lblAlgn val="ctr"/>
        <c:lblOffset val="100"/>
        <c:noMultiLvlLbl val="0"/>
      </c:catAx>
      <c:valAx>
        <c:axId val="105705472"/>
        <c:scaling>
          <c:orientation val="minMax"/>
        </c:scaling>
        <c:delete val="0"/>
        <c:axPos val="l"/>
        <c:majorGridlines/>
        <c:numFmt formatCode="0.0" sourceLinked="1"/>
        <c:majorTickMark val="out"/>
        <c:minorTickMark val="none"/>
        <c:tickLblPos val="nextTo"/>
        <c:crossAx val="105703680"/>
        <c:crosses val="autoZero"/>
        <c:crossBetween val="between"/>
      </c:valAx>
    </c:plotArea>
    <c:legend>
      <c:legendPos val="r"/>
      <c:layout>
        <c:manualLayout>
          <c:xMode val="edge"/>
          <c:yMode val="edge"/>
          <c:x val="0.85294188707894092"/>
          <c:y val="0.3359083562053734"/>
          <c:w val="0.14547645989687624"/>
          <c:h val="0.2795446450619623"/>
        </c:manualLayout>
      </c:layout>
      <c:overlay val="0"/>
      <c:txPr>
        <a:bodyPr/>
        <a:lstStyle/>
        <a:p>
          <a:pPr>
            <a:defRPr sz="1400" b="1">
              <a:solidFill>
                <a:schemeClr val="tx1">
                  <a:lumMod val="50000"/>
                </a:schemeClr>
              </a:solidFill>
            </a:defRPr>
          </a:pPr>
          <a:endParaRPr lang="en-US"/>
        </a:p>
      </c:txPr>
    </c:legend>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Arial"/>
                <a:ea typeface="+mn-ea"/>
                <a:cs typeface="+mn-cs"/>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Arial"/>
                <a:ea typeface="+mn-ea"/>
                <a:cs typeface="+mn-cs"/>
              </a:defRPr>
            </a:lvl1pPr>
          </a:lstStyle>
          <a:p>
            <a:pPr>
              <a:defRPr/>
            </a:pPr>
            <a:fld id="{09123C79-ABF4-B049-A72C-B5D3C1170E72}" type="slidenum">
              <a:rPr lang="en-US"/>
              <a:pPr>
                <a:defRPr/>
              </a:pPr>
              <a:t>‹#›</a:t>
            </a:fld>
            <a:endParaRPr lang="en-US" dirty="0"/>
          </a:p>
        </p:txBody>
      </p:sp>
    </p:spTree>
    <p:extLst>
      <p:ext uri="{BB962C8B-B14F-4D97-AF65-F5344CB8AC3E}">
        <p14:creationId xmlns:p14="http://schemas.microsoft.com/office/powerpoint/2010/main" val="19258342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Arial"/>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Arial"/>
                <a:ea typeface="+mn-ea"/>
                <a:cs typeface="+mn-cs"/>
              </a:defRPr>
            </a:lvl1pPr>
          </a:lstStyle>
          <a:p>
            <a:pPr>
              <a:defRPr/>
            </a:pPr>
            <a:fld id="{B444252B-54A6-1A44-9577-C91D35E29C62}" type="datetime1">
              <a:rPr lang="en-US"/>
              <a:pPr>
                <a:defRPr/>
              </a:pPr>
              <a:t>5/30/2013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Arial"/>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Arial"/>
                <a:ea typeface="+mn-ea"/>
                <a:cs typeface="+mn-cs"/>
              </a:defRPr>
            </a:lvl1pPr>
          </a:lstStyle>
          <a:p>
            <a:pPr>
              <a:defRPr/>
            </a:pPr>
            <a:fld id="{E4EFB787-CE36-164F-BBEA-7337D2BF12A8}" type="slidenum">
              <a:rPr lang="en-US"/>
              <a:pPr>
                <a:defRPr/>
              </a:pPr>
              <a:t>‹#›</a:t>
            </a:fld>
            <a:endParaRPr lang="en-US" dirty="0"/>
          </a:p>
        </p:txBody>
      </p:sp>
    </p:spTree>
    <p:extLst>
      <p:ext uri="{BB962C8B-B14F-4D97-AF65-F5344CB8AC3E}">
        <p14:creationId xmlns:p14="http://schemas.microsoft.com/office/powerpoint/2010/main" val="405759228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Arial"/>
        <a:ea typeface="Geneva" charset="-128"/>
        <a:cs typeface="Geneva" charset="-128"/>
      </a:defRPr>
    </a:lvl1pPr>
    <a:lvl2pPr marL="457200" algn="l" defTabSz="457200" rtl="0" eaLnBrk="0" fontAlgn="base" hangingPunct="0">
      <a:spcBef>
        <a:spcPct val="30000"/>
      </a:spcBef>
      <a:spcAft>
        <a:spcPct val="0"/>
      </a:spcAft>
      <a:defRPr sz="1200" kern="1200">
        <a:solidFill>
          <a:schemeClr val="tx1"/>
        </a:solidFill>
        <a:latin typeface="Arial"/>
        <a:ea typeface="Geneva" charset="-128"/>
        <a:cs typeface="+mn-cs"/>
      </a:defRPr>
    </a:lvl2pPr>
    <a:lvl3pPr marL="914400" algn="l" defTabSz="457200" rtl="0" eaLnBrk="0" fontAlgn="base" hangingPunct="0">
      <a:spcBef>
        <a:spcPct val="30000"/>
      </a:spcBef>
      <a:spcAft>
        <a:spcPct val="0"/>
      </a:spcAft>
      <a:defRPr sz="1200" kern="1200">
        <a:solidFill>
          <a:schemeClr val="tx1"/>
        </a:solidFill>
        <a:latin typeface="Arial"/>
        <a:ea typeface="Geneva" charset="-128"/>
        <a:cs typeface="+mn-cs"/>
      </a:defRPr>
    </a:lvl3pPr>
    <a:lvl4pPr marL="1371600" algn="l" defTabSz="457200" rtl="0" eaLnBrk="0" fontAlgn="base" hangingPunct="0">
      <a:spcBef>
        <a:spcPct val="30000"/>
      </a:spcBef>
      <a:spcAft>
        <a:spcPct val="0"/>
      </a:spcAft>
      <a:defRPr sz="1200" kern="1200">
        <a:solidFill>
          <a:schemeClr val="tx1"/>
        </a:solidFill>
        <a:latin typeface="Arial"/>
        <a:ea typeface="Geneva" charset="-128"/>
        <a:cs typeface="+mn-cs"/>
      </a:defRPr>
    </a:lvl4pPr>
    <a:lvl5pPr marL="1828800" algn="l" defTabSz="457200" rtl="0" eaLnBrk="0" fontAlgn="base" hangingPunct="0">
      <a:spcBef>
        <a:spcPct val="30000"/>
      </a:spcBef>
      <a:spcAft>
        <a:spcPct val="0"/>
      </a:spcAft>
      <a:defRPr sz="1200" kern="1200">
        <a:solidFill>
          <a:schemeClr val="tx1"/>
        </a:solidFill>
        <a:latin typeface="Arial"/>
        <a:ea typeface="Geneva"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sz="1200" dirty="0" smtClean="0"/>
              <a:t>1,245  SCHOOLS IN 2011</a:t>
            </a:r>
            <a:endParaRPr lang="en-US" sz="1200" dirty="0">
              <a:solidFill>
                <a:srgbClr val="000000"/>
              </a:solidFill>
            </a:endParaRPr>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6</a:t>
            </a:fld>
            <a:endParaRPr lang="en-US" dirty="0"/>
          </a:p>
        </p:txBody>
      </p:sp>
    </p:spTree>
    <p:extLst>
      <p:ext uri="{BB962C8B-B14F-4D97-AF65-F5344CB8AC3E}">
        <p14:creationId xmlns:p14="http://schemas.microsoft.com/office/powerpoint/2010/main" val="3828401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17</a:t>
            </a:fld>
            <a:endParaRPr lang="en-US" dirty="0"/>
          </a:p>
        </p:txBody>
      </p:sp>
    </p:spTree>
    <p:extLst>
      <p:ext uri="{BB962C8B-B14F-4D97-AF65-F5344CB8AC3E}">
        <p14:creationId xmlns:p14="http://schemas.microsoft.com/office/powerpoint/2010/main" val="2910429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19</a:t>
            </a:fld>
            <a:endParaRPr lang="en-US" dirty="0"/>
          </a:p>
        </p:txBody>
      </p:sp>
    </p:spTree>
    <p:extLst>
      <p:ext uri="{BB962C8B-B14F-4D97-AF65-F5344CB8AC3E}">
        <p14:creationId xmlns:p14="http://schemas.microsoft.com/office/powerpoint/2010/main" val="2440837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However, this is the lowest RA of the constructs</a:t>
            </a:r>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20</a:t>
            </a:fld>
            <a:endParaRPr lang="en-US" dirty="0"/>
          </a:p>
        </p:txBody>
      </p:sp>
    </p:spTree>
    <p:extLst>
      <p:ext uri="{BB962C8B-B14F-4D97-AF65-F5344CB8AC3E}">
        <p14:creationId xmlns:p14="http://schemas.microsoft.com/office/powerpoint/2010/main" val="487561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21</a:t>
            </a:fld>
            <a:endParaRPr lang="en-US" dirty="0"/>
          </a:p>
        </p:txBody>
      </p:sp>
    </p:spTree>
    <p:extLst>
      <p:ext uri="{BB962C8B-B14F-4D97-AF65-F5344CB8AC3E}">
        <p14:creationId xmlns:p14="http://schemas.microsoft.com/office/powerpoint/2010/main" val="2803277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a:t>
            </a:r>
            <a:r>
              <a:rPr lang="en-US" baseline="0" dirty="0" smtClean="0"/>
              <a:t> grew the second most, behind Time</a:t>
            </a:r>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22</a:t>
            </a:fld>
            <a:endParaRPr lang="en-US" dirty="0"/>
          </a:p>
        </p:txBody>
      </p:sp>
    </p:spTree>
    <p:extLst>
      <p:ext uri="{BB962C8B-B14F-4D97-AF65-F5344CB8AC3E}">
        <p14:creationId xmlns:p14="http://schemas.microsoft.com/office/powerpoint/2010/main" val="487561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are from teacher leadership and show a nice increase</a:t>
            </a:r>
            <a:r>
              <a:rPr lang="en-US" baseline="0" dirty="0" smtClean="0"/>
              <a:t> there as well. </a:t>
            </a:r>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26</a:t>
            </a:fld>
            <a:endParaRPr lang="en-US" dirty="0"/>
          </a:p>
        </p:txBody>
      </p:sp>
    </p:spTree>
    <p:extLst>
      <p:ext uri="{BB962C8B-B14F-4D97-AF65-F5344CB8AC3E}">
        <p14:creationId xmlns:p14="http://schemas.microsoft.com/office/powerpoint/2010/main" val="2466005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School leadership third highest construct; gre</a:t>
            </a:r>
            <a:r>
              <a:rPr lang="en-US" baseline="0" dirty="0" smtClean="0"/>
              <a:t>w third most – all questions increased in RA</a:t>
            </a:r>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27</a:t>
            </a:fld>
            <a:endParaRPr lang="en-US" dirty="0"/>
          </a:p>
        </p:txBody>
      </p:sp>
    </p:spTree>
    <p:extLst>
      <p:ext uri="{BB962C8B-B14F-4D97-AF65-F5344CB8AC3E}">
        <p14:creationId xmlns:p14="http://schemas.microsoft.com/office/powerpoint/2010/main" val="712543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School leadership third highest construct; gre</a:t>
            </a:r>
            <a:r>
              <a:rPr lang="en-US" baseline="0" dirty="0" smtClean="0"/>
              <a:t>w third most – all questions increased in RA</a:t>
            </a:r>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28</a:t>
            </a:fld>
            <a:endParaRPr lang="en-US" dirty="0"/>
          </a:p>
        </p:txBody>
      </p:sp>
    </p:spTree>
    <p:extLst>
      <p:ext uri="{BB962C8B-B14F-4D97-AF65-F5344CB8AC3E}">
        <p14:creationId xmlns:p14="http://schemas.microsoft.com/office/powerpoint/2010/main" val="712543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29</a:t>
            </a:fld>
            <a:endParaRPr lang="en-US" dirty="0"/>
          </a:p>
        </p:txBody>
      </p:sp>
    </p:spTree>
    <p:extLst>
      <p:ext uri="{BB962C8B-B14F-4D97-AF65-F5344CB8AC3E}">
        <p14:creationId xmlns:p14="http://schemas.microsoft.com/office/powerpoint/2010/main" val="4194304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30</a:t>
            </a:fld>
            <a:endParaRPr lang="en-US" dirty="0"/>
          </a:p>
        </p:txBody>
      </p:sp>
    </p:spTree>
    <p:extLst>
      <p:ext uri="{BB962C8B-B14F-4D97-AF65-F5344CB8AC3E}">
        <p14:creationId xmlns:p14="http://schemas.microsoft.com/office/powerpoint/2010/main" val="3441701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37</a:t>
            </a:fld>
            <a:endParaRPr lang="en-US" dirty="0"/>
          </a:p>
        </p:txBody>
      </p:sp>
    </p:spTree>
    <p:extLst>
      <p:ext uri="{BB962C8B-B14F-4D97-AF65-F5344CB8AC3E}">
        <p14:creationId xmlns:p14="http://schemas.microsoft.com/office/powerpoint/2010/main" val="4194304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4EFB787-CE36-164F-BBEA-7337D2BF12A8}" type="slidenum">
              <a:rPr lang="en-US" smtClean="0"/>
              <a:pPr>
                <a:defRPr/>
              </a:pPr>
              <a:t>39</a:t>
            </a:fld>
            <a:endParaRPr lang="en-US" dirty="0"/>
          </a:p>
        </p:txBody>
      </p:sp>
    </p:spTree>
    <p:extLst>
      <p:ext uri="{BB962C8B-B14F-4D97-AF65-F5344CB8AC3E}">
        <p14:creationId xmlns:p14="http://schemas.microsoft.com/office/powerpoint/2010/main" val="17601987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gradFill rotWithShape="1">
          <a:gsLst>
            <a:gs pos="25000">
              <a:schemeClr val="bg2"/>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6" name="Picture 6" descr="NTC_logo_rev.eps"/>
          <p:cNvPicPr>
            <a:picLocks noChangeAspect="1"/>
          </p:cNvPicPr>
          <p:nvPr/>
        </p:nvPicPr>
        <p:blipFill>
          <a:blip r:embed="rId2"/>
          <a:srcRect/>
          <a:stretch>
            <a:fillRect/>
          </a:stretch>
        </p:blipFill>
        <p:spPr bwMode="auto">
          <a:xfrm>
            <a:off x="455613" y="515938"/>
            <a:ext cx="2967037" cy="1250950"/>
          </a:xfrm>
          <a:prstGeom prst="rect">
            <a:avLst/>
          </a:prstGeom>
          <a:noFill/>
          <a:ln w="9525">
            <a:noFill/>
            <a:miter lim="800000"/>
            <a:headEnd/>
            <a:tailEnd/>
          </a:ln>
        </p:spPr>
      </p:pic>
      <p:sp>
        <p:nvSpPr>
          <p:cNvPr id="2" name="Title 1"/>
          <p:cNvSpPr>
            <a:spLocks noGrp="1"/>
          </p:cNvSpPr>
          <p:nvPr>
            <p:ph type="ctrTitle"/>
          </p:nvPr>
        </p:nvSpPr>
        <p:spPr>
          <a:xfrm>
            <a:off x="685800" y="1834080"/>
            <a:ext cx="7772400" cy="1470025"/>
          </a:xfrm>
        </p:spPr>
        <p:txBody>
          <a:bodyPr anchor="b">
            <a:noAutofit/>
          </a:bodyPr>
          <a:lstStyle>
            <a:lvl1pPr algn="r">
              <a:lnSpc>
                <a:spcPts val="5300"/>
              </a:lnSpc>
              <a:defRPr sz="5000" b="0" i="0" cap="none" spc="0" baseline="0">
                <a:ln>
                  <a:noFill/>
                </a:ln>
                <a:solidFill>
                  <a:schemeClr val="tx1"/>
                </a:solidFill>
                <a:effectLst/>
                <a:latin typeface="Arial"/>
                <a:cs typeface="Aria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3445917"/>
            <a:ext cx="7772400" cy="1261550"/>
          </a:xfrm>
        </p:spPr>
        <p:txBody>
          <a:bodyPr/>
          <a:lstStyle>
            <a:lvl1pPr marL="0" indent="0" algn="r">
              <a:buNone/>
              <a:defRPr baseline="0">
                <a:solidFill>
                  <a:srgbClr val="D8FC7B"/>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smtClean="0"/>
          </a:p>
        </p:txBody>
      </p:sp>
      <p:sp>
        <p:nvSpPr>
          <p:cNvPr id="22" name="Text Placeholder 21"/>
          <p:cNvSpPr>
            <a:spLocks noGrp="1"/>
          </p:cNvSpPr>
          <p:nvPr>
            <p:ph type="body" sz="quarter" idx="10"/>
          </p:nvPr>
        </p:nvSpPr>
        <p:spPr>
          <a:xfrm>
            <a:off x="685800" y="4817532"/>
            <a:ext cx="7772400" cy="397405"/>
          </a:xfrm>
        </p:spPr>
        <p:txBody>
          <a:bodyPr anchor="ctr">
            <a:normAutofit/>
          </a:bodyPr>
          <a:lstStyle>
            <a:lvl1pPr algn="r">
              <a:buFontTx/>
              <a:buNone/>
              <a:defRPr sz="2000" baseline="0">
                <a:solidFill>
                  <a:schemeClr val="tx1"/>
                </a:solidFill>
              </a:defRPr>
            </a:lvl1pPr>
          </a:lstStyle>
          <a:p>
            <a:pPr lvl="0"/>
            <a:r>
              <a:rPr lang="en-US" smtClean="0"/>
              <a:t>Click to edit Master text styles</a:t>
            </a:r>
          </a:p>
        </p:txBody>
      </p:sp>
      <p:sp>
        <p:nvSpPr>
          <p:cNvPr id="26" name="Text Placeholder 25"/>
          <p:cNvSpPr>
            <a:spLocks noGrp="1"/>
          </p:cNvSpPr>
          <p:nvPr>
            <p:ph type="body" sz="quarter" idx="11"/>
          </p:nvPr>
        </p:nvSpPr>
        <p:spPr>
          <a:xfrm>
            <a:off x="685800" y="5326063"/>
            <a:ext cx="7772400" cy="820737"/>
          </a:xfrm>
        </p:spPr>
        <p:txBody>
          <a:bodyPr anchor="ctr">
            <a:normAutofit/>
          </a:bodyPr>
          <a:lstStyle>
            <a:lvl1pPr algn="r">
              <a:buFontTx/>
              <a:buNone/>
              <a:defRPr sz="2000" baseline="0">
                <a:solidFill>
                  <a:schemeClr val="tx1"/>
                </a:solidFill>
              </a:defRPr>
            </a:lvl1pPr>
          </a:lstStyle>
          <a:p>
            <a:pPr lvl="0"/>
            <a:r>
              <a:rPr lang="en-US" smtClean="0"/>
              <a:t>Click to edit Master text styles</a:t>
            </a:r>
          </a:p>
        </p:txBody>
      </p:sp>
      <p:pic>
        <p:nvPicPr>
          <p:cNvPr id="7" name="Picture 6" descr="NTC_logo_rev.eps"/>
          <p:cNvPicPr>
            <a:picLocks noChangeAspect="1"/>
          </p:cNvPicPr>
          <p:nvPr userDrawn="1"/>
        </p:nvPicPr>
        <p:blipFill>
          <a:blip r:embed="rId2"/>
          <a:srcRect/>
          <a:stretch>
            <a:fillRect/>
          </a:stretch>
        </p:blipFill>
        <p:spPr bwMode="auto">
          <a:xfrm>
            <a:off x="455613" y="515938"/>
            <a:ext cx="2967037" cy="1250950"/>
          </a:xfrm>
          <a:prstGeom prst="rect">
            <a:avLst/>
          </a:prstGeom>
          <a:noFill/>
          <a:ln w="9525">
            <a:noFill/>
            <a:miter lim="800000"/>
            <a:headEnd/>
            <a:tailEnd/>
          </a:ln>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Quote/Callout Slide">
    <p:bg>
      <p:bgPr>
        <a:solidFill>
          <a:schemeClr val="accent3"/>
        </a:solidFill>
        <a:effectLst/>
      </p:bgPr>
    </p:bg>
    <p:spTree>
      <p:nvGrpSpPr>
        <p:cNvPr id="1" name=""/>
        <p:cNvGrpSpPr/>
        <p:nvPr/>
      </p:nvGrpSpPr>
      <p:grpSpPr>
        <a:xfrm>
          <a:off x="0" y="0"/>
          <a:ext cx="0" cy="0"/>
          <a:chOff x="0" y="0"/>
          <a:chExt cx="0" cy="0"/>
        </a:xfrm>
      </p:grpSpPr>
      <p:pic>
        <p:nvPicPr>
          <p:cNvPr id="3" name="Picture 6" descr="NTC_logo_rev.eps"/>
          <p:cNvPicPr>
            <a:picLocks noChangeAspect="1"/>
          </p:cNvPicPr>
          <p:nvPr/>
        </p:nvPicPr>
        <p:blipFill>
          <a:blip r:embed="rId2"/>
          <a:srcRect/>
          <a:stretch>
            <a:fillRect/>
          </a:stretch>
        </p:blipFill>
        <p:spPr bwMode="auto">
          <a:xfrm>
            <a:off x="7370763" y="6116638"/>
            <a:ext cx="1316037" cy="554037"/>
          </a:xfrm>
          <a:prstGeom prst="rect">
            <a:avLst/>
          </a:prstGeom>
          <a:noFill/>
          <a:ln w="9525">
            <a:noFill/>
            <a:miter lim="800000"/>
            <a:headEnd/>
            <a:tailEnd/>
          </a:ln>
        </p:spPr>
      </p:pic>
      <p:sp>
        <p:nvSpPr>
          <p:cNvPr id="4" name="TextBox 3"/>
          <p:cNvSpPr txBox="1"/>
          <p:nvPr userDrawn="1"/>
        </p:nvSpPr>
        <p:spPr>
          <a:xfrm>
            <a:off x="449263" y="6459538"/>
            <a:ext cx="3233737" cy="323850"/>
          </a:xfrm>
          <a:prstGeom prst="rect">
            <a:avLst/>
          </a:prstGeom>
          <a:noFill/>
        </p:spPr>
        <p:txBody>
          <a:bodyPr>
            <a:spAutoFit/>
          </a:bodyPr>
          <a:lstStyle/>
          <a:p>
            <a:pPr fontAlgn="auto">
              <a:spcBef>
                <a:spcPts val="0"/>
              </a:spcBef>
              <a:spcAft>
                <a:spcPts val="0"/>
              </a:spcAft>
              <a:defRPr/>
            </a:pPr>
            <a:r>
              <a:rPr lang="en-US" sz="700" dirty="0">
                <a:solidFill>
                  <a:schemeClr val="tx1">
                    <a:lumMod val="75000"/>
                    <a:lumOff val="25000"/>
                  </a:schemeClr>
                </a:solidFill>
                <a:latin typeface="Arial"/>
                <a:ea typeface="+mn-ea"/>
                <a:cs typeface="Arial"/>
              </a:rPr>
              <a:t>Copyright © </a:t>
            </a:r>
            <a:r>
              <a:rPr lang="en-US" sz="700" dirty="0" smtClean="0">
                <a:solidFill>
                  <a:schemeClr val="tx1">
                    <a:lumMod val="75000"/>
                    <a:lumOff val="25000"/>
                  </a:schemeClr>
                </a:solidFill>
                <a:latin typeface="Arial"/>
                <a:ea typeface="+mn-ea"/>
                <a:cs typeface="Arial"/>
              </a:rPr>
              <a:t>2013 </a:t>
            </a:r>
            <a:r>
              <a:rPr lang="en-US" sz="700" dirty="0">
                <a:solidFill>
                  <a:schemeClr val="tx1">
                    <a:lumMod val="75000"/>
                    <a:lumOff val="25000"/>
                  </a:schemeClr>
                </a:solidFill>
                <a:latin typeface="Arial"/>
                <a:ea typeface="+mn-ea"/>
                <a:cs typeface="Arial"/>
              </a:rPr>
              <a:t>New Teacher Center. All Rights Reserved.      </a:t>
            </a:r>
          </a:p>
          <a:p>
            <a:pPr fontAlgn="auto">
              <a:spcBef>
                <a:spcPts val="0"/>
              </a:spcBef>
              <a:spcAft>
                <a:spcPts val="0"/>
              </a:spcAft>
              <a:defRPr/>
            </a:pPr>
            <a:endParaRPr lang="en-US" sz="800" dirty="0">
              <a:latin typeface="Arial"/>
              <a:ea typeface="+mn-ea"/>
              <a:cs typeface="Arial"/>
            </a:endParaRPr>
          </a:p>
        </p:txBody>
      </p:sp>
      <p:sp>
        <p:nvSpPr>
          <p:cNvPr id="2" name="Title 1"/>
          <p:cNvSpPr>
            <a:spLocks noGrp="1"/>
          </p:cNvSpPr>
          <p:nvPr>
            <p:ph type="ctrTitle"/>
          </p:nvPr>
        </p:nvSpPr>
        <p:spPr>
          <a:xfrm>
            <a:off x="685800" y="1286933"/>
            <a:ext cx="7772400" cy="4656667"/>
          </a:xfrm>
        </p:spPr>
        <p:txBody>
          <a:bodyPr anchor="t">
            <a:noAutofit/>
          </a:bodyPr>
          <a:lstStyle>
            <a:lvl1pPr algn="l">
              <a:defRPr sz="4000" b="0" i="0" cap="none" spc="0" baseline="0">
                <a:ln>
                  <a:noFill/>
                </a:ln>
                <a:solidFill>
                  <a:schemeClr val="tx1"/>
                </a:solidFill>
                <a:effectLst/>
                <a:latin typeface="Arial"/>
                <a:cs typeface="Aria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6" name="Picture 13" descr="TELL logo 2a[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7995" y="6146708"/>
            <a:ext cx="884743" cy="485453"/>
          </a:xfrm>
          <a:prstGeom prst="rect">
            <a:avLst/>
          </a:prstGeom>
          <a:noFill/>
          <a:ln w="9525">
            <a:solidFill>
              <a:schemeClr val="bg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pic>
        <p:nvPicPr>
          <p:cNvPr id="4" name="Picture 6" descr="NTC_logo_rev.eps"/>
          <p:cNvPicPr>
            <a:picLocks noChangeAspect="1"/>
          </p:cNvPicPr>
          <p:nvPr/>
        </p:nvPicPr>
        <p:blipFill>
          <a:blip r:embed="rId2"/>
          <a:srcRect/>
          <a:stretch>
            <a:fillRect/>
          </a:stretch>
        </p:blipFill>
        <p:spPr bwMode="auto">
          <a:xfrm>
            <a:off x="7370763" y="6116638"/>
            <a:ext cx="1316037" cy="554037"/>
          </a:xfrm>
          <a:prstGeom prst="rect">
            <a:avLst/>
          </a:prstGeom>
          <a:noFill/>
          <a:ln w="9525">
            <a:noFill/>
            <a:miter lim="800000"/>
            <a:headEnd/>
            <a:tailEnd/>
          </a:ln>
        </p:spPr>
      </p:pic>
      <p:sp>
        <p:nvSpPr>
          <p:cNvPr id="5" name="TextBox 4"/>
          <p:cNvSpPr txBox="1"/>
          <p:nvPr/>
        </p:nvSpPr>
        <p:spPr>
          <a:xfrm>
            <a:off x="449263" y="6459538"/>
            <a:ext cx="3233737" cy="323850"/>
          </a:xfrm>
          <a:prstGeom prst="rect">
            <a:avLst/>
          </a:prstGeom>
          <a:noFill/>
        </p:spPr>
        <p:txBody>
          <a:bodyPr>
            <a:spAutoFit/>
          </a:bodyPr>
          <a:lstStyle/>
          <a:p>
            <a:pPr fontAlgn="auto">
              <a:spcBef>
                <a:spcPts val="0"/>
              </a:spcBef>
              <a:spcAft>
                <a:spcPts val="0"/>
              </a:spcAft>
              <a:defRPr/>
            </a:pPr>
            <a:r>
              <a:rPr lang="en-US" sz="700" dirty="0">
                <a:solidFill>
                  <a:schemeClr val="bg1"/>
                </a:solidFill>
                <a:latin typeface="Arial"/>
                <a:ea typeface="+mn-ea"/>
                <a:cs typeface="Arial"/>
              </a:rPr>
              <a:t>Copyright © </a:t>
            </a:r>
            <a:r>
              <a:rPr lang="en-US" sz="700" dirty="0" smtClean="0">
                <a:solidFill>
                  <a:schemeClr val="bg1"/>
                </a:solidFill>
                <a:latin typeface="Arial"/>
                <a:ea typeface="+mn-ea"/>
                <a:cs typeface="Arial"/>
              </a:rPr>
              <a:t>2013 </a:t>
            </a:r>
            <a:r>
              <a:rPr lang="en-US" sz="700" dirty="0">
                <a:solidFill>
                  <a:schemeClr val="bg1"/>
                </a:solidFill>
                <a:latin typeface="Arial"/>
                <a:ea typeface="+mn-ea"/>
                <a:cs typeface="Arial"/>
              </a:rPr>
              <a:t>New Teacher Center. All Rights Reserved.      </a:t>
            </a:r>
          </a:p>
          <a:p>
            <a:pPr fontAlgn="auto">
              <a:spcBef>
                <a:spcPts val="0"/>
              </a:spcBef>
              <a:spcAft>
                <a:spcPts val="0"/>
              </a:spcAft>
              <a:defRPr/>
            </a:pPr>
            <a:endParaRPr lang="en-US" sz="800" dirty="0">
              <a:latin typeface="Arial"/>
              <a:ea typeface="+mn-ea"/>
              <a:cs typeface="Arial"/>
            </a:endParaRPr>
          </a:p>
        </p:txBody>
      </p:sp>
      <p:sp>
        <p:nvSpPr>
          <p:cNvPr id="2" name="Title 1"/>
          <p:cNvSpPr>
            <a:spLocks noGrp="1"/>
          </p:cNvSpPr>
          <p:nvPr>
            <p:ph type="title"/>
          </p:nvPr>
        </p:nvSpPr>
        <p:spPr>
          <a:xfrm>
            <a:off x="451369" y="4406900"/>
            <a:ext cx="7772400" cy="1362075"/>
          </a:xfrm>
        </p:spPr>
        <p:txBody>
          <a:bodyPr anchor="t"/>
          <a:lstStyle>
            <a:lvl1pPr algn="l">
              <a:defRPr sz="5000" b="0" i="0" cap="none">
                <a:solidFill>
                  <a:schemeClr val="bg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451369" y="3632203"/>
            <a:ext cx="7772400" cy="850900"/>
          </a:xfrm>
        </p:spPr>
        <p:txBody>
          <a:bodyPr anchor="b"/>
          <a:lstStyle>
            <a:lvl1pPr marL="0" indent="0">
              <a:buNone/>
              <a:defRPr sz="1900" b="1" i="0" cap="all" spc="100">
                <a:solidFill>
                  <a:schemeClr val="accent6">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54657"/>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54657"/>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331904"/>
            <a:ext cx="4040188" cy="7837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15606"/>
            <a:ext cx="4040188" cy="375179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331904"/>
            <a:ext cx="4041775" cy="7837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15606"/>
            <a:ext cx="4041775" cy="375179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38735"/>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736600"/>
            <a:ext cx="5111750" cy="53895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900786"/>
            <a:ext cx="3008313" cy="42253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87400"/>
            <a:ext cx="2057400" cy="5338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787400"/>
            <a:ext cx="6019800" cy="5338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387350"/>
            <a:ext cx="9144000" cy="6470650"/>
          </a:xfrm>
          <a:prstGeom prst="rect">
            <a:avLst/>
          </a:prstGeom>
          <a:gradFill rotWithShape="0">
            <a:gsLst>
              <a:gs pos="0">
                <a:schemeClr val="bg1"/>
              </a:gs>
              <a:gs pos="70000">
                <a:srgbClr val="D1D1D1"/>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27" name="Title Placeholder 1"/>
          <p:cNvSpPr>
            <a:spLocks noGrp="1"/>
          </p:cNvSpPr>
          <p:nvPr>
            <p:ph type="title"/>
          </p:nvPr>
        </p:nvSpPr>
        <p:spPr bwMode="auto">
          <a:xfrm>
            <a:off x="457200" y="219075"/>
            <a:ext cx="8229600" cy="1041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8" name="Text Placeholder 2"/>
          <p:cNvSpPr>
            <a:spLocks noGrp="1"/>
          </p:cNvSpPr>
          <p:nvPr>
            <p:ph type="body" idx="1"/>
          </p:nvPr>
        </p:nvSpPr>
        <p:spPr bwMode="auto">
          <a:xfrm>
            <a:off x="457200" y="1354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30" name="Picture 17" descr="NTC_logo.eps"/>
          <p:cNvPicPr>
            <a:picLocks noChangeAspect="1"/>
          </p:cNvPicPr>
          <p:nvPr/>
        </p:nvPicPr>
        <p:blipFill>
          <a:blip r:embed="rId14"/>
          <a:srcRect/>
          <a:stretch>
            <a:fillRect/>
          </a:stretch>
        </p:blipFill>
        <p:spPr bwMode="auto">
          <a:xfrm>
            <a:off x="7370763" y="6116638"/>
            <a:ext cx="1316037" cy="554037"/>
          </a:xfrm>
          <a:prstGeom prst="rect">
            <a:avLst/>
          </a:prstGeom>
          <a:noFill/>
          <a:ln w="9525">
            <a:noFill/>
            <a:miter lim="800000"/>
            <a:headEnd/>
            <a:tailEnd/>
          </a:ln>
        </p:spPr>
      </p:pic>
      <p:sp>
        <p:nvSpPr>
          <p:cNvPr id="8" name="TextBox 7"/>
          <p:cNvSpPr txBox="1"/>
          <p:nvPr/>
        </p:nvSpPr>
        <p:spPr>
          <a:xfrm>
            <a:off x="449263" y="6670675"/>
            <a:ext cx="3233737" cy="323850"/>
          </a:xfrm>
          <a:prstGeom prst="rect">
            <a:avLst/>
          </a:prstGeom>
          <a:noFill/>
        </p:spPr>
        <p:txBody>
          <a:bodyPr>
            <a:spAutoFit/>
          </a:bodyPr>
          <a:lstStyle/>
          <a:p>
            <a:pPr fontAlgn="auto">
              <a:spcBef>
                <a:spcPts val="0"/>
              </a:spcBef>
              <a:spcAft>
                <a:spcPts val="0"/>
              </a:spcAft>
              <a:defRPr/>
            </a:pPr>
            <a:r>
              <a:rPr lang="en-US" sz="700" dirty="0">
                <a:solidFill>
                  <a:schemeClr val="tx1">
                    <a:lumMod val="75000"/>
                    <a:lumOff val="25000"/>
                  </a:schemeClr>
                </a:solidFill>
                <a:latin typeface="Arial"/>
                <a:ea typeface="+mn-ea"/>
                <a:cs typeface="Arial"/>
              </a:rPr>
              <a:t>Copyright © </a:t>
            </a:r>
            <a:r>
              <a:rPr lang="en-US" sz="700" dirty="0" smtClean="0">
                <a:solidFill>
                  <a:schemeClr val="tx1">
                    <a:lumMod val="75000"/>
                    <a:lumOff val="25000"/>
                  </a:schemeClr>
                </a:solidFill>
                <a:latin typeface="Arial"/>
                <a:ea typeface="+mn-ea"/>
                <a:cs typeface="Arial"/>
              </a:rPr>
              <a:t>2013 </a:t>
            </a:r>
            <a:r>
              <a:rPr lang="en-US" sz="700" dirty="0">
                <a:solidFill>
                  <a:schemeClr val="tx1">
                    <a:lumMod val="75000"/>
                    <a:lumOff val="25000"/>
                  </a:schemeClr>
                </a:solidFill>
                <a:latin typeface="Arial"/>
                <a:ea typeface="+mn-ea"/>
                <a:cs typeface="Arial"/>
              </a:rPr>
              <a:t>New Teacher Center. All Rights Reserved.      </a:t>
            </a:r>
          </a:p>
          <a:p>
            <a:pPr fontAlgn="auto">
              <a:spcBef>
                <a:spcPts val="0"/>
              </a:spcBef>
              <a:spcAft>
                <a:spcPts val="0"/>
              </a:spcAft>
              <a:defRPr/>
            </a:pPr>
            <a:endParaRPr lang="en-US" sz="800" dirty="0">
              <a:latin typeface="Arial"/>
              <a:ea typeface="+mn-ea"/>
              <a:cs typeface="Arial"/>
            </a:endParaRPr>
          </a:p>
        </p:txBody>
      </p:sp>
      <p:pic>
        <p:nvPicPr>
          <p:cNvPr id="10" name="Picture 17" descr="NTC_logo.eps"/>
          <p:cNvPicPr>
            <a:picLocks noChangeAspect="1"/>
          </p:cNvPicPr>
          <p:nvPr/>
        </p:nvPicPr>
        <p:blipFill>
          <a:blip r:embed="rId14"/>
          <a:srcRect/>
          <a:stretch>
            <a:fillRect/>
          </a:stretch>
        </p:blipFill>
        <p:spPr bwMode="auto">
          <a:xfrm>
            <a:off x="7370763" y="6116638"/>
            <a:ext cx="1316037" cy="5540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Lst>
  <p:txStyles>
    <p:title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p:titleStyle>
    <p:bodyStyle>
      <a:lvl1pPr marL="190500" indent="-190500" algn="l" defTabSz="457200" rtl="0" eaLnBrk="1" fontAlgn="base" hangingPunct="1">
        <a:spcBef>
          <a:spcPct val="20000"/>
        </a:spcBef>
        <a:spcAft>
          <a:spcPct val="0"/>
        </a:spcAft>
        <a:buFont typeface="Arial" charset="0"/>
        <a:buChar char="•"/>
        <a:defRPr sz="2700" kern="1200">
          <a:solidFill>
            <a:srgbClr val="55585F"/>
          </a:solidFill>
          <a:latin typeface="Arial"/>
          <a:ea typeface="Geneva" charset="-128"/>
          <a:cs typeface="Arial"/>
        </a:defRPr>
      </a:lvl1pPr>
      <a:lvl2pPr marL="742950" indent="-190500" algn="l" defTabSz="457200" rtl="0" eaLnBrk="1" fontAlgn="base" hangingPunct="1">
        <a:spcBef>
          <a:spcPct val="20000"/>
        </a:spcBef>
        <a:spcAft>
          <a:spcPct val="0"/>
        </a:spcAft>
        <a:buFont typeface="Arial" charset="0"/>
        <a:buChar char="•"/>
        <a:defRPr sz="2400" kern="1200">
          <a:solidFill>
            <a:srgbClr val="55585F"/>
          </a:solidFill>
          <a:latin typeface="Arial"/>
          <a:ea typeface="Geneva" charset="-128"/>
          <a:cs typeface="Arial"/>
        </a:defRPr>
      </a:lvl2pPr>
      <a:lvl3pPr marL="1143000" indent="-136525" algn="l" defTabSz="457200" rtl="0" eaLnBrk="1" fontAlgn="base" hangingPunct="1">
        <a:spcBef>
          <a:spcPct val="20000"/>
        </a:spcBef>
        <a:spcAft>
          <a:spcPct val="0"/>
        </a:spcAft>
        <a:buFont typeface="Arial" charset="0"/>
        <a:buChar char="•"/>
        <a:defRPr sz="2200" kern="1200">
          <a:solidFill>
            <a:srgbClr val="55585F"/>
          </a:solidFill>
          <a:latin typeface="Arial"/>
          <a:ea typeface="Geneva" charset="-128"/>
          <a:cs typeface="Arial"/>
        </a:defRPr>
      </a:lvl3pPr>
      <a:lvl4pPr marL="1600200" indent="-136525" algn="l" defTabSz="457200" rtl="0" eaLnBrk="1" fontAlgn="base" hangingPunct="1">
        <a:spcBef>
          <a:spcPct val="20000"/>
        </a:spcBef>
        <a:spcAft>
          <a:spcPct val="0"/>
        </a:spcAft>
        <a:buFont typeface="Arial" charset="0"/>
        <a:buChar char="•"/>
        <a:defRPr sz="1900" kern="1200">
          <a:solidFill>
            <a:srgbClr val="55585F"/>
          </a:solidFill>
          <a:latin typeface="Arial"/>
          <a:ea typeface="Geneva" charset="-128"/>
          <a:cs typeface="Arial"/>
        </a:defRPr>
      </a:lvl4pPr>
      <a:lvl5pPr marL="2057400" indent="-136525" algn="l" defTabSz="457200" rtl="0" eaLnBrk="1" fontAlgn="base" hangingPunct="1">
        <a:spcBef>
          <a:spcPct val="20000"/>
        </a:spcBef>
        <a:spcAft>
          <a:spcPct val="0"/>
        </a:spcAft>
        <a:buFont typeface="Arial" charset="0"/>
        <a:buChar char="•"/>
        <a:defRPr kern="1200">
          <a:solidFill>
            <a:srgbClr val="55585F"/>
          </a:solidFill>
          <a:latin typeface="Arial"/>
          <a:ea typeface="Geneva"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hyperlink" Target="http://www.tellkentucky.org/" TargetMode="Externa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hyperlink" Target="http://www.tellkentucky.org/" TargetMode="External"/><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a:xfrm>
            <a:off x="685800" y="1773120"/>
            <a:ext cx="7772400" cy="1470025"/>
          </a:xfrm>
        </p:spPr>
        <p:txBody>
          <a:bodyPr/>
          <a:lstStyle/>
          <a:p>
            <a:pPr eaLnBrk="1" hangingPunct="1"/>
            <a:r>
              <a:rPr lang="en-US" dirty="0" smtClean="0">
                <a:latin typeface="Arial" charset="0"/>
              </a:rPr>
              <a:t>TELL Kentucky 2013</a:t>
            </a:r>
          </a:p>
        </p:txBody>
      </p:sp>
      <p:sp>
        <p:nvSpPr>
          <p:cNvPr id="16389" name="Text Placeholder 4"/>
          <p:cNvSpPr>
            <a:spLocks noGrp="1"/>
          </p:cNvSpPr>
          <p:nvPr>
            <p:ph type="body" sz="quarter" idx="11"/>
          </p:nvPr>
        </p:nvSpPr>
        <p:spPr>
          <a:xfrm>
            <a:off x="685800" y="4093535"/>
            <a:ext cx="7772400" cy="2439346"/>
          </a:xfrm>
        </p:spPr>
        <p:txBody>
          <a:bodyPr>
            <a:normAutofit/>
          </a:bodyPr>
          <a:lstStyle/>
          <a:p>
            <a:r>
              <a:rPr lang="en-US" dirty="0" smtClean="0">
                <a:latin typeface="Arial" charset="0"/>
              </a:rPr>
              <a:t>Ann Maddock</a:t>
            </a:r>
          </a:p>
          <a:p>
            <a:r>
              <a:rPr lang="en-US" dirty="0" smtClean="0">
                <a:latin typeface="Arial" charset="0"/>
              </a:rPr>
              <a:t>Senior Advisor</a:t>
            </a:r>
            <a:endParaRPr lang="en-US" dirty="0">
              <a:latin typeface="Arial" charset="0"/>
            </a:endParaRPr>
          </a:p>
          <a:p>
            <a:endParaRPr lang="en-US" dirty="0">
              <a:latin typeface="Arial" charset="0"/>
            </a:endParaRPr>
          </a:p>
          <a:p>
            <a:r>
              <a:rPr lang="en-US" dirty="0" smtClean="0">
                <a:latin typeface="Arial" charset="0"/>
              </a:rPr>
              <a:t>Kentucky Board of Education</a:t>
            </a:r>
          </a:p>
          <a:p>
            <a:r>
              <a:rPr lang="en-US" dirty="0" smtClean="0">
                <a:latin typeface="Arial" charset="0"/>
              </a:rPr>
              <a:t>June 5, 2013</a:t>
            </a:r>
            <a:endParaRPr lang="en-US" dirty="0">
              <a:latin typeface="Arial" charset="0"/>
            </a:endParaRPr>
          </a:p>
          <a:p>
            <a:endParaRPr lang="en-US" dirty="0">
              <a:latin typeface="Arial" charset="0"/>
            </a:endParaRPr>
          </a:p>
        </p:txBody>
      </p:sp>
      <p:sp>
        <p:nvSpPr>
          <p:cNvPr id="2" name="TextBox 1"/>
          <p:cNvSpPr txBox="1"/>
          <p:nvPr/>
        </p:nvSpPr>
        <p:spPr>
          <a:xfrm>
            <a:off x="6299200" y="5100320"/>
            <a:ext cx="184666" cy="369332"/>
          </a:xfrm>
          <a:prstGeom prst="rect">
            <a:avLst/>
          </a:prstGeom>
          <a:noFill/>
        </p:spPr>
        <p:txBody>
          <a:bodyPr wrap="none" rtlCol="0">
            <a:spAutoFit/>
          </a:bodyPr>
          <a:lstStyle/>
          <a:p>
            <a:endParaRPr lang="en-US" dirty="0"/>
          </a:p>
        </p:txBody>
      </p:sp>
      <p:pic>
        <p:nvPicPr>
          <p:cNvPr id="6" name="Picture 13" descr="TELL logo 2a[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918" y="3963389"/>
            <a:ext cx="3783169" cy="2075804"/>
          </a:xfrm>
          <a:prstGeom prst="rect">
            <a:avLst/>
          </a:prstGeom>
          <a:noFill/>
          <a:ln w="9525">
            <a:solidFill>
              <a:schemeClr val="bg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707" y="190500"/>
            <a:ext cx="8160904" cy="6247864"/>
          </a:xfrm>
          <a:prstGeom prst="rect">
            <a:avLst/>
          </a:prstGeom>
        </p:spPr>
        <p:txBody>
          <a:bodyPr wrap="square">
            <a:spAutoFit/>
          </a:bodyPr>
          <a:lstStyle/>
          <a:p>
            <a:r>
              <a:rPr lang="en-US" sz="3600" dirty="0" smtClean="0">
                <a:solidFill>
                  <a:schemeClr val="accent5">
                    <a:lumMod val="50000"/>
                  </a:schemeClr>
                </a:solidFill>
              </a:rPr>
              <a:t>Before We Begin….</a:t>
            </a:r>
          </a:p>
          <a:p>
            <a:r>
              <a:rPr lang="en-US" sz="2400" dirty="0" smtClean="0"/>
              <a:t>As </a:t>
            </a:r>
            <a:r>
              <a:rPr lang="en-US" sz="2400" dirty="0"/>
              <a:t>a result of the extensive, collaborative work across the state since the 2011 TELL Survey, the following initiatives were implemented and incorporate TELL </a:t>
            </a:r>
            <a:r>
              <a:rPr lang="en-US" sz="2400" dirty="0" smtClean="0"/>
              <a:t>data:</a:t>
            </a:r>
          </a:p>
          <a:p>
            <a:pPr marL="800100" lvl="1" indent="-342900">
              <a:spcBef>
                <a:spcPts val="1200"/>
              </a:spcBef>
              <a:spcAft>
                <a:spcPts val="0"/>
              </a:spcAft>
              <a:buClr>
                <a:schemeClr val="accent5">
                  <a:lumMod val="50000"/>
                </a:schemeClr>
              </a:buClr>
              <a:buFont typeface="Wingdings" pitchFamily="2" charset="2"/>
              <a:buChar char="Ø"/>
            </a:pPr>
            <a:r>
              <a:rPr lang="en-US" sz="2000" dirty="0" smtClean="0"/>
              <a:t>Kentucky </a:t>
            </a:r>
            <a:r>
              <a:rPr lang="en-US" sz="2000" dirty="0"/>
              <a:t>Professional Growth and Effectiveness System </a:t>
            </a:r>
            <a:endParaRPr lang="en-US" sz="2000" dirty="0" smtClean="0"/>
          </a:p>
          <a:p>
            <a:pPr marL="800100" lvl="1" indent="-342900">
              <a:spcBef>
                <a:spcPts val="1200"/>
              </a:spcBef>
              <a:spcAft>
                <a:spcPts val="0"/>
              </a:spcAft>
              <a:buClr>
                <a:schemeClr val="accent5">
                  <a:lumMod val="50000"/>
                </a:schemeClr>
              </a:buClr>
              <a:buFont typeface="Wingdings" pitchFamily="2" charset="2"/>
              <a:buChar char="Ø"/>
            </a:pPr>
            <a:r>
              <a:rPr lang="en-US" sz="2000" dirty="0" smtClean="0"/>
              <a:t>Consolidated </a:t>
            </a:r>
            <a:r>
              <a:rPr lang="en-US" sz="2000" dirty="0"/>
              <a:t>District Improvement Plan (CDIP) </a:t>
            </a:r>
            <a:endParaRPr lang="en-US" sz="2000" dirty="0" smtClean="0"/>
          </a:p>
          <a:p>
            <a:pPr marL="800100" lvl="1" indent="-342900">
              <a:spcBef>
                <a:spcPts val="1200"/>
              </a:spcBef>
              <a:spcAft>
                <a:spcPts val="0"/>
              </a:spcAft>
              <a:buClr>
                <a:schemeClr val="accent5">
                  <a:lumMod val="50000"/>
                </a:schemeClr>
              </a:buClr>
              <a:buFont typeface="Wingdings" pitchFamily="2" charset="2"/>
              <a:buChar char="Ø"/>
            </a:pPr>
            <a:r>
              <a:rPr lang="en-US" sz="2000" dirty="0" smtClean="0"/>
              <a:t>Consolidated </a:t>
            </a:r>
            <a:r>
              <a:rPr lang="en-US" sz="2000" dirty="0"/>
              <a:t>School Improvement Plans (CSIP) </a:t>
            </a:r>
            <a:endParaRPr lang="en-US" sz="2000" dirty="0" smtClean="0"/>
          </a:p>
          <a:p>
            <a:pPr marL="800100" lvl="1" indent="-342900">
              <a:spcBef>
                <a:spcPts val="1200"/>
              </a:spcBef>
              <a:spcAft>
                <a:spcPts val="0"/>
              </a:spcAft>
              <a:buClr>
                <a:schemeClr val="accent5">
                  <a:lumMod val="50000"/>
                </a:schemeClr>
              </a:buClr>
              <a:buFont typeface="Wingdings" pitchFamily="2" charset="2"/>
              <a:buChar char="Ø"/>
            </a:pPr>
            <a:r>
              <a:rPr lang="en-US" sz="2000" dirty="0" smtClean="0"/>
              <a:t>Kentucky </a:t>
            </a:r>
            <a:r>
              <a:rPr lang="en-US" sz="2000" dirty="0"/>
              <a:t>Learning </a:t>
            </a:r>
            <a:r>
              <a:rPr lang="en-US" sz="2000" dirty="0" smtClean="0"/>
              <a:t>Forward (Standards Implementation)</a:t>
            </a:r>
            <a:endParaRPr lang="en-US" sz="2000" dirty="0"/>
          </a:p>
          <a:p>
            <a:pPr marL="0" lvl="1">
              <a:spcBef>
                <a:spcPts val="1200"/>
              </a:spcBef>
              <a:spcAft>
                <a:spcPts val="0"/>
              </a:spcAft>
              <a:buClr>
                <a:schemeClr val="accent5">
                  <a:lumMod val="50000"/>
                </a:schemeClr>
              </a:buClr>
            </a:pPr>
            <a:r>
              <a:rPr lang="en-US" sz="2400" dirty="0" smtClean="0"/>
              <a:t>Additional stakeholder efforts include:</a:t>
            </a:r>
          </a:p>
          <a:p>
            <a:pPr marL="800100" lvl="1" indent="-342900">
              <a:spcBef>
                <a:spcPts val="1200"/>
              </a:spcBef>
              <a:spcAft>
                <a:spcPts val="0"/>
              </a:spcAft>
              <a:buClr>
                <a:schemeClr val="accent5">
                  <a:lumMod val="50000"/>
                </a:schemeClr>
              </a:buClr>
              <a:buFont typeface="Wingdings" pitchFamily="2" charset="2"/>
              <a:buChar char="Ø"/>
            </a:pPr>
            <a:r>
              <a:rPr lang="en-US" sz="2000" dirty="0"/>
              <a:t>T</a:t>
            </a:r>
            <a:r>
              <a:rPr lang="en-US" sz="2000" dirty="0" smtClean="0"/>
              <a:t>he </a:t>
            </a:r>
            <a:r>
              <a:rPr lang="en-US" sz="2000" dirty="0"/>
              <a:t>Kentucky Department of Education asked every KDE office to incorporate the use of the 2011 TELL data into their discussions with respective stakeholder </a:t>
            </a:r>
            <a:r>
              <a:rPr lang="en-US" sz="2000" dirty="0" smtClean="0"/>
              <a:t>groups.</a:t>
            </a:r>
          </a:p>
          <a:p>
            <a:pPr marL="800100" lvl="1" indent="-342900">
              <a:spcBef>
                <a:spcPts val="1200"/>
              </a:spcBef>
              <a:spcAft>
                <a:spcPts val="0"/>
              </a:spcAft>
              <a:buClr>
                <a:schemeClr val="accent5">
                  <a:lumMod val="50000"/>
                </a:schemeClr>
              </a:buClr>
              <a:buFont typeface="Wingdings" pitchFamily="2" charset="2"/>
              <a:buChar char="Ø"/>
            </a:pPr>
            <a:r>
              <a:rPr lang="en-US" sz="2000" dirty="0" smtClean="0"/>
              <a:t>The TELL Kentucky Partners incorporated the use of the TELL data in a variety of ways with their constituents.</a:t>
            </a:r>
          </a:p>
          <a:p>
            <a:r>
              <a:rPr lang="en-US" dirty="0" smtClean="0"/>
              <a:t> </a:t>
            </a:r>
            <a:endParaRPr lang="en-US" dirty="0"/>
          </a:p>
        </p:txBody>
      </p:sp>
    </p:spTree>
    <p:extLst>
      <p:ext uri="{BB962C8B-B14F-4D97-AF65-F5344CB8AC3E}">
        <p14:creationId xmlns:p14="http://schemas.microsoft.com/office/powerpoint/2010/main" val="2036563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4401" y="1476910"/>
            <a:ext cx="5106737" cy="4578185"/>
          </a:xfrm>
          <a:prstGeom prst="rect">
            <a:avLst/>
          </a:prstGeom>
          <a:ln w="38100">
            <a:solidFill>
              <a:schemeClr val="accent6"/>
            </a:solidFill>
          </a:ln>
        </p:spPr>
      </p:pic>
      <p:sp>
        <p:nvSpPr>
          <p:cNvPr id="6" name="TextBox 5"/>
          <p:cNvSpPr txBox="1"/>
          <p:nvPr/>
        </p:nvSpPr>
        <p:spPr>
          <a:xfrm>
            <a:off x="0" y="11287"/>
            <a:ext cx="9143999" cy="1261884"/>
          </a:xfrm>
          <a:prstGeom prst="rect">
            <a:avLst/>
          </a:prstGeom>
          <a:noFill/>
        </p:spPr>
        <p:txBody>
          <a:bodyPr wrap="square" rtlCol="0">
            <a:spAutoFit/>
          </a:bodyPr>
          <a:lstStyle/>
          <a:p>
            <a:pPr algn="ctr"/>
            <a:r>
              <a:rPr lang="en-US" sz="3800" dirty="0" smtClean="0">
                <a:solidFill>
                  <a:schemeClr val="accent5">
                    <a:lumMod val="50000"/>
                  </a:schemeClr>
                </a:solidFill>
              </a:rPr>
              <a:t>TELL </a:t>
            </a:r>
            <a:r>
              <a:rPr lang="en-US" sz="3800" dirty="0">
                <a:solidFill>
                  <a:schemeClr val="accent5">
                    <a:lumMod val="50000"/>
                  </a:schemeClr>
                </a:solidFill>
              </a:rPr>
              <a:t>D</a:t>
            </a:r>
            <a:r>
              <a:rPr lang="en-US" sz="3800" dirty="0" smtClean="0">
                <a:solidFill>
                  <a:schemeClr val="accent5">
                    <a:lumMod val="50000"/>
                  </a:schemeClr>
                </a:solidFill>
              </a:rPr>
              <a:t>ata </a:t>
            </a:r>
            <a:r>
              <a:rPr lang="en-US" sz="3800" dirty="0">
                <a:solidFill>
                  <a:schemeClr val="accent5">
                    <a:lumMod val="50000"/>
                  </a:schemeClr>
                </a:solidFill>
              </a:rPr>
              <a:t>is a </a:t>
            </a:r>
            <a:r>
              <a:rPr lang="en-US" sz="3800" dirty="0" smtClean="0">
                <a:solidFill>
                  <a:schemeClr val="accent5">
                    <a:lumMod val="50000"/>
                  </a:schemeClr>
                </a:solidFill>
              </a:rPr>
              <a:t>Required </a:t>
            </a:r>
            <a:r>
              <a:rPr lang="en-US" sz="3800" dirty="0">
                <a:solidFill>
                  <a:schemeClr val="accent5">
                    <a:lumMod val="50000"/>
                  </a:schemeClr>
                </a:solidFill>
              </a:rPr>
              <a:t>C</a:t>
            </a:r>
            <a:r>
              <a:rPr lang="en-US" sz="3800" dirty="0" smtClean="0">
                <a:solidFill>
                  <a:schemeClr val="accent5">
                    <a:lumMod val="50000"/>
                  </a:schemeClr>
                </a:solidFill>
              </a:rPr>
              <a:t>omponent </a:t>
            </a:r>
            <a:r>
              <a:rPr lang="en-US" sz="3800" dirty="0">
                <a:solidFill>
                  <a:schemeClr val="accent5">
                    <a:lumMod val="50000"/>
                  </a:schemeClr>
                </a:solidFill>
              </a:rPr>
              <a:t>in the </a:t>
            </a:r>
            <a:r>
              <a:rPr lang="en-US" sz="3800" dirty="0" smtClean="0">
                <a:solidFill>
                  <a:schemeClr val="accent5">
                    <a:lumMod val="50000"/>
                  </a:schemeClr>
                </a:solidFill>
              </a:rPr>
              <a:t>Statewide </a:t>
            </a:r>
            <a:r>
              <a:rPr lang="en-US" sz="3800" dirty="0">
                <a:solidFill>
                  <a:schemeClr val="accent5">
                    <a:lumMod val="50000"/>
                  </a:schemeClr>
                </a:solidFill>
              </a:rPr>
              <a:t>ASSIST S</a:t>
            </a:r>
            <a:r>
              <a:rPr lang="en-US" sz="3800" dirty="0" smtClean="0">
                <a:solidFill>
                  <a:schemeClr val="accent5">
                    <a:lumMod val="50000"/>
                  </a:schemeClr>
                </a:solidFill>
              </a:rPr>
              <a:t>ystem</a:t>
            </a:r>
            <a:endParaRPr lang="en-US" sz="3800" dirty="0">
              <a:solidFill>
                <a:schemeClr val="accent5">
                  <a:lumMod val="50000"/>
                </a:schemeClr>
              </a:solidFill>
            </a:endParaRPr>
          </a:p>
        </p:txBody>
      </p:sp>
    </p:spTree>
    <p:extLst>
      <p:ext uri="{BB962C8B-B14F-4D97-AF65-F5344CB8AC3E}">
        <p14:creationId xmlns:p14="http://schemas.microsoft.com/office/powerpoint/2010/main" val="2558314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198" y="764673"/>
            <a:ext cx="8373979" cy="4862870"/>
          </a:xfrm>
          <a:prstGeom prst="rect">
            <a:avLst/>
          </a:prstGeom>
          <a:noFill/>
        </p:spPr>
        <p:txBody>
          <a:bodyPr wrap="square" rtlCol="0">
            <a:spAutoFit/>
          </a:bodyPr>
          <a:lstStyle/>
          <a:p>
            <a:r>
              <a:rPr lang="en-US" sz="2800" dirty="0" smtClean="0"/>
              <a:t>The 2013 TELL Kentucky  Survey was an online, anonymous survey of all licensed school-based educators in the state to assess teaching conditions which research has shown are important to teacher retention and student achievement.</a:t>
            </a:r>
          </a:p>
          <a:p>
            <a:pPr marL="457200" indent="-457200">
              <a:buFont typeface="Arial" pitchFamily="34" charset="0"/>
              <a:buChar char="•"/>
            </a:pPr>
            <a:endParaRPr lang="en-US" sz="2000" dirty="0"/>
          </a:p>
          <a:p>
            <a:pPr marL="342900" indent="-342900">
              <a:spcAft>
                <a:spcPts val="1200"/>
              </a:spcAft>
              <a:buFont typeface="Arial" pitchFamily="34" charset="0"/>
              <a:buChar char="•"/>
            </a:pPr>
            <a:r>
              <a:rPr lang="en-US" sz="2000" dirty="0" smtClean="0"/>
              <a:t>The survey was administered March 4-29, 2013. Educators  were able to access the survey via </a:t>
            </a:r>
            <a:r>
              <a:rPr lang="en-US" sz="2000" dirty="0" smtClean="0">
                <a:hlinkClick r:id="rId2"/>
              </a:rPr>
              <a:t>www.tellkentucky.org</a:t>
            </a:r>
            <a:r>
              <a:rPr lang="en-US" sz="2000" dirty="0" smtClean="0"/>
              <a:t>, 24 hours/day during the survey window using their individual, anonymous access code. A Help Desk was available to provide assistance. </a:t>
            </a:r>
          </a:p>
          <a:p>
            <a:pPr marL="342900" indent="-342900">
              <a:spcAft>
                <a:spcPts val="1200"/>
              </a:spcAft>
              <a:buFont typeface="Arial" pitchFamily="34" charset="0"/>
              <a:buChar char="•"/>
            </a:pPr>
            <a:r>
              <a:rPr lang="en-US" sz="2000" dirty="0" smtClean="0"/>
              <a:t>The same questions were used as </a:t>
            </a:r>
            <a:r>
              <a:rPr lang="en-US" sz="2000" dirty="0"/>
              <a:t>in </a:t>
            </a:r>
            <a:r>
              <a:rPr lang="en-US" sz="2000" dirty="0" smtClean="0"/>
              <a:t>2011, plus one additional question: </a:t>
            </a:r>
            <a:r>
              <a:rPr lang="en-US" sz="2000" i="1" dirty="0" smtClean="0"/>
              <a:t>“At </a:t>
            </a:r>
            <a:r>
              <a:rPr lang="en-US" sz="2000" i="1" dirty="0"/>
              <a:t>this school, we utilize the results from the 2011 TELL Kentucky Survey as a tool for school improvement</a:t>
            </a:r>
            <a:r>
              <a:rPr lang="en-US" sz="2000" i="1" dirty="0" smtClean="0"/>
              <a:t>.” </a:t>
            </a:r>
          </a:p>
        </p:txBody>
      </p:sp>
      <p:sp>
        <p:nvSpPr>
          <p:cNvPr id="3" name="Title 1"/>
          <p:cNvSpPr txBox="1">
            <a:spLocks/>
          </p:cNvSpPr>
          <p:nvPr/>
        </p:nvSpPr>
        <p:spPr>
          <a:xfrm>
            <a:off x="457200" y="0"/>
            <a:ext cx="82296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t>About TELL Kentucky 2013</a:t>
            </a:r>
            <a:endParaRPr lang="en-US" dirty="0"/>
          </a:p>
        </p:txBody>
      </p:sp>
    </p:spTree>
    <p:extLst>
      <p:ext uri="{BB962C8B-B14F-4D97-AF65-F5344CB8AC3E}">
        <p14:creationId xmlns:p14="http://schemas.microsoft.com/office/powerpoint/2010/main" val="3853818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7562" y="3264268"/>
            <a:ext cx="6853238" cy="923330"/>
          </a:xfrm>
          <a:prstGeom prst="rect">
            <a:avLst/>
          </a:prstGeom>
        </p:spPr>
        <p:txBody>
          <a:bodyPr wrap="square">
            <a:spAutoFit/>
          </a:bodyPr>
          <a:lstStyle/>
          <a:p>
            <a:pPr lvl="0"/>
            <a:r>
              <a:rPr lang="en-US" sz="5400" dirty="0" smtClean="0">
                <a:solidFill>
                  <a:schemeClr val="bg2">
                    <a:lumMod val="90000"/>
                  </a:schemeClr>
                </a:solidFill>
              </a:rPr>
              <a:t>www.tellkentucky.org</a:t>
            </a:r>
            <a:endParaRPr lang="en-US" sz="5000" dirty="0">
              <a:solidFill>
                <a:schemeClr val="bg2">
                  <a:lumMod val="90000"/>
                </a:schemeClr>
              </a:solidFill>
              <a:latin typeface="Arial"/>
              <a:cs typeface="Arial"/>
            </a:endParaRPr>
          </a:p>
        </p:txBody>
      </p:sp>
      <p:sp>
        <p:nvSpPr>
          <p:cNvPr id="4" name="Title 3"/>
          <p:cNvSpPr>
            <a:spLocks noGrp="1"/>
          </p:cNvSpPr>
          <p:nvPr>
            <p:ph type="title"/>
          </p:nvPr>
        </p:nvSpPr>
        <p:spPr>
          <a:xfrm>
            <a:off x="817562" y="4187598"/>
            <a:ext cx="7406207" cy="1362075"/>
          </a:xfrm>
        </p:spPr>
        <p:txBody>
          <a:bodyPr/>
          <a:lstStyle/>
          <a:p>
            <a:pPr lvl="0"/>
            <a:r>
              <a:rPr lang="en-US" dirty="0">
                <a:solidFill>
                  <a:srgbClr val="FFFFFF"/>
                </a:solidFill>
              </a:rPr>
              <a:t>School, District and State Results </a:t>
            </a:r>
            <a:br>
              <a:rPr lang="en-US" dirty="0">
                <a:solidFill>
                  <a:srgbClr val="FFFFFF"/>
                </a:solidFill>
              </a:rPr>
            </a:br>
            <a:r>
              <a:rPr lang="en-US" dirty="0" smtClean="0"/>
              <a:t/>
            </a:r>
            <a:br>
              <a:rPr lang="en-US" dirty="0" smtClean="0"/>
            </a:br>
            <a:endParaRPr lang="en-US" dirty="0"/>
          </a:p>
        </p:txBody>
      </p:sp>
    </p:spTree>
    <p:extLst>
      <p:ext uri="{BB962C8B-B14F-4D97-AF65-F5344CB8AC3E}">
        <p14:creationId xmlns:p14="http://schemas.microsoft.com/office/powerpoint/2010/main" val="928624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4873" y="1685563"/>
            <a:ext cx="6497054" cy="3046988"/>
          </a:xfrm>
          <a:prstGeom prst="rect">
            <a:avLst/>
          </a:prstGeom>
        </p:spPr>
        <p:txBody>
          <a:bodyPr wrap="square">
            <a:spAutoFit/>
          </a:bodyPr>
          <a:lstStyle/>
          <a:p>
            <a:pPr algn="ctr"/>
            <a:r>
              <a:rPr lang="en-US" sz="2400" dirty="0">
                <a:solidFill>
                  <a:srgbClr val="000000"/>
                </a:solidFill>
              </a:rPr>
              <a:t>Ninety percent of schools (1,296/1,441) met or exceeded the 50 percent response rate (and at least 5 respondents) threshold required to receive an individual school-level data </a:t>
            </a:r>
            <a:r>
              <a:rPr lang="en-US" sz="2400" dirty="0" smtClean="0">
                <a:solidFill>
                  <a:srgbClr val="000000"/>
                </a:solidFill>
              </a:rPr>
              <a:t>report! </a:t>
            </a:r>
          </a:p>
          <a:p>
            <a:pPr algn="ctr"/>
            <a:endParaRPr lang="en-US" sz="2400" dirty="0">
              <a:solidFill>
                <a:srgbClr val="000000"/>
              </a:solidFill>
            </a:endParaRPr>
          </a:p>
          <a:p>
            <a:pPr algn="ctr"/>
            <a:r>
              <a:rPr lang="en-US" sz="2400" b="1" dirty="0" smtClean="0">
                <a:solidFill>
                  <a:srgbClr val="000000"/>
                </a:solidFill>
              </a:rPr>
              <a:t>All </a:t>
            </a:r>
            <a:r>
              <a:rPr lang="en-US" sz="2400" b="1" dirty="0">
                <a:solidFill>
                  <a:srgbClr val="000000"/>
                </a:solidFill>
              </a:rPr>
              <a:t>results may be viewed online </a:t>
            </a:r>
            <a:r>
              <a:rPr lang="en-US" sz="2400" dirty="0" smtClean="0">
                <a:solidFill>
                  <a:srgbClr val="000000"/>
                </a:solidFill>
              </a:rPr>
              <a:t> </a:t>
            </a:r>
            <a:r>
              <a:rPr lang="en-US" sz="2400" u="sng" dirty="0">
                <a:solidFill>
                  <a:srgbClr val="000000"/>
                </a:solidFill>
              </a:rPr>
              <a:t>www.tellkentucky.org</a:t>
            </a:r>
            <a:r>
              <a:rPr lang="en-US" sz="2400" dirty="0">
                <a:solidFill>
                  <a:srgbClr val="000000"/>
                </a:solidFill>
              </a:rPr>
              <a:t>. </a:t>
            </a:r>
            <a:endParaRPr lang="en-US" sz="2400" dirty="0" smtClean="0">
              <a:solidFill>
                <a:srgbClr val="000000"/>
              </a:solidFill>
            </a:endParaRPr>
          </a:p>
          <a:p>
            <a:pPr algn="ctr"/>
            <a:endParaRPr lang="en-US" sz="2400" dirty="0">
              <a:solidFill>
                <a:srgbClr val="000000"/>
              </a:solidFill>
            </a:endParaRPr>
          </a:p>
        </p:txBody>
      </p:sp>
    </p:spTree>
    <p:extLst>
      <p:ext uri="{BB962C8B-B14F-4D97-AF65-F5344CB8AC3E}">
        <p14:creationId xmlns:p14="http://schemas.microsoft.com/office/powerpoint/2010/main" val="119816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635" y="1034071"/>
            <a:ext cx="7108582" cy="5220243"/>
          </a:xfrm>
          <a:prstGeom prst="rect">
            <a:avLst/>
          </a:prstGeom>
        </p:spPr>
      </p:pic>
      <p:sp>
        <p:nvSpPr>
          <p:cNvPr id="9" name="Line Callout 2 8"/>
          <p:cNvSpPr/>
          <p:nvPr/>
        </p:nvSpPr>
        <p:spPr>
          <a:xfrm>
            <a:off x="5972103" y="982379"/>
            <a:ext cx="2328672" cy="329184"/>
          </a:xfrm>
          <a:prstGeom prst="borderCallout2">
            <a:avLst>
              <a:gd name="adj1" fmla="val 53473"/>
              <a:gd name="adj2" fmla="val -545"/>
              <a:gd name="adj3" fmla="val 53440"/>
              <a:gd name="adj4" fmla="val -34703"/>
              <a:gd name="adj5" fmla="val 593849"/>
              <a:gd name="adj6" fmla="val -35198"/>
            </a:avLst>
          </a:prstGeom>
          <a:solidFill>
            <a:srgbClr val="FFFF00"/>
          </a:solidFill>
          <a:ln w="12700">
            <a:solidFill>
              <a:srgbClr val="FF0000"/>
            </a:solidFill>
          </a:ln>
        </p:spPr>
        <p:style>
          <a:lnRef idx="3">
            <a:schemeClr val="lt1"/>
          </a:lnRef>
          <a:fillRef idx="1003">
            <a:schemeClr val="dk1"/>
          </a:fillRef>
          <a:effectRef idx="1">
            <a:schemeClr val="accent6"/>
          </a:effectRef>
          <a:fontRef idx="minor">
            <a:schemeClr val="lt1"/>
          </a:fontRef>
        </p:style>
        <p:txBody>
          <a:bodyPr rtlCol="0" anchor="ctr"/>
          <a:lstStyle/>
          <a:p>
            <a:pPr algn="ctr"/>
            <a:r>
              <a:rPr lang="en-US" dirty="0" smtClean="0">
                <a:solidFill>
                  <a:schemeClr val="tx1"/>
                </a:solidFill>
              </a:rPr>
              <a:t># Educators</a:t>
            </a:r>
            <a:endParaRPr lang="en-US" dirty="0">
              <a:solidFill>
                <a:schemeClr val="tx1"/>
              </a:solidFill>
            </a:endParaRPr>
          </a:p>
        </p:txBody>
      </p:sp>
      <p:sp>
        <p:nvSpPr>
          <p:cNvPr id="10" name="Line Callout 2 9"/>
          <p:cNvSpPr/>
          <p:nvPr/>
        </p:nvSpPr>
        <p:spPr>
          <a:xfrm>
            <a:off x="6437965" y="1632181"/>
            <a:ext cx="2095564" cy="329184"/>
          </a:xfrm>
          <a:prstGeom prst="borderCallout2">
            <a:avLst>
              <a:gd name="adj1" fmla="val 47134"/>
              <a:gd name="adj2" fmla="val -3052"/>
              <a:gd name="adj3" fmla="val 47133"/>
              <a:gd name="adj4" fmla="val -28290"/>
              <a:gd name="adj5" fmla="val 383249"/>
              <a:gd name="adj6" fmla="val -28085"/>
            </a:avLst>
          </a:prstGeom>
          <a:solidFill>
            <a:srgbClr val="FFFF00"/>
          </a:solidFill>
          <a:ln w="12700">
            <a:solidFill>
              <a:srgbClr val="FF0000"/>
            </a:solidFill>
          </a:ln>
        </p:spPr>
        <p:style>
          <a:lnRef idx="3">
            <a:schemeClr val="lt1"/>
          </a:lnRef>
          <a:fillRef idx="1003">
            <a:schemeClr val="dk1"/>
          </a:fillRef>
          <a:effectRef idx="1">
            <a:schemeClr val="accent6"/>
          </a:effectRef>
          <a:fontRef idx="minor">
            <a:schemeClr val="lt1"/>
          </a:fontRef>
        </p:style>
        <p:txBody>
          <a:bodyPr rtlCol="0" anchor="ctr"/>
          <a:lstStyle/>
          <a:p>
            <a:pPr algn="ctr"/>
            <a:r>
              <a:rPr lang="en-US" dirty="0" smtClean="0">
                <a:solidFill>
                  <a:srgbClr val="080808"/>
                </a:solidFill>
              </a:rPr>
              <a:t># Completed</a:t>
            </a:r>
            <a:endParaRPr lang="en-US" dirty="0">
              <a:solidFill>
                <a:srgbClr val="080808"/>
              </a:solidFill>
            </a:endParaRPr>
          </a:p>
        </p:txBody>
      </p:sp>
      <p:sp>
        <p:nvSpPr>
          <p:cNvPr id="11" name="Line Callout 2 10"/>
          <p:cNvSpPr/>
          <p:nvPr/>
        </p:nvSpPr>
        <p:spPr>
          <a:xfrm>
            <a:off x="6878683" y="2203827"/>
            <a:ext cx="1937068" cy="329184"/>
          </a:xfrm>
          <a:prstGeom prst="borderCallout2">
            <a:avLst>
              <a:gd name="adj1" fmla="val 6900"/>
              <a:gd name="adj2" fmla="val -1449"/>
              <a:gd name="adj3" fmla="val 5522"/>
              <a:gd name="adj4" fmla="val -13906"/>
              <a:gd name="adj5" fmla="val 223323"/>
              <a:gd name="adj6" fmla="val -14125"/>
            </a:avLst>
          </a:prstGeom>
          <a:solidFill>
            <a:srgbClr val="FFFF00"/>
          </a:solidFill>
          <a:ln w="12700">
            <a:solidFill>
              <a:srgbClr val="FF0000"/>
            </a:solidFill>
          </a:ln>
        </p:spPr>
        <p:style>
          <a:lnRef idx="3">
            <a:schemeClr val="lt1"/>
          </a:lnRef>
          <a:fillRef idx="1003">
            <a:schemeClr val="dk1"/>
          </a:fillRef>
          <a:effectRef idx="1">
            <a:schemeClr val="accent6"/>
          </a:effectRef>
          <a:fontRef idx="minor">
            <a:schemeClr val="lt1"/>
          </a:fontRef>
        </p:style>
        <p:txBody>
          <a:bodyPr rtlCol="0" anchor="ctr"/>
          <a:lstStyle/>
          <a:p>
            <a:pPr algn="ctr"/>
            <a:r>
              <a:rPr lang="en-US" dirty="0" smtClean="0">
                <a:solidFill>
                  <a:srgbClr val="0C0C0C"/>
                </a:solidFill>
              </a:rPr>
              <a:t>% Completed</a:t>
            </a:r>
            <a:endParaRPr lang="en-US" dirty="0">
              <a:solidFill>
                <a:srgbClr val="0C0C0C"/>
              </a:solidFill>
            </a:endParaRPr>
          </a:p>
        </p:txBody>
      </p:sp>
      <p:sp>
        <p:nvSpPr>
          <p:cNvPr id="12" name="Line Callout 2 11"/>
          <p:cNvSpPr/>
          <p:nvPr/>
        </p:nvSpPr>
        <p:spPr>
          <a:xfrm>
            <a:off x="806612" y="510037"/>
            <a:ext cx="2328672" cy="329184"/>
          </a:xfrm>
          <a:prstGeom prst="borderCallout2">
            <a:avLst>
              <a:gd name="adj1" fmla="val 58103"/>
              <a:gd name="adj2" fmla="val 99586"/>
              <a:gd name="adj3" fmla="val 192329"/>
              <a:gd name="adj4" fmla="val 102077"/>
              <a:gd name="adj5" fmla="val 876066"/>
              <a:gd name="adj6" fmla="val 141177"/>
            </a:avLst>
          </a:prstGeom>
          <a:solidFill>
            <a:srgbClr val="FFFF00"/>
          </a:solidFill>
          <a:ln w="12700">
            <a:solidFill>
              <a:srgbClr val="FF0000"/>
            </a:solidFill>
          </a:ln>
        </p:spPr>
        <p:style>
          <a:lnRef idx="3">
            <a:schemeClr val="lt1"/>
          </a:lnRef>
          <a:fillRef idx="1003">
            <a:schemeClr val="dk1"/>
          </a:fillRef>
          <a:effectRef idx="1">
            <a:schemeClr val="accent6"/>
          </a:effectRef>
          <a:fontRef idx="minor">
            <a:schemeClr val="lt1"/>
          </a:fontRef>
        </p:style>
        <p:txBody>
          <a:bodyPr rtlCol="0" anchor="ctr"/>
          <a:lstStyle/>
          <a:p>
            <a:pPr algn="ctr"/>
            <a:r>
              <a:rPr lang="en-US" dirty="0" smtClean="0">
                <a:solidFill>
                  <a:schemeClr val="tx1"/>
                </a:solidFill>
              </a:rPr>
              <a:t>State Results Icons</a:t>
            </a:r>
            <a:endParaRPr lang="en-US" dirty="0">
              <a:solidFill>
                <a:schemeClr val="tx1"/>
              </a:solidFill>
            </a:endParaRPr>
          </a:p>
        </p:txBody>
      </p:sp>
      <p:sp>
        <p:nvSpPr>
          <p:cNvPr id="13" name="Line Callout 2 12"/>
          <p:cNvSpPr/>
          <p:nvPr/>
        </p:nvSpPr>
        <p:spPr>
          <a:xfrm>
            <a:off x="90986" y="2690856"/>
            <a:ext cx="1590761" cy="722376"/>
          </a:xfrm>
          <a:prstGeom prst="borderCallout2">
            <a:avLst>
              <a:gd name="adj1" fmla="val 100297"/>
              <a:gd name="adj2" fmla="val 98487"/>
              <a:gd name="adj3" fmla="val 104190"/>
              <a:gd name="adj4" fmla="val 99593"/>
              <a:gd name="adj5" fmla="val 250988"/>
              <a:gd name="adj6" fmla="val 225323"/>
            </a:avLst>
          </a:prstGeom>
          <a:solidFill>
            <a:srgbClr val="FFFF00"/>
          </a:solidFill>
          <a:ln w="12700">
            <a:solidFill>
              <a:srgbClr val="FF0000"/>
            </a:solidFill>
          </a:ln>
        </p:spPr>
        <p:style>
          <a:lnRef idx="3">
            <a:schemeClr val="lt1"/>
          </a:lnRef>
          <a:fillRef idx="1003">
            <a:schemeClr val="dk1"/>
          </a:fillRef>
          <a:effectRef idx="1">
            <a:schemeClr val="accent6"/>
          </a:effectRef>
          <a:fontRef idx="minor">
            <a:schemeClr val="lt1"/>
          </a:fontRef>
        </p:style>
        <p:txBody>
          <a:bodyPr rtlCol="0" anchor="ctr"/>
          <a:lstStyle/>
          <a:p>
            <a:pPr algn="ctr"/>
            <a:r>
              <a:rPr lang="en-US" dirty="0" smtClean="0">
                <a:solidFill>
                  <a:schemeClr val="tx1"/>
                </a:solidFill>
              </a:rPr>
              <a:t>District Results Icons</a:t>
            </a:r>
            <a:endParaRPr lang="en-US" dirty="0">
              <a:solidFill>
                <a:schemeClr val="tx1"/>
              </a:solidFill>
            </a:endParaRPr>
          </a:p>
        </p:txBody>
      </p:sp>
    </p:spTree>
    <p:extLst>
      <p:ext uri="{BB962C8B-B14F-4D97-AF65-F5344CB8AC3E}">
        <p14:creationId xmlns:p14="http://schemas.microsoft.com/office/powerpoint/2010/main" val="44430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91" y="90242"/>
            <a:ext cx="9089409" cy="1041400"/>
          </a:xfrm>
        </p:spPr>
        <p:txBody>
          <a:bodyPr/>
          <a:lstStyle/>
          <a:p>
            <a:pPr algn="ctr"/>
            <a:r>
              <a:rPr lang="en-US" dirty="0" smtClean="0"/>
              <a:t>Three icons provide access to the results for the state, districts and schools.</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1824" y="1402096"/>
            <a:ext cx="2122876" cy="833425"/>
          </a:xfrm>
          <a:prstGeom prst="rect">
            <a:avLst/>
          </a:prstGeom>
          <a:noFill/>
          <a:ln w="9525">
            <a:solidFill>
              <a:schemeClr val="tx1"/>
            </a:solidFill>
            <a:miter lim="800000"/>
            <a:headEnd/>
            <a:tailEnd/>
          </a:ln>
          <a:scene3d>
            <a:camera prst="orthographicFront"/>
            <a:lightRig rig="threePt" dir="t"/>
          </a:scene3d>
          <a:sp3d>
            <a:bevelT/>
          </a:sp3d>
          <a:extLst>
            <a:ext uri="{909E8E84-426E-40DD-AFC4-6F175D3DCCD1}">
              <a14:hiddenFill xmlns:a14="http://schemas.microsoft.com/office/drawing/2010/main">
                <a:solidFill>
                  <a:schemeClr val="accent1"/>
                </a:solidFill>
              </a14:hiddenFill>
            </a:ext>
          </a:extLst>
        </p:spPr>
      </p:pic>
      <p:sp>
        <p:nvSpPr>
          <p:cNvPr id="4" name="TextBox 3"/>
          <p:cNvSpPr txBox="1"/>
          <p:nvPr/>
        </p:nvSpPr>
        <p:spPr>
          <a:xfrm>
            <a:off x="27295" y="2771152"/>
            <a:ext cx="2913799" cy="461665"/>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400" dirty="0" smtClean="0">
                <a:solidFill>
                  <a:schemeClr val="bg1"/>
                </a:solidFill>
              </a:rPr>
              <a:t>Detailed</a:t>
            </a:r>
            <a:endParaRPr lang="en-US" sz="2400" dirty="0">
              <a:solidFill>
                <a:schemeClr val="bg1"/>
              </a:solidFill>
            </a:endParaRPr>
          </a:p>
        </p:txBody>
      </p:sp>
      <p:sp>
        <p:nvSpPr>
          <p:cNvPr id="6" name="TextBox 5"/>
          <p:cNvSpPr txBox="1"/>
          <p:nvPr/>
        </p:nvSpPr>
        <p:spPr>
          <a:xfrm>
            <a:off x="6155140" y="2771152"/>
            <a:ext cx="2934269" cy="461665"/>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400" dirty="0" smtClean="0">
                <a:solidFill>
                  <a:schemeClr val="bg1"/>
                </a:solidFill>
              </a:rPr>
              <a:t>Comparison to 2011</a:t>
            </a:r>
            <a:endParaRPr lang="en-US" sz="2400" dirty="0">
              <a:solidFill>
                <a:schemeClr val="bg1"/>
              </a:solidFill>
            </a:endParaRPr>
          </a:p>
        </p:txBody>
      </p:sp>
      <p:sp>
        <p:nvSpPr>
          <p:cNvPr id="7" name="TextBox 6"/>
          <p:cNvSpPr txBox="1"/>
          <p:nvPr/>
        </p:nvSpPr>
        <p:spPr>
          <a:xfrm>
            <a:off x="3070707" y="2771152"/>
            <a:ext cx="2941684" cy="461665"/>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400" dirty="0" smtClean="0">
                <a:solidFill>
                  <a:schemeClr val="bg1"/>
                </a:solidFill>
              </a:rPr>
              <a:t>Summary</a:t>
            </a:r>
            <a:endParaRPr lang="en-US" sz="2400" dirty="0">
              <a:solidFill>
                <a:schemeClr val="bg1"/>
              </a:solidFill>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5141" y="3327257"/>
            <a:ext cx="2934268" cy="3421139"/>
          </a:xfrm>
          <a:prstGeom prst="rect">
            <a:avLst/>
          </a:prstGeom>
        </p:spPr>
      </p:pic>
      <p:cxnSp>
        <p:nvCxnSpPr>
          <p:cNvPr id="12" name="Straight Arrow Connector 11"/>
          <p:cNvCxnSpPr/>
          <p:nvPr/>
        </p:nvCxnSpPr>
        <p:spPr>
          <a:xfrm flipH="1">
            <a:off x="1678677" y="1856096"/>
            <a:ext cx="2470244" cy="816986"/>
          </a:xfrm>
          <a:prstGeom prst="straightConnector1">
            <a:avLst/>
          </a:prstGeom>
          <a:ln>
            <a:solidFill>
              <a:srgbClr val="C00000"/>
            </a:solidFill>
            <a:tailEnd type="arrow"/>
          </a:ln>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5390866" y="1856096"/>
            <a:ext cx="1869743" cy="816986"/>
          </a:xfrm>
          <a:prstGeom prst="straightConnector1">
            <a:avLst/>
          </a:prstGeom>
          <a:ln>
            <a:solidFill>
              <a:srgbClr val="C00000"/>
            </a:solidFill>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4791139" y="1754376"/>
            <a:ext cx="0" cy="918706"/>
          </a:xfrm>
          <a:prstGeom prst="straightConnector1">
            <a:avLst/>
          </a:prstGeom>
          <a:ln>
            <a:solidFill>
              <a:srgbClr val="C00000"/>
            </a:solidFill>
            <a:tailEnd type="arrow"/>
          </a:ln>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157" y="3327257"/>
            <a:ext cx="2823937" cy="342114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70707" y="3327257"/>
            <a:ext cx="2941684" cy="3421139"/>
          </a:xfrm>
          <a:prstGeom prst="rect">
            <a:avLst/>
          </a:prstGeom>
        </p:spPr>
      </p:pic>
    </p:spTree>
    <p:extLst>
      <p:ext uri="{BB962C8B-B14F-4D97-AF65-F5344CB8AC3E}">
        <p14:creationId xmlns:p14="http://schemas.microsoft.com/office/powerpoint/2010/main" val="216457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416"/>
            <a:ext cx="9003140" cy="3323987"/>
          </a:xfrm>
          <a:prstGeom prst="rect">
            <a:avLst/>
          </a:prstGeom>
        </p:spPr>
        <p:txBody>
          <a:bodyPr wrap="square">
            <a:spAutoFit/>
          </a:bodyPr>
          <a:lstStyle/>
          <a:p>
            <a:pPr marL="285750" indent="-285750" algn="ctr" eaLnBrk="1" hangingPunct="1">
              <a:defRPr/>
            </a:pPr>
            <a:r>
              <a:rPr lang="en-US" sz="3800" dirty="0" smtClean="0">
                <a:solidFill>
                  <a:schemeClr val="accent5">
                    <a:lumMod val="50000"/>
                  </a:schemeClr>
                </a:solidFill>
                <a:latin typeface="+mn-lt"/>
              </a:rPr>
              <a:t>State Results (detailed view):</a:t>
            </a:r>
          </a:p>
          <a:p>
            <a:pPr marL="457200" lvl="2">
              <a:defRPr/>
            </a:pPr>
            <a:r>
              <a:rPr lang="en-US" sz="2400" dirty="0" smtClean="0">
                <a:solidFill>
                  <a:schemeClr val="tx1">
                    <a:lumMod val="50000"/>
                  </a:schemeClr>
                </a:solidFill>
                <a:latin typeface="+mn-lt"/>
              </a:rPr>
              <a:t>Each question is listed with color coded bar results; when you scroll over the color, the actual information pops up.</a:t>
            </a:r>
          </a:p>
          <a:p>
            <a:pPr marL="457200" lvl="2">
              <a:defRPr/>
            </a:pPr>
            <a:endParaRPr lang="en-US" sz="2400" dirty="0" smtClean="0">
              <a:solidFill>
                <a:schemeClr val="tx1">
                  <a:lumMod val="50000"/>
                </a:schemeClr>
              </a:solidFill>
              <a:latin typeface="+mn-lt"/>
            </a:endParaRPr>
          </a:p>
          <a:p>
            <a:pPr marL="457200" lvl="2">
              <a:defRPr/>
            </a:pPr>
            <a:r>
              <a:rPr lang="en-US" sz="2400" dirty="0" smtClean="0">
                <a:solidFill>
                  <a:schemeClr val="tx1">
                    <a:lumMod val="50000"/>
                  </a:schemeClr>
                </a:solidFill>
                <a:latin typeface="+mn-lt"/>
              </a:rPr>
              <a:t>The Menu on the left side provides easy access to the main sections of the survey.</a:t>
            </a:r>
          </a:p>
          <a:p>
            <a:pPr lvl="2">
              <a:defRPr/>
            </a:pPr>
            <a:endParaRPr lang="en-US" sz="2400" dirty="0">
              <a:solidFill>
                <a:schemeClr val="tx1">
                  <a:lumMod val="50000"/>
                </a:schemeClr>
              </a:solidFill>
              <a:latin typeface="Arial Narrow" pitchFamily="34" charset="0"/>
            </a:endParaRPr>
          </a:p>
          <a:p>
            <a:pPr marL="0" indent="0" eaLnBrk="1" hangingPunct="1">
              <a:buFont typeface="Arial" pitchFamily="34" charset="0"/>
              <a:buNone/>
            </a:pPr>
            <a:endParaRPr lang="en-US" sz="2800" b="1" dirty="0">
              <a:solidFill>
                <a:srgbClr val="0C0C0C"/>
              </a:solidFill>
              <a:latin typeface="+mn-lt"/>
              <a:ea typeface="Geneva"/>
              <a:cs typeface="Arial"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4992" y="2663087"/>
            <a:ext cx="5672556" cy="3670477"/>
          </a:xfrm>
          <a:prstGeom prst="rect">
            <a:avLst/>
          </a:prstGeom>
        </p:spPr>
      </p:pic>
      <p:cxnSp>
        <p:nvCxnSpPr>
          <p:cNvPr id="41" name="Straight Arrow Connector 40"/>
          <p:cNvCxnSpPr/>
          <p:nvPr/>
        </p:nvCxnSpPr>
        <p:spPr>
          <a:xfrm>
            <a:off x="1499937" y="2105526"/>
            <a:ext cx="633663" cy="825212"/>
          </a:xfrm>
          <a:prstGeom prst="straightConnector1">
            <a:avLst/>
          </a:prstGeom>
          <a:ln w="57150">
            <a:solidFill>
              <a:srgbClr val="004964"/>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045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416"/>
            <a:ext cx="9144000" cy="1107996"/>
          </a:xfrm>
          <a:prstGeom prst="rect">
            <a:avLst/>
          </a:prstGeom>
        </p:spPr>
        <p:txBody>
          <a:bodyPr wrap="square">
            <a:spAutoFit/>
          </a:bodyPr>
          <a:lstStyle/>
          <a:p>
            <a:pPr marL="285750" indent="-285750" algn="ctr" eaLnBrk="1" hangingPunct="1">
              <a:defRPr/>
            </a:pPr>
            <a:r>
              <a:rPr lang="en-US" sz="3800" dirty="0" smtClean="0">
                <a:solidFill>
                  <a:schemeClr val="accent5">
                    <a:lumMod val="50000"/>
                  </a:schemeClr>
                </a:solidFill>
                <a:latin typeface="+mn-lt"/>
              </a:rPr>
              <a:t>How to access school results</a:t>
            </a:r>
            <a:endParaRPr lang="en-US" sz="3800" dirty="0">
              <a:solidFill>
                <a:schemeClr val="tx1">
                  <a:lumMod val="50000"/>
                </a:schemeClr>
              </a:solidFill>
              <a:latin typeface="Arial Narrow" pitchFamily="34" charset="0"/>
            </a:endParaRPr>
          </a:p>
          <a:p>
            <a:pPr marL="0" indent="0" eaLnBrk="1" hangingPunct="1">
              <a:buFont typeface="Arial" pitchFamily="34" charset="0"/>
              <a:buNone/>
            </a:pPr>
            <a:endParaRPr lang="en-US" sz="2800" b="1" dirty="0">
              <a:solidFill>
                <a:srgbClr val="0C0C0C"/>
              </a:solidFill>
              <a:latin typeface="+mn-lt"/>
              <a:ea typeface="Geneva"/>
              <a:cs typeface="Arial" pitchFamily="34" charset="0"/>
            </a:endParaRPr>
          </a:p>
        </p:txBody>
      </p:sp>
      <p:sp>
        <p:nvSpPr>
          <p:cNvPr id="9" name="TextBox 8"/>
          <p:cNvSpPr txBox="1"/>
          <p:nvPr/>
        </p:nvSpPr>
        <p:spPr>
          <a:xfrm>
            <a:off x="243840" y="3152375"/>
            <a:ext cx="1463040" cy="3139321"/>
          </a:xfrm>
          <a:prstGeom prst="rect">
            <a:avLst/>
          </a:prstGeom>
          <a:solidFill>
            <a:srgbClr val="FFFF00"/>
          </a:solidFill>
          <a:ln>
            <a:solidFill>
              <a:srgbClr val="FF0000"/>
            </a:solidFill>
          </a:ln>
        </p:spPr>
        <p:txBody>
          <a:bodyPr wrap="square" rtlCol="0">
            <a:spAutoFit/>
          </a:bodyPr>
          <a:lstStyle/>
          <a:p>
            <a:r>
              <a:rPr lang="en-US" dirty="0" smtClean="0"/>
              <a:t>Schools in each district, followed by icons for reports, </a:t>
            </a:r>
            <a:r>
              <a:rPr lang="en-US" dirty="0"/>
              <a:t>#educators, #responses, and % </a:t>
            </a:r>
            <a:r>
              <a:rPr lang="en-US" dirty="0" smtClean="0"/>
              <a:t>completed</a:t>
            </a:r>
            <a:endParaRPr lang="en-US" dirty="0"/>
          </a:p>
          <a:p>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9545" y="812800"/>
            <a:ext cx="5661744" cy="5588000"/>
          </a:xfrm>
          <a:prstGeom prst="rect">
            <a:avLst/>
          </a:prstGeom>
        </p:spPr>
      </p:pic>
      <p:sp>
        <p:nvSpPr>
          <p:cNvPr id="7" name="Left Brace 6"/>
          <p:cNvSpPr/>
          <p:nvPr/>
        </p:nvSpPr>
        <p:spPr>
          <a:xfrm>
            <a:off x="1656314" y="4402895"/>
            <a:ext cx="487680" cy="1053685"/>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2990835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8416"/>
            <a:ext cx="9144000" cy="1107996"/>
          </a:xfrm>
          <a:prstGeom prst="rect">
            <a:avLst/>
          </a:prstGeom>
        </p:spPr>
        <p:txBody>
          <a:bodyPr wrap="square">
            <a:spAutoFit/>
          </a:bodyPr>
          <a:lstStyle/>
          <a:p>
            <a:pPr marL="285750" indent="-285750" algn="ctr" eaLnBrk="1" hangingPunct="1">
              <a:defRPr/>
            </a:pPr>
            <a:r>
              <a:rPr lang="en-US" sz="3800" dirty="0" smtClean="0">
                <a:solidFill>
                  <a:schemeClr val="accent5">
                    <a:lumMod val="50000"/>
                  </a:schemeClr>
                </a:solidFill>
                <a:latin typeface="+mn-lt"/>
              </a:rPr>
              <a:t>Detailed School </a:t>
            </a:r>
            <a:r>
              <a:rPr lang="en-US" sz="3800" dirty="0">
                <a:solidFill>
                  <a:schemeClr val="accent5">
                    <a:lumMod val="50000"/>
                  </a:schemeClr>
                </a:solidFill>
                <a:latin typeface="+mn-lt"/>
              </a:rPr>
              <a:t>R</a:t>
            </a:r>
            <a:r>
              <a:rPr lang="en-US" sz="3800" dirty="0" smtClean="0">
                <a:solidFill>
                  <a:schemeClr val="accent5">
                    <a:lumMod val="50000"/>
                  </a:schemeClr>
                </a:solidFill>
                <a:latin typeface="+mn-lt"/>
              </a:rPr>
              <a:t>esults</a:t>
            </a:r>
            <a:endParaRPr lang="en-US" sz="3800" dirty="0">
              <a:solidFill>
                <a:schemeClr val="tx1">
                  <a:lumMod val="50000"/>
                </a:schemeClr>
              </a:solidFill>
              <a:latin typeface="Arial Narrow" pitchFamily="34" charset="0"/>
            </a:endParaRPr>
          </a:p>
          <a:p>
            <a:pPr marL="0" indent="0" eaLnBrk="1" hangingPunct="1">
              <a:buFont typeface="Arial" pitchFamily="34" charset="0"/>
              <a:buNone/>
            </a:pPr>
            <a:endParaRPr lang="en-US" sz="2800" b="1" dirty="0">
              <a:solidFill>
                <a:srgbClr val="0C0C0C"/>
              </a:solidFill>
              <a:latin typeface="+mn-lt"/>
              <a:ea typeface="Geneva"/>
              <a:cs typeface="Arial"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0947" y="778933"/>
            <a:ext cx="7289131" cy="5793072"/>
          </a:xfrm>
          <a:prstGeom prst="rect">
            <a:avLst/>
          </a:prstGeom>
        </p:spPr>
      </p:pic>
      <p:sp>
        <p:nvSpPr>
          <p:cNvPr id="4" name="Line Callout 1 3"/>
          <p:cNvSpPr/>
          <p:nvPr/>
        </p:nvSpPr>
        <p:spPr>
          <a:xfrm>
            <a:off x="54100" y="4988512"/>
            <a:ext cx="1225297" cy="302831"/>
          </a:xfrm>
          <a:prstGeom prst="borderCallout1">
            <a:avLst>
              <a:gd name="adj1" fmla="val 42312"/>
              <a:gd name="adj2" fmla="val 103318"/>
              <a:gd name="adj3" fmla="val 40209"/>
              <a:gd name="adj4" fmla="val 263127"/>
            </a:avLst>
          </a:prstGeom>
          <a:solidFill>
            <a:srgbClr val="FFFF00"/>
          </a:solidFill>
          <a:ln w="38100">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rgbClr val="0C0C0C"/>
                </a:solidFill>
              </a:rPr>
              <a:t>school</a:t>
            </a:r>
            <a:endParaRPr lang="en-US" b="1" dirty="0">
              <a:solidFill>
                <a:srgbClr val="0C0C0C"/>
              </a:solidFill>
            </a:endParaRPr>
          </a:p>
        </p:txBody>
      </p:sp>
      <p:sp>
        <p:nvSpPr>
          <p:cNvPr id="5" name="Line Callout 1 4"/>
          <p:cNvSpPr/>
          <p:nvPr/>
        </p:nvSpPr>
        <p:spPr>
          <a:xfrm>
            <a:off x="54100" y="4510593"/>
            <a:ext cx="1225297" cy="330055"/>
          </a:xfrm>
          <a:prstGeom prst="borderCallout1">
            <a:avLst>
              <a:gd name="adj1" fmla="val 47151"/>
              <a:gd name="adj2" fmla="val 102323"/>
              <a:gd name="adj3" fmla="val 46134"/>
              <a:gd name="adj4" fmla="val 265529"/>
            </a:avLst>
          </a:prstGeom>
          <a:solidFill>
            <a:srgbClr val="FFFF00"/>
          </a:solidFill>
          <a:ln w="38100">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rgbClr val="0C0C0C"/>
                </a:solidFill>
              </a:rPr>
              <a:t>like type</a:t>
            </a:r>
            <a:endParaRPr lang="en-US" b="1" dirty="0">
              <a:solidFill>
                <a:srgbClr val="0C0C0C"/>
              </a:solidFill>
            </a:endParaRPr>
          </a:p>
        </p:txBody>
      </p:sp>
      <p:sp>
        <p:nvSpPr>
          <p:cNvPr id="6" name="Line Callout 1 5"/>
          <p:cNvSpPr/>
          <p:nvPr/>
        </p:nvSpPr>
        <p:spPr>
          <a:xfrm>
            <a:off x="54100" y="3990300"/>
            <a:ext cx="1225297" cy="330055"/>
          </a:xfrm>
          <a:prstGeom prst="borderCallout1">
            <a:avLst>
              <a:gd name="adj1" fmla="val 42418"/>
              <a:gd name="adj2" fmla="val 100644"/>
              <a:gd name="adj3" fmla="val 42839"/>
              <a:gd name="adj4" fmla="val 265041"/>
            </a:avLst>
          </a:prstGeom>
          <a:solidFill>
            <a:srgbClr val="FFFF00"/>
          </a:solidFill>
          <a:ln w="38100">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rgbClr val="0C0C0C"/>
                </a:solidFill>
              </a:rPr>
              <a:t>district</a:t>
            </a:r>
            <a:endParaRPr lang="en-US" b="1" dirty="0">
              <a:solidFill>
                <a:srgbClr val="0C0C0C"/>
              </a:solidFill>
            </a:endParaRPr>
          </a:p>
        </p:txBody>
      </p:sp>
      <p:sp>
        <p:nvSpPr>
          <p:cNvPr id="7" name="Line Callout 1 6"/>
          <p:cNvSpPr/>
          <p:nvPr/>
        </p:nvSpPr>
        <p:spPr>
          <a:xfrm>
            <a:off x="54100" y="3580448"/>
            <a:ext cx="1225297" cy="330055"/>
          </a:xfrm>
          <a:prstGeom prst="borderCallout1">
            <a:avLst>
              <a:gd name="adj1" fmla="val 56847"/>
              <a:gd name="adj2" fmla="val 99089"/>
              <a:gd name="adj3" fmla="val 60061"/>
              <a:gd name="adj4" fmla="val 262925"/>
            </a:avLst>
          </a:prstGeom>
          <a:solidFill>
            <a:srgbClr val="FFFF00"/>
          </a:solidFill>
          <a:ln w="28575">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rgbClr val="0C0C0C"/>
                </a:solidFill>
              </a:rPr>
              <a:t>state</a:t>
            </a:r>
            <a:endParaRPr lang="en-US" b="1" dirty="0">
              <a:solidFill>
                <a:srgbClr val="0C0C0C"/>
              </a:solidFill>
            </a:endParaRPr>
          </a:p>
        </p:txBody>
      </p:sp>
      <p:sp>
        <p:nvSpPr>
          <p:cNvPr id="9" name="Line Callout 1 8"/>
          <p:cNvSpPr/>
          <p:nvPr/>
        </p:nvSpPr>
        <p:spPr>
          <a:xfrm>
            <a:off x="54100" y="2239691"/>
            <a:ext cx="1426464" cy="439338"/>
          </a:xfrm>
          <a:prstGeom prst="borderCallout1">
            <a:avLst>
              <a:gd name="adj1" fmla="val 56847"/>
              <a:gd name="adj2" fmla="val 99089"/>
              <a:gd name="adj3" fmla="val 229082"/>
              <a:gd name="adj4" fmla="val 122296"/>
            </a:avLst>
          </a:prstGeom>
          <a:solidFill>
            <a:srgbClr val="FFFF00"/>
          </a:solidFill>
          <a:ln>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C0C0C"/>
                </a:solidFill>
              </a:rPr>
              <a:t>download</a:t>
            </a:r>
            <a:endParaRPr lang="en-US" dirty="0">
              <a:solidFill>
                <a:srgbClr val="0C0C0C"/>
              </a:solidFill>
            </a:endParaRPr>
          </a:p>
        </p:txBody>
      </p:sp>
      <p:sp>
        <p:nvSpPr>
          <p:cNvPr id="11" name="TextBox 10"/>
          <p:cNvSpPr txBox="1"/>
          <p:nvPr/>
        </p:nvSpPr>
        <p:spPr>
          <a:xfrm>
            <a:off x="3352800" y="1839712"/>
            <a:ext cx="824089" cy="215444"/>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COUNTY NAME</a:t>
            </a:r>
            <a:endParaRPr lang="en-US" sz="800" b="1" dirty="0">
              <a:solidFill>
                <a:schemeClr val="tx1">
                  <a:lumMod val="50000"/>
                </a:schemeClr>
              </a:solidFill>
              <a:latin typeface="Arial Narrow" pitchFamily="34" charset="0"/>
            </a:endParaRPr>
          </a:p>
        </p:txBody>
      </p:sp>
      <p:sp>
        <p:nvSpPr>
          <p:cNvPr id="14" name="TextBox 13"/>
          <p:cNvSpPr txBox="1"/>
          <p:nvPr/>
        </p:nvSpPr>
        <p:spPr>
          <a:xfrm>
            <a:off x="3352799" y="6327961"/>
            <a:ext cx="824089" cy="215444"/>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COUNTY NAME</a:t>
            </a:r>
            <a:endParaRPr lang="en-US" sz="800" b="1" dirty="0">
              <a:solidFill>
                <a:schemeClr val="tx1">
                  <a:lumMod val="50000"/>
                </a:schemeClr>
              </a:solidFill>
              <a:latin typeface="Arial Narrow" pitchFamily="34" charset="0"/>
            </a:endParaRPr>
          </a:p>
        </p:txBody>
      </p:sp>
      <p:sp>
        <p:nvSpPr>
          <p:cNvPr id="15" name="TextBox 14"/>
          <p:cNvSpPr txBox="1"/>
          <p:nvPr/>
        </p:nvSpPr>
        <p:spPr>
          <a:xfrm>
            <a:off x="3352800" y="4104911"/>
            <a:ext cx="824089" cy="215444"/>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COUNTY NAME</a:t>
            </a:r>
            <a:endParaRPr lang="en-US" sz="800" b="1" dirty="0">
              <a:solidFill>
                <a:schemeClr val="tx1">
                  <a:lumMod val="50000"/>
                </a:schemeClr>
              </a:solidFill>
              <a:latin typeface="Arial Narrow" pitchFamily="34" charset="0"/>
            </a:endParaRPr>
          </a:p>
        </p:txBody>
      </p:sp>
      <p:sp>
        <p:nvSpPr>
          <p:cNvPr id="16" name="TextBox 15"/>
          <p:cNvSpPr txBox="1"/>
          <p:nvPr/>
        </p:nvSpPr>
        <p:spPr>
          <a:xfrm>
            <a:off x="3352798" y="2804912"/>
            <a:ext cx="824089" cy="338554"/>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SCHOOL EXAMPLE</a:t>
            </a:r>
            <a:endParaRPr lang="en-US" sz="800" b="1" dirty="0">
              <a:solidFill>
                <a:schemeClr val="tx1">
                  <a:lumMod val="50000"/>
                </a:schemeClr>
              </a:solidFill>
              <a:latin typeface="Arial Narrow" pitchFamily="34" charset="0"/>
            </a:endParaRPr>
          </a:p>
        </p:txBody>
      </p:sp>
      <p:sp>
        <p:nvSpPr>
          <p:cNvPr id="17" name="TextBox 16"/>
          <p:cNvSpPr txBox="1"/>
          <p:nvPr/>
        </p:nvSpPr>
        <p:spPr>
          <a:xfrm>
            <a:off x="3352800" y="4997455"/>
            <a:ext cx="824089" cy="338554"/>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SCHOOL EXAMPLE</a:t>
            </a:r>
            <a:endParaRPr lang="en-US" sz="800" b="1" dirty="0">
              <a:solidFill>
                <a:schemeClr val="tx1">
                  <a:lumMod val="50000"/>
                </a:schemeClr>
              </a:solidFill>
              <a:latin typeface="Arial Narrow" pitchFamily="34" charset="0"/>
            </a:endParaRPr>
          </a:p>
        </p:txBody>
      </p:sp>
    </p:spTree>
    <p:extLst>
      <p:ext uri="{BB962C8B-B14F-4D97-AF65-F5344CB8AC3E}">
        <p14:creationId xmlns:p14="http://schemas.microsoft.com/office/powerpoint/2010/main" val="19985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2711" y="716294"/>
            <a:ext cx="6118578" cy="6141705"/>
          </a:xfrm>
          <a:prstGeom prst="rect">
            <a:avLst/>
          </a:prstGeom>
        </p:spPr>
      </p:pic>
      <p:sp>
        <p:nvSpPr>
          <p:cNvPr id="3" name="Rectangle 2"/>
          <p:cNvSpPr/>
          <p:nvPr/>
        </p:nvSpPr>
        <p:spPr>
          <a:xfrm>
            <a:off x="0" y="68416"/>
            <a:ext cx="9144000" cy="1107996"/>
          </a:xfrm>
          <a:prstGeom prst="rect">
            <a:avLst/>
          </a:prstGeom>
        </p:spPr>
        <p:txBody>
          <a:bodyPr wrap="square">
            <a:spAutoFit/>
          </a:bodyPr>
          <a:lstStyle/>
          <a:p>
            <a:pPr marL="285750" indent="-285750" algn="ctr" eaLnBrk="1" hangingPunct="1">
              <a:defRPr/>
            </a:pPr>
            <a:r>
              <a:rPr lang="en-US" sz="3800" dirty="0" smtClean="0">
                <a:solidFill>
                  <a:schemeClr val="accent5">
                    <a:lumMod val="50000"/>
                  </a:schemeClr>
                </a:solidFill>
                <a:latin typeface="+mn-lt"/>
              </a:rPr>
              <a:t>Summary School </a:t>
            </a:r>
            <a:r>
              <a:rPr lang="en-US" sz="3800" dirty="0">
                <a:solidFill>
                  <a:schemeClr val="accent5">
                    <a:lumMod val="50000"/>
                  </a:schemeClr>
                </a:solidFill>
                <a:latin typeface="+mn-lt"/>
              </a:rPr>
              <a:t>R</a:t>
            </a:r>
            <a:r>
              <a:rPr lang="en-US" sz="3800" dirty="0" smtClean="0">
                <a:solidFill>
                  <a:schemeClr val="accent5">
                    <a:lumMod val="50000"/>
                  </a:schemeClr>
                </a:solidFill>
                <a:latin typeface="+mn-lt"/>
              </a:rPr>
              <a:t>esults</a:t>
            </a:r>
            <a:endParaRPr lang="en-US" sz="3800" dirty="0">
              <a:solidFill>
                <a:schemeClr val="tx1">
                  <a:lumMod val="50000"/>
                </a:schemeClr>
              </a:solidFill>
              <a:latin typeface="Arial Narrow" pitchFamily="34" charset="0"/>
            </a:endParaRPr>
          </a:p>
          <a:p>
            <a:pPr marL="0" indent="0" eaLnBrk="1" hangingPunct="1">
              <a:buFont typeface="Arial" pitchFamily="34" charset="0"/>
              <a:buNone/>
            </a:pPr>
            <a:endParaRPr lang="en-US" sz="2800" b="1" dirty="0">
              <a:solidFill>
                <a:srgbClr val="0C0C0C"/>
              </a:solidFill>
              <a:latin typeface="+mn-lt"/>
              <a:ea typeface="Geneva"/>
              <a:cs typeface="Arial" pitchFamily="34" charset="0"/>
            </a:endParaRPr>
          </a:p>
        </p:txBody>
      </p:sp>
      <p:sp>
        <p:nvSpPr>
          <p:cNvPr id="4" name="TextBox 3"/>
          <p:cNvSpPr txBox="1"/>
          <p:nvPr/>
        </p:nvSpPr>
        <p:spPr>
          <a:xfrm>
            <a:off x="5723466" y="1362593"/>
            <a:ext cx="474132" cy="276999"/>
          </a:xfrm>
          <a:prstGeom prst="rect">
            <a:avLst/>
          </a:prstGeom>
          <a:solidFill>
            <a:schemeClr val="bg1"/>
          </a:solidFill>
        </p:spPr>
        <p:txBody>
          <a:bodyPr wrap="square" rtlCol="0">
            <a:spAutoFit/>
          </a:bodyPr>
          <a:lstStyle/>
          <a:p>
            <a:r>
              <a:rPr lang="en-US" sz="600" b="1" dirty="0" smtClean="0">
                <a:solidFill>
                  <a:schemeClr val="tx1">
                    <a:lumMod val="50000"/>
                  </a:schemeClr>
                </a:solidFill>
                <a:latin typeface="Arial Narrow" pitchFamily="34" charset="0"/>
              </a:rPr>
              <a:t>COUNTY NAME</a:t>
            </a:r>
            <a:endParaRPr lang="en-US" sz="600" b="1" dirty="0">
              <a:solidFill>
                <a:schemeClr val="tx1">
                  <a:lumMod val="50000"/>
                </a:schemeClr>
              </a:solidFill>
              <a:latin typeface="Arial Narrow" pitchFamily="34" charset="0"/>
            </a:endParaRPr>
          </a:p>
        </p:txBody>
      </p:sp>
      <p:sp>
        <p:nvSpPr>
          <p:cNvPr id="5" name="TextBox 4"/>
          <p:cNvSpPr txBox="1"/>
          <p:nvPr/>
        </p:nvSpPr>
        <p:spPr>
          <a:xfrm>
            <a:off x="6745109" y="1353676"/>
            <a:ext cx="581379" cy="523220"/>
          </a:xfrm>
          <a:prstGeom prst="rect">
            <a:avLst/>
          </a:prstGeom>
          <a:solidFill>
            <a:schemeClr val="bg1"/>
          </a:solidFill>
        </p:spPr>
        <p:txBody>
          <a:bodyPr wrap="square" rtlCol="0">
            <a:spAutoFit/>
          </a:bodyPr>
          <a:lstStyle/>
          <a:p>
            <a:r>
              <a:rPr lang="en-US" sz="800" b="1" dirty="0" smtClean="0">
                <a:solidFill>
                  <a:schemeClr val="tx1">
                    <a:lumMod val="50000"/>
                  </a:schemeClr>
                </a:solidFill>
                <a:latin typeface="Arial Narrow" pitchFamily="34" charset="0"/>
              </a:rPr>
              <a:t>School name </a:t>
            </a:r>
          </a:p>
          <a:p>
            <a:endParaRPr lang="en-US" sz="600" b="1" dirty="0" smtClean="0">
              <a:solidFill>
                <a:schemeClr val="tx1">
                  <a:lumMod val="50000"/>
                </a:schemeClr>
              </a:solidFill>
              <a:latin typeface="Arial Narrow" pitchFamily="34" charset="0"/>
            </a:endParaRPr>
          </a:p>
          <a:p>
            <a:endParaRPr lang="en-US" sz="600" b="1" dirty="0">
              <a:solidFill>
                <a:schemeClr val="tx1">
                  <a:lumMod val="50000"/>
                </a:schemeClr>
              </a:solidFill>
              <a:latin typeface="Arial Narrow" pitchFamily="34" charset="0"/>
            </a:endParaRPr>
          </a:p>
        </p:txBody>
      </p:sp>
      <p:sp>
        <p:nvSpPr>
          <p:cNvPr id="6" name="TextBox 5"/>
          <p:cNvSpPr txBox="1"/>
          <p:nvPr/>
        </p:nvSpPr>
        <p:spPr>
          <a:xfrm>
            <a:off x="3059289" y="1467224"/>
            <a:ext cx="479776" cy="184666"/>
          </a:xfrm>
          <a:prstGeom prst="rect">
            <a:avLst/>
          </a:prstGeom>
          <a:solidFill>
            <a:schemeClr val="bg1"/>
          </a:solidFill>
        </p:spPr>
        <p:txBody>
          <a:bodyPr wrap="square" rtlCol="0">
            <a:spAutoFit/>
          </a:bodyPr>
          <a:lstStyle/>
          <a:p>
            <a:r>
              <a:rPr lang="en-US" sz="600" b="1" dirty="0" smtClean="0">
                <a:solidFill>
                  <a:schemeClr val="tx1">
                    <a:lumMod val="50000"/>
                  </a:schemeClr>
                </a:solidFill>
                <a:latin typeface="Arial Narrow" pitchFamily="34" charset="0"/>
              </a:rPr>
              <a:t>COUNTY</a:t>
            </a:r>
            <a:endParaRPr lang="en-US" sz="600" b="1" dirty="0">
              <a:solidFill>
                <a:schemeClr val="tx1">
                  <a:lumMod val="50000"/>
                </a:schemeClr>
              </a:solidFill>
              <a:latin typeface="Arial Narrow" pitchFamily="34" charset="0"/>
            </a:endParaRPr>
          </a:p>
        </p:txBody>
      </p:sp>
      <p:sp>
        <p:nvSpPr>
          <p:cNvPr id="7" name="TextBox 6"/>
          <p:cNvSpPr txBox="1"/>
          <p:nvPr/>
        </p:nvSpPr>
        <p:spPr>
          <a:xfrm>
            <a:off x="3059288" y="1727993"/>
            <a:ext cx="959555" cy="184666"/>
          </a:xfrm>
          <a:prstGeom prst="rect">
            <a:avLst/>
          </a:prstGeom>
          <a:solidFill>
            <a:schemeClr val="bg1"/>
          </a:solidFill>
        </p:spPr>
        <p:txBody>
          <a:bodyPr wrap="square" rtlCol="0">
            <a:spAutoFit/>
          </a:bodyPr>
          <a:lstStyle/>
          <a:p>
            <a:r>
              <a:rPr lang="en-US" sz="600" b="1" dirty="0" smtClean="0">
                <a:solidFill>
                  <a:schemeClr val="tx1">
                    <a:lumMod val="50000"/>
                  </a:schemeClr>
                </a:solidFill>
                <a:latin typeface="Arial Narrow" pitchFamily="34" charset="0"/>
              </a:rPr>
              <a:t>School name</a:t>
            </a:r>
            <a:endParaRPr lang="en-US" sz="600" b="1" dirty="0">
              <a:solidFill>
                <a:schemeClr val="tx1">
                  <a:lumMod val="50000"/>
                </a:schemeClr>
              </a:solidFill>
              <a:latin typeface="Arial Narrow" pitchFamily="34" charset="0"/>
            </a:endParaRPr>
          </a:p>
        </p:txBody>
      </p:sp>
    </p:spTree>
    <p:extLst>
      <p:ext uri="{BB962C8B-B14F-4D97-AF65-F5344CB8AC3E}">
        <p14:creationId xmlns:p14="http://schemas.microsoft.com/office/powerpoint/2010/main" val="22051416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8416"/>
            <a:ext cx="9144000" cy="1107996"/>
          </a:xfrm>
          <a:prstGeom prst="rect">
            <a:avLst/>
          </a:prstGeom>
        </p:spPr>
        <p:txBody>
          <a:bodyPr wrap="square">
            <a:spAutoFit/>
          </a:bodyPr>
          <a:lstStyle/>
          <a:p>
            <a:pPr marL="285750" indent="-285750" algn="ctr" eaLnBrk="1" hangingPunct="1">
              <a:defRPr/>
            </a:pPr>
            <a:r>
              <a:rPr lang="en-US" sz="3800" dirty="0" smtClean="0">
                <a:solidFill>
                  <a:schemeClr val="accent5">
                    <a:lumMod val="50000"/>
                  </a:schemeClr>
                </a:solidFill>
                <a:latin typeface="+mn-lt"/>
              </a:rPr>
              <a:t>Comparison to 2011 School </a:t>
            </a:r>
            <a:r>
              <a:rPr lang="en-US" sz="3800" dirty="0">
                <a:solidFill>
                  <a:schemeClr val="accent5">
                    <a:lumMod val="50000"/>
                  </a:schemeClr>
                </a:solidFill>
                <a:latin typeface="+mn-lt"/>
              </a:rPr>
              <a:t>R</a:t>
            </a:r>
            <a:r>
              <a:rPr lang="en-US" sz="3800" dirty="0" smtClean="0">
                <a:solidFill>
                  <a:schemeClr val="accent5">
                    <a:lumMod val="50000"/>
                  </a:schemeClr>
                </a:solidFill>
                <a:latin typeface="+mn-lt"/>
              </a:rPr>
              <a:t>esults</a:t>
            </a:r>
            <a:endParaRPr lang="en-US" sz="3800" dirty="0">
              <a:solidFill>
                <a:schemeClr val="tx1">
                  <a:lumMod val="50000"/>
                </a:schemeClr>
              </a:solidFill>
              <a:latin typeface="Arial Narrow" pitchFamily="34" charset="0"/>
            </a:endParaRPr>
          </a:p>
          <a:p>
            <a:pPr marL="0" indent="0" eaLnBrk="1" hangingPunct="1">
              <a:buFont typeface="Arial" pitchFamily="34" charset="0"/>
              <a:buNone/>
            </a:pPr>
            <a:endParaRPr lang="en-US" sz="2800" b="1" dirty="0">
              <a:solidFill>
                <a:srgbClr val="0C0C0C"/>
              </a:solidFill>
              <a:latin typeface="+mn-lt"/>
              <a:ea typeface="Geneva"/>
              <a:cs typeface="Arial" pitchFamily="34" charset="0"/>
            </a:endParaRPr>
          </a:p>
        </p:txBody>
      </p:sp>
      <p:grpSp>
        <p:nvGrpSpPr>
          <p:cNvPr id="8" name="Group 7"/>
          <p:cNvGrpSpPr/>
          <p:nvPr/>
        </p:nvGrpSpPr>
        <p:grpSpPr>
          <a:xfrm>
            <a:off x="694266" y="781588"/>
            <a:ext cx="7755467" cy="5949228"/>
            <a:chOff x="1038578" y="781588"/>
            <a:chExt cx="7755467" cy="5949228"/>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578" y="781588"/>
              <a:ext cx="7755467" cy="5949228"/>
            </a:xfrm>
            <a:prstGeom prst="rect">
              <a:avLst/>
            </a:prstGeom>
          </p:spPr>
        </p:pic>
        <p:sp>
          <p:nvSpPr>
            <p:cNvPr id="4" name="TextBox 3"/>
            <p:cNvSpPr txBox="1"/>
            <p:nvPr/>
          </p:nvSpPr>
          <p:spPr>
            <a:xfrm>
              <a:off x="5943595" y="1505738"/>
              <a:ext cx="801513" cy="430887"/>
            </a:xfrm>
            <a:prstGeom prst="rect">
              <a:avLst/>
            </a:prstGeom>
            <a:solidFill>
              <a:schemeClr val="bg1"/>
            </a:solidFill>
          </p:spPr>
          <p:txBody>
            <a:bodyPr wrap="square" rtlCol="0">
              <a:spAutoFit/>
            </a:bodyPr>
            <a:lstStyle/>
            <a:p>
              <a:r>
                <a:rPr lang="en-US" sz="1100" b="1" dirty="0" smtClean="0">
                  <a:solidFill>
                    <a:schemeClr val="tx1">
                      <a:lumMod val="50000"/>
                    </a:schemeClr>
                  </a:solidFill>
                  <a:latin typeface="Arial Narrow" pitchFamily="34" charset="0"/>
                </a:rPr>
                <a:t>COUNTY NAME</a:t>
              </a:r>
              <a:endParaRPr lang="en-US" sz="1100" b="1" dirty="0">
                <a:solidFill>
                  <a:schemeClr val="tx1">
                    <a:lumMod val="50000"/>
                  </a:schemeClr>
                </a:solidFill>
                <a:latin typeface="Arial Narrow" pitchFamily="34" charset="0"/>
              </a:endParaRPr>
            </a:p>
          </p:txBody>
        </p:sp>
        <p:sp>
          <p:nvSpPr>
            <p:cNvPr id="5" name="TextBox 4"/>
            <p:cNvSpPr txBox="1"/>
            <p:nvPr/>
          </p:nvSpPr>
          <p:spPr>
            <a:xfrm>
              <a:off x="6745108" y="1473173"/>
              <a:ext cx="581379" cy="615553"/>
            </a:xfrm>
            <a:prstGeom prst="rect">
              <a:avLst/>
            </a:prstGeom>
            <a:solidFill>
              <a:schemeClr val="bg1"/>
            </a:solidFill>
          </p:spPr>
          <p:txBody>
            <a:bodyPr wrap="square" rtlCol="0">
              <a:spAutoFit/>
            </a:bodyPr>
            <a:lstStyle/>
            <a:p>
              <a:r>
                <a:rPr lang="en-US" sz="1100" b="1" dirty="0" smtClean="0">
                  <a:solidFill>
                    <a:schemeClr val="tx1">
                      <a:lumMod val="50000"/>
                    </a:schemeClr>
                  </a:solidFill>
                  <a:latin typeface="Arial Narrow" pitchFamily="34" charset="0"/>
                </a:rPr>
                <a:t>School name </a:t>
              </a:r>
            </a:p>
            <a:p>
              <a:endParaRPr lang="en-US" sz="600" b="1" dirty="0" smtClean="0">
                <a:solidFill>
                  <a:schemeClr val="tx1">
                    <a:lumMod val="50000"/>
                  </a:schemeClr>
                </a:solidFill>
                <a:latin typeface="Arial Narrow" pitchFamily="34" charset="0"/>
              </a:endParaRPr>
            </a:p>
            <a:p>
              <a:endParaRPr lang="en-US" sz="600" b="1" dirty="0">
                <a:solidFill>
                  <a:schemeClr val="tx1">
                    <a:lumMod val="50000"/>
                  </a:schemeClr>
                </a:solidFill>
                <a:latin typeface="Arial Narrow" pitchFamily="34" charset="0"/>
              </a:endParaRPr>
            </a:p>
          </p:txBody>
        </p:sp>
        <p:sp>
          <p:nvSpPr>
            <p:cNvPr id="6" name="TextBox 5"/>
            <p:cNvSpPr txBox="1"/>
            <p:nvPr/>
          </p:nvSpPr>
          <p:spPr>
            <a:xfrm>
              <a:off x="7515566" y="1505738"/>
              <a:ext cx="841027" cy="430887"/>
            </a:xfrm>
            <a:prstGeom prst="rect">
              <a:avLst/>
            </a:prstGeom>
            <a:solidFill>
              <a:schemeClr val="bg1"/>
            </a:solidFill>
          </p:spPr>
          <p:txBody>
            <a:bodyPr wrap="square" rtlCol="0">
              <a:spAutoFit/>
            </a:bodyPr>
            <a:lstStyle/>
            <a:p>
              <a:r>
                <a:rPr lang="en-US" sz="1100" b="1" dirty="0" smtClean="0">
                  <a:solidFill>
                    <a:schemeClr val="tx1">
                      <a:lumMod val="50000"/>
                    </a:schemeClr>
                  </a:solidFill>
                  <a:latin typeface="Arial Narrow" pitchFamily="34" charset="0"/>
                </a:rPr>
                <a:t>COUNTY NAME</a:t>
              </a:r>
              <a:endParaRPr lang="en-US" sz="1100" b="1" dirty="0">
                <a:solidFill>
                  <a:schemeClr val="tx1">
                    <a:lumMod val="50000"/>
                  </a:schemeClr>
                </a:solidFill>
                <a:latin typeface="Arial Narrow" pitchFamily="34" charset="0"/>
              </a:endParaRPr>
            </a:p>
          </p:txBody>
        </p:sp>
        <p:sp>
          <p:nvSpPr>
            <p:cNvPr id="7" name="TextBox 6"/>
            <p:cNvSpPr txBox="1"/>
            <p:nvPr/>
          </p:nvSpPr>
          <p:spPr>
            <a:xfrm>
              <a:off x="8122349" y="1505738"/>
              <a:ext cx="581379" cy="615553"/>
            </a:xfrm>
            <a:prstGeom prst="rect">
              <a:avLst/>
            </a:prstGeom>
            <a:solidFill>
              <a:schemeClr val="bg1"/>
            </a:solidFill>
          </p:spPr>
          <p:txBody>
            <a:bodyPr wrap="square" rtlCol="0">
              <a:spAutoFit/>
            </a:bodyPr>
            <a:lstStyle/>
            <a:p>
              <a:r>
                <a:rPr lang="en-US" sz="1100" b="1" dirty="0" smtClean="0">
                  <a:solidFill>
                    <a:schemeClr val="tx1">
                      <a:lumMod val="50000"/>
                    </a:schemeClr>
                  </a:solidFill>
                  <a:latin typeface="Arial Narrow" pitchFamily="34" charset="0"/>
                </a:rPr>
                <a:t>School name </a:t>
              </a:r>
            </a:p>
            <a:p>
              <a:endParaRPr lang="en-US" sz="600" b="1" dirty="0" smtClean="0">
                <a:solidFill>
                  <a:schemeClr val="tx1">
                    <a:lumMod val="50000"/>
                  </a:schemeClr>
                </a:solidFill>
                <a:latin typeface="Arial Narrow" pitchFamily="34" charset="0"/>
              </a:endParaRPr>
            </a:p>
            <a:p>
              <a:endParaRPr lang="en-US" sz="600" b="1" dirty="0">
                <a:solidFill>
                  <a:schemeClr val="tx1">
                    <a:lumMod val="50000"/>
                  </a:schemeClr>
                </a:solidFill>
                <a:latin typeface="Arial Narrow" pitchFamily="34" charset="0"/>
              </a:endParaRPr>
            </a:p>
          </p:txBody>
        </p:sp>
      </p:grpSp>
    </p:spTree>
    <p:extLst>
      <p:ext uri="{BB962C8B-B14F-4D97-AF65-F5344CB8AC3E}">
        <p14:creationId xmlns:p14="http://schemas.microsoft.com/office/powerpoint/2010/main" val="8693676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7562" y="3264268"/>
            <a:ext cx="6853238" cy="923330"/>
          </a:xfrm>
          <a:prstGeom prst="rect">
            <a:avLst/>
          </a:prstGeom>
        </p:spPr>
        <p:txBody>
          <a:bodyPr wrap="square">
            <a:spAutoFit/>
          </a:bodyPr>
          <a:lstStyle/>
          <a:p>
            <a:pPr lvl="0"/>
            <a:r>
              <a:rPr lang="en-US" sz="5400" dirty="0" smtClean="0">
                <a:solidFill>
                  <a:schemeClr val="bg2">
                    <a:lumMod val="90000"/>
                  </a:schemeClr>
                </a:solidFill>
              </a:rPr>
              <a:t>www.tellkentucky.org</a:t>
            </a:r>
            <a:endParaRPr lang="en-US" sz="5000" dirty="0">
              <a:solidFill>
                <a:schemeClr val="bg2">
                  <a:lumMod val="90000"/>
                </a:schemeClr>
              </a:solidFill>
              <a:latin typeface="Arial"/>
              <a:cs typeface="Arial"/>
            </a:endParaRPr>
          </a:p>
        </p:txBody>
      </p:sp>
      <p:sp>
        <p:nvSpPr>
          <p:cNvPr id="4" name="Title 3"/>
          <p:cNvSpPr>
            <a:spLocks noGrp="1"/>
          </p:cNvSpPr>
          <p:nvPr>
            <p:ph type="title"/>
          </p:nvPr>
        </p:nvSpPr>
        <p:spPr>
          <a:xfrm>
            <a:off x="817562" y="4187598"/>
            <a:ext cx="7406207" cy="1362075"/>
          </a:xfrm>
        </p:spPr>
        <p:txBody>
          <a:bodyPr/>
          <a:lstStyle/>
          <a:p>
            <a:pPr lvl="0"/>
            <a:r>
              <a:rPr lang="en-US" dirty="0" smtClean="0">
                <a:solidFill>
                  <a:srgbClr val="FFFFFF"/>
                </a:solidFill>
              </a:rPr>
              <a:t>Preliminary Findings</a:t>
            </a:r>
            <a:r>
              <a:rPr lang="en-US" dirty="0">
                <a:solidFill>
                  <a:srgbClr val="FFFFFF"/>
                </a:solidFill>
              </a:rPr>
              <a:t/>
            </a:r>
            <a:br>
              <a:rPr lang="en-US" dirty="0">
                <a:solidFill>
                  <a:srgbClr val="FFFFFF"/>
                </a:solidFill>
              </a:rPr>
            </a:br>
            <a:r>
              <a:rPr lang="en-US" dirty="0" smtClean="0"/>
              <a:t/>
            </a:r>
            <a:br>
              <a:rPr lang="en-US" dirty="0" smtClean="0"/>
            </a:br>
            <a:endParaRPr lang="en-US" dirty="0"/>
          </a:p>
        </p:txBody>
      </p:sp>
    </p:spTree>
    <p:extLst>
      <p:ext uri="{BB962C8B-B14F-4D97-AF65-F5344CB8AC3E}">
        <p14:creationId xmlns:p14="http://schemas.microsoft.com/office/powerpoint/2010/main" val="3391696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rot="16200000">
            <a:off x="-707152" y="3562860"/>
            <a:ext cx="5028892" cy="307779"/>
          </a:xfrm>
          <a:prstGeom prst="rect">
            <a:avLst/>
          </a:prstGeom>
          <a:noFill/>
        </p:spPr>
        <p:txBody>
          <a:bodyPr wrap="square" rtlCol="0">
            <a:spAutoFit/>
          </a:bodyPr>
          <a:lstStyle/>
          <a:p>
            <a:pPr algn="ctr"/>
            <a:r>
              <a:rPr lang="en-US" sz="1400" b="1" dirty="0" smtClean="0">
                <a:solidFill>
                  <a:schemeClr val="tx1">
                    <a:lumMod val="50000"/>
                  </a:schemeClr>
                </a:solidFill>
              </a:rPr>
              <a:t>Percentage of Licensed, School-Based Educators</a:t>
            </a:r>
            <a:endParaRPr lang="en-US" sz="1400" b="1" dirty="0">
              <a:solidFill>
                <a:schemeClr val="tx1">
                  <a:lumMod val="50000"/>
                </a:schemeClr>
              </a:solidFill>
            </a:endParaRPr>
          </a:p>
        </p:txBody>
      </p:sp>
      <p:sp>
        <p:nvSpPr>
          <p:cNvPr id="9" name="Title 1"/>
          <p:cNvSpPr>
            <a:spLocks noGrp="1"/>
          </p:cNvSpPr>
          <p:nvPr>
            <p:ph type="title"/>
          </p:nvPr>
        </p:nvSpPr>
        <p:spPr>
          <a:xfrm>
            <a:off x="457200" y="131492"/>
            <a:ext cx="8229600" cy="1041400"/>
          </a:xfrm>
        </p:spPr>
        <p:txBody>
          <a:bodyPr/>
          <a:lstStyle/>
          <a:p>
            <a:pPr algn="ctr"/>
            <a:r>
              <a:rPr lang="en-US" dirty="0" smtClean="0"/>
              <a:t>Increasing Participation in TELL Kentucky</a:t>
            </a:r>
            <a:endParaRPr lang="en-US" dirty="0"/>
          </a:p>
        </p:txBody>
      </p:sp>
      <p:graphicFrame>
        <p:nvGraphicFramePr>
          <p:cNvPr id="5" name="Chart 4"/>
          <p:cNvGraphicFramePr>
            <a:graphicFrameLocks/>
          </p:cNvGraphicFramePr>
          <p:nvPr>
            <p:extLst>
              <p:ext uri="{D42A27DB-BD31-4B8C-83A1-F6EECF244321}">
                <p14:modId xmlns:p14="http://schemas.microsoft.com/office/powerpoint/2010/main" val="3144373714"/>
              </p:ext>
            </p:extLst>
          </p:nvPr>
        </p:nvGraphicFramePr>
        <p:xfrm>
          <a:off x="1061356" y="898072"/>
          <a:ext cx="7347857" cy="560269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54861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ext uri="{D42A27DB-BD31-4B8C-83A1-F6EECF244321}">
                <p14:modId xmlns:p14="http://schemas.microsoft.com/office/powerpoint/2010/main" val="1473557334"/>
              </p:ext>
            </p:extLst>
          </p:nvPr>
        </p:nvGraphicFramePr>
        <p:xfrm>
          <a:off x="1095375" y="1260476"/>
          <a:ext cx="6953250" cy="4200523"/>
        </p:xfrm>
        <a:graphic>
          <a:graphicData uri="http://schemas.openxmlformats.org/drawingml/2006/table">
            <a:tbl>
              <a:tblPr firstRow="1" bandRow="1">
                <a:effectLst>
                  <a:innerShdw blurRad="114300">
                    <a:prstClr val="black"/>
                  </a:innerShdw>
                </a:effectLst>
                <a:tableStyleId>{5C22544A-7EE6-4342-B048-85BDC9FD1C3A}</a:tableStyleId>
              </a:tblPr>
              <a:tblGrid>
                <a:gridCol w="3351471"/>
                <a:gridCol w="1937476"/>
                <a:gridCol w="1664303"/>
              </a:tblGrid>
              <a:tr h="734072">
                <a:tc>
                  <a:txBody>
                    <a:bodyPr/>
                    <a:lstStyle/>
                    <a:p>
                      <a:pPr algn="ctr"/>
                      <a:r>
                        <a:rPr lang="en-US" sz="2400" dirty="0" smtClean="0"/>
                        <a:t>Respondents</a:t>
                      </a:r>
                      <a:endParaRPr lang="en-US" sz="2400" dirty="0"/>
                    </a:p>
                  </a:txBody>
                  <a:tcPr anchor="b"/>
                </a:tc>
                <a:tc>
                  <a:txBody>
                    <a:bodyPr/>
                    <a:lstStyle/>
                    <a:p>
                      <a:pPr algn="ctr"/>
                      <a:r>
                        <a:rPr lang="en-US" sz="2400" dirty="0" smtClean="0"/>
                        <a:t>2013</a:t>
                      </a:r>
                    </a:p>
                  </a:txBody>
                  <a:tcPr anchor="b"/>
                </a:tc>
                <a:tc>
                  <a:txBody>
                    <a:bodyPr/>
                    <a:lstStyle/>
                    <a:p>
                      <a:pPr algn="ctr"/>
                      <a:r>
                        <a:rPr lang="en-US" sz="2400" dirty="0" smtClean="0"/>
                        <a:t>2011</a:t>
                      </a:r>
                      <a:endParaRPr lang="en-US" sz="2400" dirty="0"/>
                    </a:p>
                  </a:txBody>
                  <a:tcPr anchor="b"/>
                </a:tc>
              </a:tr>
              <a:tr h="524337">
                <a:tc>
                  <a:txBody>
                    <a:bodyPr/>
                    <a:lstStyle/>
                    <a:p>
                      <a:pPr algn="l"/>
                      <a:r>
                        <a:rPr lang="en-US" sz="2400" dirty="0" smtClean="0">
                          <a:solidFill>
                            <a:schemeClr val="tx1">
                              <a:lumMod val="50000"/>
                            </a:schemeClr>
                          </a:solidFill>
                        </a:rPr>
                        <a:t>Teachers</a:t>
                      </a:r>
                      <a:endParaRPr lang="en-US" sz="2400" dirty="0">
                        <a:solidFill>
                          <a:schemeClr val="tx1">
                            <a:lumMod val="50000"/>
                          </a:schemeClr>
                        </a:solidFill>
                      </a:endParaRPr>
                    </a:p>
                  </a:txBody>
                  <a:tcPr anchor="ctr"/>
                </a:tc>
                <a:tc>
                  <a:txBody>
                    <a:bodyPr/>
                    <a:lstStyle/>
                    <a:p>
                      <a:pPr algn="ctr"/>
                      <a:r>
                        <a:rPr lang="en-US" sz="2400" dirty="0" smtClean="0">
                          <a:solidFill>
                            <a:schemeClr val="tx1">
                              <a:lumMod val="50000"/>
                            </a:schemeClr>
                          </a:solidFill>
                        </a:rPr>
                        <a:t>88.3%</a:t>
                      </a:r>
                      <a:endParaRPr lang="en-US" sz="2400" dirty="0">
                        <a:solidFill>
                          <a:schemeClr val="tx1">
                            <a:lumMod val="50000"/>
                          </a:schemeClr>
                        </a:solidFill>
                      </a:endParaRPr>
                    </a:p>
                  </a:txBody>
                  <a:tcPr anchor="ctr"/>
                </a:tc>
                <a:tc>
                  <a:txBody>
                    <a:bodyPr/>
                    <a:lstStyle/>
                    <a:p>
                      <a:pPr algn="ctr"/>
                      <a:r>
                        <a:rPr lang="en-US" sz="2400" dirty="0" smtClean="0">
                          <a:solidFill>
                            <a:schemeClr val="tx1">
                              <a:lumMod val="50000"/>
                            </a:schemeClr>
                          </a:solidFill>
                        </a:rPr>
                        <a:t>88.9%</a:t>
                      </a:r>
                      <a:endParaRPr lang="en-US" sz="2400" dirty="0">
                        <a:solidFill>
                          <a:schemeClr val="tx1">
                            <a:lumMod val="50000"/>
                          </a:schemeClr>
                        </a:solidFill>
                      </a:endParaRPr>
                    </a:p>
                  </a:txBody>
                  <a:tcPr anchor="ctr"/>
                </a:tc>
              </a:tr>
              <a:tr h="524337">
                <a:tc>
                  <a:txBody>
                    <a:bodyPr/>
                    <a:lstStyle/>
                    <a:p>
                      <a:pPr algn="l"/>
                      <a:r>
                        <a:rPr lang="en-US" sz="2400" dirty="0" smtClean="0">
                          <a:solidFill>
                            <a:schemeClr val="tx1">
                              <a:lumMod val="50000"/>
                            </a:schemeClr>
                          </a:solidFill>
                        </a:rPr>
                        <a:t>Principals</a:t>
                      </a:r>
                      <a:endParaRPr lang="en-US" sz="2400" dirty="0">
                        <a:solidFill>
                          <a:schemeClr val="tx1">
                            <a:lumMod val="50000"/>
                          </a:schemeClr>
                        </a:solidFill>
                      </a:endParaRPr>
                    </a:p>
                  </a:txBody>
                  <a:tcPr anchor="ctr">
                    <a:solidFill>
                      <a:schemeClr val="bg1"/>
                    </a:solidFill>
                  </a:tcPr>
                </a:tc>
                <a:tc>
                  <a:txBody>
                    <a:bodyPr/>
                    <a:lstStyle/>
                    <a:p>
                      <a:pPr algn="ctr"/>
                      <a:r>
                        <a:rPr lang="en-US" sz="2400" dirty="0" smtClean="0">
                          <a:solidFill>
                            <a:schemeClr val="tx1">
                              <a:lumMod val="50000"/>
                            </a:schemeClr>
                          </a:solidFill>
                        </a:rPr>
                        <a:t>2.5%</a:t>
                      </a:r>
                      <a:endParaRPr lang="en-US" sz="2400" dirty="0">
                        <a:solidFill>
                          <a:schemeClr val="tx1">
                            <a:lumMod val="50000"/>
                          </a:schemeClr>
                        </a:solidFill>
                      </a:endParaRPr>
                    </a:p>
                  </a:txBody>
                  <a:tcPr anchor="ctr">
                    <a:solidFill>
                      <a:schemeClr val="bg1"/>
                    </a:solidFill>
                  </a:tcPr>
                </a:tc>
                <a:tc>
                  <a:txBody>
                    <a:bodyPr/>
                    <a:lstStyle/>
                    <a:p>
                      <a:pPr algn="ctr"/>
                      <a:r>
                        <a:rPr lang="en-US" sz="2400" dirty="0" smtClean="0">
                          <a:solidFill>
                            <a:schemeClr val="tx1">
                              <a:lumMod val="50000"/>
                            </a:schemeClr>
                          </a:solidFill>
                        </a:rPr>
                        <a:t>2.5%</a:t>
                      </a:r>
                      <a:endParaRPr lang="en-US" sz="2400" dirty="0">
                        <a:solidFill>
                          <a:schemeClr val="tx1">
                            <a:lumMod val="50000"/>
                          </a:schemeClr>
                        </a:solidFill>
                      </a:endParaRPr>
                    </a:p>
                  </a:txBody>
                  <a:tcPr anchor="ctr">
                    <a:solidFill>
                      <a:schemeClr val="bg1"/>
                    </a:solidFill>
                  </a:tcPr>
                </a:tc>
              </a:tr>
              <a:tr h="524337">
                <a:tc>
                  <a:txBody>
                    <a:bodyPr/>
                    <a:lstStyle/>
                    <a:p>
                      <a:pPr algn="l"/>
                      <a:r>
                        <a:rPr lang="en-US" sz="2400" dirty="0" smtClean="0">
                          <a:solidFill>
                            <a:schemeClr val="tx1">
                              <a:lumMod val="50000"/>
                            </a:schemeClr>
                          </a:solidFill>
                        </a:rPr>
                        <a:t>Assistant</a:t>
                      </a:r>
                      <a:r>
                        <a:rPr lang="en-US" sz="2400" baseline="0" dirty="0" smtClean="0">
                          <a:solidFill>
                            <a:schemeClr val="tx1">
                              <a:lumMod val="50000"/>
                            </a:schemeClr>
                          </a:solidFill>
                        </a:rPr>
                        <a:t> Principals</a:t>
                      </a:r>
                      <a:endParaRPr lang="en-US" sz="2400" dirty="0">
                        <a:solidFill>
                          <a:schemeClr val="tx1">
                            <a:lumMod val="50000"/>
                          </a:schemeClr>
                        </a:solidFill>
                      </a:endParaRPr>
                    </a:p>
                  </a:txBody>
                  <a:tcPr anchor="ctr"/>
                </a:tc>
                <a:tc>
                  <a:txBody>
                    <a:bodyPr/>
                    <a:lstStyle/>
                    <a:p>
                      <a:pPr algn="ctr"/>
                      <a:r>
                        <a:rPr lang="en-US" sz="2400" dirty="0" smtClean="0">
                          <a:solidFill>
                            <a:schemeClr val="tx1">
                              <a:lumMod val="50000"/>
                            </a:schemeClr>
                          </a:solidFill>
                        </a:rPr>
                        <a:t>2.0%</a:t>
                      </a:r>
                      <a:endParaRPr lang="en-US" sz="2400" dirty="0">
                        <a:solidFill>
                          <a:schemeClr val="tx1">
                            <a:lumMod val="50000"/>
                          </a:schemeClr>
                        </a:solidFill>
                      </a:endParaRPr>
                    </a:p>
                  </a:txBody>
                  <a:tcPr anchor="ctr"/>
                </a:tc>
                <a:tc>
                  <a:txBody>
                    <a:bodyPr/>
                    <a:lstStyle/>
                    <a:p>
                      <a:pPr algn="ctr"/>
                      <a:r>
                        <a:rPr lang="en-US" sz="2400" dirty="0" smtClean="0">
                          <a:solidFill>
                            <a:schemeClr val="tx1">
                              <a:lumMod val="50000"/>
                            </a:schemeClr>
                          </a:solidFill>
                        </a:rPr>
                        <a:t>1.8%</a:t>
                      </a:r>
                      <a:endParaRPr lang="en-US" sz="2400" dirty="0">
                        <a:solidFill>
                          <a:schemeClr val="tx1">
                            <a:lumMod val="50000"/>
                          </a:schemeClr>
                        </a:solidFill>
                      </a:endParaRPr>
                    </a:p>
                  </a:txBody>
                  <a:tcPr anchor="ctr"/>
                </a:tc>
              </a:tr>
              <a:tr h="524337">
                <a:tc>
                  <a:txBody>
                    <a:bodyPr/>
                    <a:lstStyle/>
                    <a:p>
                      <a:pPr algn="l"/>
                      <a:r>
                        <a:rPr lang="en-US" sz="2400" dirty="0" smtClean="0">
                          <a:solidFill>
                            <a:schemeClr val="tx1">
                              <a:lumMod val="50000"/>
                            </a:schemeClr>
                          </a:solidFill>
                        </a:rPr>
                        <a:t>Other*</a:t>
                      </a:r>
                      <a:endParaRPr lang="en-US" sz="2400" dirty="0">
                        <a:solidFill>
                          <a:schemeClr val="tx1">
                            <a:lumMod val="50000"/>
                          </a:schemeClr>
                        </a:solidFill>
                      </a:endParaRPr>
                    </a:p>
                  </a:txBody>
                  <a:tcPr anchor="ctr">
                    <a:solidFill>
                      <a:schemeClr val="bg1"/>
                    </a:solidFill>
                  </a:tcPr>
                </a:tc>
                <a:tc>
                  <a:txBody>
                    <a:bodyPr/>
                    <a:lstStyle/>
                    <a:p>
                      <a:pPr algn="ctr"/>
                      <a:r>
                        <a:rPr lang="en-US" sz="2400" dirty="0" smtClean="0">
                          <a:solidFill>
                            <a:schemeClr val="tx1">
                              <a:lumMod val="50000"/>
                            </a:schemeClr>
                          </a:solidFill>
                        </a:rPr>
                        <a:t>7.1%</a:t>
                      </a:r>
                      <a:endParaRPr lang="en-US" sz="2400" dirty="0">
                        <a:solidFill>
                          <a:schemeClr val="tx1">
                            <a:lumMod val="50000"/>
                          </a:schemeClr>
                        </a:solidFill>
                      </a:endParaRPr>
                    </a:p>
                  </a:txBody>
                  <a:tcPr anchor="ctr">
                    <a:solidFill>
                      <a:schemeClr val="bg1"/>
                    </a:solidFill>
                  </a:tcPr>
                </a:tc>
                <a:tc>
                  <a:txBody>
                    <a:bodyPr/>
                    <a:lstStyle/>
                    <a:p>
                      <a:pPr algn="ctr"/>
                      <a:r>
                        <a:rPr lang="en-US" sz="2400" dirty="0" smtClean="0">
                          <a:solidFill>
                            <a:schemeClr val="tx1">
                              <a:lumMod val="50000"/>
                            </a:schemeClr>
                          </a:solidFill>
                        </a:rPr>
                        <a:t>6.8%</a:t>
                      </a:r>
                      <a:endParaRPr lang="en-US" sz="2400" dirty="0">
                        <a:solidFill>
                          <a:schemeClr val="tx1">
                            <a:lumMod val="50000"/>
                          </a:schemeClr>
                        </a:solidFill>
                      </a:endParaRPr>
                    </a:p>
                  </a:txBody>
                  <a:tcPr anchor="ctr">
                    <a:solidFill>
                      <a:schemeClr val="bg1"/>
                    </a:solidFill>
                  </a:tcPr>
                </a:tc>
              </a:tr>
              <a:tr h="943807">
                <a:tc>
                  <a:txBody>
                    <a:bodyPr/>
                    <a:lstStyle/>
                    <a:p>
                      <a:pPr algn="l"/>
                      <a:r>
                        <a:rPr lang="en-US" sz="2400" dirty="0" smtClean="0">
                          <a:solidFill>
                            <a:schemeClr val="tx1">
                              <a:lumMod val="50000"/>
                            </a:schemeClr>
                          </a:solidFill>
                        </a:rPr>
                        <a:t>Total Response Rate</a:t>
                      </a:r>
                      <a:endParaRPr lang="en-US" sz="2400" dirty="0">
                        <a:solidFill>
                          <a:schemeClr val="tx1">
                            <a:lumMod val="50000"/>
                          </a:schemeClr>
                        </a:solidFill>
                      </a:endParaRP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400" dirty="0" smtClean="0">
                          <a:solidFill>
                            <a:schemeClr val="tx1">
                              <a:lumMod val="50000"/>
                            </a:schemeClr>
                          </a:solidFill>
                        </a:rPr>
                        <a:t>43,761 (86.7%)</a:t>
                      </a: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400" dirty="0" smtClean="0">
                          <a:solidFill>
                            <a:schemeClr val="tx1">
                              <a:lumMod val="50000"/>
                            </a:schemeClr>
                          </a:solidFill>
                        </a:rPr>
                        <a:t>42,025 (80.3%)</a:t>
                      </a:r>
                    </a:p>
                  </a:txBody>
                  <a:tcPr anchor="ctr"/>
                </a:tc>
              </a:tr>
              <a:tr h="425296">
                <a:tc gridSpan="3">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dirty="0" smtClean="0">
                          <a:solidFill>
                            <a:schemeClr val="tx1">
                              <a:lumMod val="50000"/>
                            </a:schemeClr>
                          </a:solidFill>
                        </a:rPr>
                        <a:t>*Other includes school counselors, school psychologists, social workers, etc.</a:t>
                      </a:r>
                    </a:p>
                  </a:txBody>
                  <a:tcPr anchor="b">
                    <a:solidFill>
                      <a:schemeClr val="bg1"/>
                    </a:solidFill>
                  </a:tcPr>
                </a:tc>
                <a:tc hMerge="1">
                  <a:txBody>
                    <a:bodyPr/>
                    <a:lstStyle/>
                    <a:p>
                      <a:pPr algn="ctr"/>
                      <a:endParaRPr lang="en-US" sz="2000" dirty="0">
                        <a:solidFill>
                          <a:srgbClr val="585858"/>
                        </a:solidFill>
                      </a:endParaRPr>
                    </a:p>
                  </a:txBody>
                  <a:tcPr anchor="ctr"/>
                </a:tc>
                <a:tc hMerge="1">
                  <a:txBody>
                    <a:bodyPr/>
                    <a:lstStyle/>
                    <a:p>
                      <a:pPr algn="ctr"/>
                      <a:endParaRPr lang="en-US" sz="2000" dirty="0">
                        <a:solidFill>
                          <a:srgbClr val="585858"/>
                        </a:solidFill>
                      </a:endParaRPr>
                    </a:p>
                  </a:txBody>
                  <a:tcPr anchor="ctr"/>
                </a:tc>
              </a:tr>
            </a:tbl>
          </a:graphicData>
        </a:graphic>
      </p:graphicFrame>
      <p:sp>
        <p:nvSpPr>
          <p:cNvPr id="3" name="Title 1"/>
          <p:cNvSpPr txBox="1">
            <a:spLocks/>
          </p:cNvSpPr>
          <p:nvPr/>
        </p:nvSpPr>
        <p:spPr>
          <a:xfrm>
            <a:off x="0" y="219075"/>
            <a:ext cx="91440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t>About the 2013 Kentucky Respondents</a:t>
            </a:r>
            <a:endParaRPr lang="en-US" dirty="0"/>
          </a:p>
        </p:txBody>
      </p:sp>
    </p:spTree>
    <p:extLst>
      <p:ext uri="{BB962C8B-B14F-4D97-AF65-F5344CB8AC3E}">
        <p14:creationId xmlns:p14="http://schemas.microsoft.com/office/powerpoint/2010/main" val="851835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Respondents by School Level</a:t>
            </a:r>
            <a:endParaRPr lang="en-US" dirty="0"/>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3060068080"/>
              </p:ext>
            </p:extLst>
          </p:nvPr>
        </p:nvGraphicFramePr>
        <p:xfrm>
          <a:off x="457198" y="1562987"/>
          <a:ext cx="8229602" cy="3470567"/>
        </p:xfrm>
        <a:graphic>
          <a:graphicData uri="http://schemas.openxmlformats.org/drawingml/2006/table">
            <a:tbl>
              <a:tblPr>
                <a:effectLst>
                  <a:innerShdw blurRad="63500" dist="50800" dir="13500000">
                    <a:prstClr val="black">
                      <a:alpha val="50000"/>
                    </a:prstClr>
                  </a:innerShdw>
                </a:effectLst>
                <a:tableStyleId>{5C22544A-7EE6-4342-B048-85BDC9FD1C3A}</a:tableStyleId>
              </a:tblPr>
              <a:tblGrid>
                <a:gridCol w="1399453"/>
                <a:gridCol w="1007086"/>
                <a:gridCol w="1234439"/>
                <a:gridCol w="1137501"/>
                <a:gridCol w="1156811"/>
                <a:gridCol w="1147156"/>
                <a:gridCol w="1147156"/>
              </a:tblGrid>
              <a:tr h="224303">
                <a:tc rowSpan="2">
                  <a:txBody>
                    <a:bodyPr/>
                    <a:lstStyle/>
                    <a:p>
                      <a:pPr algn="ctr" fontAlgn="b"/>
                      <a:r>
                        <a:rPr lang="en-US" sz="2000" b="1" u="none" strike="noStrike" dirty="0">
                          <a:solidFill>
                            <a:schemeClr val="bg1"/>
                          </a:solidFill>
                          <a:effectLst/>
                        </a:rPr>
                        <a:t>School Type</a:t>
                      </a:r>
                      <a:endParaRPr lang="en-US" sz="2000" b="1"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gridSpan="3">
                  <a:txBody>
                    <a:bodyPr/>
                    <a:lstStyle/>
                    <a:p>
                      <a:pPr algn="ctr" fontAlgn="ctr"/>
                      <a:r>
                        <a:rPr lang="en-US" sz="2000" b="1" i="0" u="none" strike="noStrike" dirty="0" smtClean="0">
                          <a:solidFill>
                            <a:schemeClr val="bg1"/>
                          </a:solidFill>
                          <a:effectLst/>
                          <a:latin typeface="Calibri"/>
                        </a:rPr>
                        <a:t>2013</a:t>
                      </a:r>
                      <a:endParaRPr lang="en-US" sz="2000" b="1"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pPr algn="ctr" fontAlgn="ctr"/>
                      <a:endParaRPr lang="en-US" sz="12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pPr algn="ctr" fontAlgn="ctr"/>
                      <a:endParaRPr lang="en-US" sz="12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gridSpan="3">
                  <a:txBody>
                    <a:bodyPr/>
                    <a:lstStyle/>
                    <a:p>
                      <a:pPr algn="ctr" fontAlgn="ctr"/>
                      <a:r>
                        <a:rPr lang="en-US" sz="2000" b="1" i="0" u="none" strike="noStrike" dirty="0" smtClean="0">
                          <a:solidFill>
                            <a:schemeClr val="bg1"/>
                          </a:solidFill>
                          <a:effectLst/>
                          <a:latin typeface="Calibri"/>
                        </a:rPr>
                        <a:t>2011</a:t>
                      </a:r>
                      <a:endParaRPr lang="en-US" sz="2000" b="1" i="0" u="none" strike="noStrike" dirty="0">
                        <a:solidFill>
                          <a:schemeClr val="bg1"/>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pPr algn="ctr" fontAlgn="ctr"/>
                      <a:endParaRPr lang="en-US" sz="12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pPr algn="ctr" fontAlgn="ctr"/>
                      <a:endParaRPr lang="en-US" sz="12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0">
                <a:tc vMerge="1">
                  <a:txBody>
                    <a:bodyPr/>
                    <a:lstStyle/>
                    <a:p>
                      <a:pPr algn="ctr" fontAlgn="b"/>
                      <a:endParaRPr lang="en-US" sz="12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Headcount</a:t>
                      </a:r>
                      <a:endParaRPr lang="en-US" sz="14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Responded</a:t>
                      </a:r>
                      <a:endParaRPr lang="en-US" sz="14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 Responded</a:t>
                      </a:r>
                      <a:endParaRPr lang="en-US" sz="14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Headcount</a:t>
                      </a:r>
                      <a:endParaRPr lang="en-US" sz="1400" b="0" i="0" u="none" strike="noStrike" dirty="0">
                        <a:solidFill>
                          <a:schemeClr val="bg1"/>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Responded</a:t>
                      </a:r>
                      <a:endParaRPr lang="en-US" sz="14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400" u="none" strike="noStrike" dirty="0">
                          <a:solidFill>
                            <a:schemeClr val="bg1"/>
                          </a:solidFill>
                          <a:effectLst/>
                        </a:rPr>
                        <a:t>% Responded</a:t>
                      </a:r>
                      <a:endParaRPr lang="en-US" sz="14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695474">
                <a:tc>
                  <a:txBody>
                    <a:bodyPr/>
                    <a:lstStyle/>
                    <a:p>
                      <a:pPr algn="ctr" fontAlgn="b"/>
                      <a:r>
                        <a:rPr lang="en-US" sz="1600" b="1" u="none" strike="noStrike" dirty="0" smtClean="0">
                          <a:solidFill>
                            <a:schemeClr val="bg2">
                              <a:lumMod val="10000"/>
                            </a:schemeClr>
                          </a:solidFill>
                          <a:effectLst/>
                        </a:rPr>
                        <a:t>Elementary</a:t>
                      </a:r>
                      <a:endParaRPr lang="en-US" sz="1600" b="1"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25,407</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22,880</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a:solidFill>
                            <a:schemeClr val="bg2">
                              <a:lumMod val="10000"/>
                            </a:schemeClr>
                          </a:solidFill>
                          <a:effectLst/>
                          <a:latin typeface="Calibri"/>
                        </a:rPr>
                        <a:t>90.1</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25,622</a:t>
                      </a:r>
                      <a:endParaRPr lang="en-US" sz="1600" b="0" i="0" u="none" strike="noStrike" dirty="0">
                        <a:solidFill>
                          <a:schemeClr val="bg2">
                            <a:lumMod val="10000"/>
                          </a:schemeClr>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22,129</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a:solidFill>
                            <a:schemeClr val="bg2">
                              <a:lumMod val="10000"/>
                            </a:schemeClr>
                          </a:solidFill>
                          <a:effectLst/>
                          <a:latin typeface="Calibri"/>
                        </a:rPr>
                        <a:t>86.4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95474">
                <a:tc>
                  <a:txBody>
                    <a:bodyPr/>
                    <a:lstStyle/>
                    <a:p>
                      <a:pPr algn="ctr" fontAlgn="b"/>
                      <a:r>
                        <a:rPr lang="en-US" sz="1600" b="1" i="0" u="none" strike="noStrike" dirty="0" smtClean="0">
                          <a:solidFill>
                            <a:schemeClr val="bg2">
                              <a:lumMod val="10000"/>
                            </a:schemeClr>
                          </a:solidFill>
                          <a:effectLst/>
                          <a:latin typeface="+mn-lt"/>
                        </a:rPr>
                        <a:t>Middle</a:t>
                      </a:r>
                      <a:endParaRPr lang="en-US" sz="1600" b="1"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9,548</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8,189</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a:solidFill>
                            <a:schemeClr val="bg2">
                              <a:lumMod val="10000"/>
                            </a:schemeClr>
                          </a:solidFill>
                          <a:effectLst/>
                          <a:latin typeface="Calibri"/>
                        </a:rPr>
                        <a:t>85.8</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10,082</a:t>
                      </a:r>
                      <a:endParaRPr lang="en-US" sz="1600" b="0" i="0" u="none" strike="noStrike" dirty="0">
                        <a:solidFill>
                          <a:schemeClr val="bg2">
                            <a:lumMod val="10000"/>
                          </a:schemeClr>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8,071</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a:solidFill>
                            <a:schemeClr val="bg2">
                              <a:lumMod val="10000"/>
                            </a:schemeClr>
                          </a:solidFill>
                          <a:effectLst/>
                          <a:latin typeface="Calibri"/>
                        </a:rPr>
                        <a:t>80.1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30247">
                <a:tc>
                  <a:txBody>
                    <a:bodyPr/>
                    <a:lstStyle/>
                    <a:p>
                      <a:pPr algn="ctr" fontAlgn="b"/>
                      <a:r>
                        <a:rPr lang="en-US" sz="1600" b="1" i="0" u="none" strike="noStrike" dirty="0" smtClean="0">
                          <a:solidFill>
                            <a:schemeClr val="bg2">
                              <a:lumMod val="10000"/>
                            </a:schemeClr>
                          </a:solidFill>
                          <a:effectLst/>
                          <a:latin typeface="+mn-lt"/>
                        </a:rPr>
                        <a:t>High</a:t>
                      </a:r>
                      <a:endParaRPr lang="en-US" sz="1600" b="1"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13,826</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11,408</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a:solidFill>
                            <a:schemeClr val="bg2">
                              <a:lumMod val="10000"/>
                            </a:schemeClr>
                          </a:solidFill>
                          <a:effectLst/>
                          <a:latin typeface="Calibri"/>
                        </a:rPr>
                        <a:t>82.5</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14,713</a:t>
                      </a:r>
                      <a:endParaRPr lang="en-US" sz="1600" b="0" i="0" u="none" strike="noStrike" dirty="0">
                        <a:solidFill>
                          <a:schemeClr val="bg2">
                            <a:lumMod val="10000"/>
                          </a:schemeClr>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smtClean="0">
                          <a:solidFill>
                            <a:schemeClr val="bg2">
                              <a:lumMod val="10000"/>
                            </a:schemeClr>
                          </a:solidFill>
                          <a:effectLst/>
                          <a:latin typeface="Calibri"/>
                        </a:rPr>
                        <a:t>10,341</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0" i="0" u="none" strike="noStrike" dirty="0">
                          <a:solidFill>
                            <a:schemeClr val="bg2">
                              <a:lumMod val="10000"/>
                            </a:schemeClr>
                          </a:solidFill>
                          <a:effectLst/>
                          <a:latin typeface="Calibri"/>
                        </a:rPr>
                        <a:t>70.3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30247">
                <a:tc>
                  <a:txBody>
                    <a:bodyPr/>
                    <a:lstStyle/>
                    <a:p>
                      <a:pPr algn="ctr" fontAlgn="b"/>
                      <a:r>
                        <a:rPr lang="en-US" sz="1600" b="1" i="0" u="none" strike="noStrike" dirty="0" smtClean="0">
                          <a:solidFill>
                            <a:schemeClr val="bg2">
                              <a:lumMod val="10000"/>
                            </a:schemeClr>
                          </a:solidFill>
                          <a:effectLst/>
                          <a:latin typeface="+mn-lt"/>
                        </a:rPr>
                        <a:t>Other</a:t>
                      </a:r>
                      <a:endParaRPr lang="en-US" sz="1600" b="1"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1,719</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1,284</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a:solidFill>
                            <a:schemeClr val="bg2">
                              <a:lumMod val="10000"/>
                            </a:schemeClr>
                          </a:solidFill>
                          <a:effectLst/>
                          <a:latin typeface="Calibri"/>
                        </a:rPr>
                        <a:t>74.7</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1,932</a:t>
                      </a:r>
                      <a:endParaRPr lang="en-US" sz="1600" b="0" i="0" u="none" strike="noStrike" dirty="0">
                        <a:solidFill>
                          <a:schemeClr val="bg2">
                            <a:lumMod val="10000"/>
                          </a:schemeClr>
                        </a:solidFill>
                        <a:effectLst/>
                        <a:latin typeface="Calibri"/>
                      </a:endParaRPr>
                    </a:p>
                  </a:txBody>
                  <a:tcPr marL="9525" marR="9525" marT="9525" marB="0" anchor="ctr">
                    <a:lnL w="38100" cap="flat" cmpd="sng" algn="ctr">
                      <a:solidFill>
                        <a:schemeClr val="tx1">
                          <a:lumMod val="50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smtClean="0">
                          <a:solidFill>
                            <a:schemeClr val="bg2">
                              <a:lumMod val="10000"/>
                            </a:schemeClr>
                          </a:solidFill>
                          <a:effectLst/>
                          <a:latin typeface="Calibri"/>
                        </a:rPr>
                        <a:t>1,484</a:t>
                      </a:r>
                      <a:endParaRPr lang="en-US" sz="1600" b="0" i="0" u="none" strike="noStrike" dirty="0">
                        <a:solidFill>
                          <a:schemeClr val="bg2">
                            <a:lumMod val="1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0" i="0" u="none" strike="noStrike" dirty="0">
                          <a:solidFill>
                            <a:schemeClr val="bg2">
                              <a:lumMod val="10000"/>
                            </a:schemeClr>
                          </a:solidFill>
                          <a:effectLst/>
                          <a:latin typeface="Calibri"/>
                        </a:rPr>
                        <a:t>76.8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3" name="TextBox 2"/>
          <p:cNvSpPr txBox="1"/>
          <p:nvPr/>
        </p:nvSpPr>
        <p:spPr>
          <a:xfrm>
            <a:off x="811162" y="5294671"/>
            <a:ext cx="7565922" cy="646331"/>
          </a:xfrm>
          <a:prstGeom prst="rect">
            <a:avLst/>
          </a:prstGeom>
          <a:noFill/>
        </p:spPr>
        <p:txBody>
          <a:bodyPr wrap="square" rtlCol="0">
            <a:spAutoFit/>
          </a:bodyPr>
          <a:lstStyle/>
          <a:p>
            <a:pPr marL="0" lvl="1" algn="ctr"/>
            <a:r>
              <a:rPr lang="en-US" dirty="0" smtClean="0">
                <a:solidFill>
                  <a:schemeClr val="tx1">
                    <a:lumMod val="50000"/>
                  </a:schemeClr>
                </a:solidFill>
              </a:rPr>
              <a:t>90</a:t>
            </a:r>
            <a:r>
              <a:rPr lang="en-US" dirty="0">
                <a:solidFill>
                  <a:schemeClr val="tx1">
                    <a:lumMod val="50000"/>
                  </a:schemeClr>
                </a:solidFill>
              </a:rPr>
              <a:t>% </a:t>
            </a:r>
            <a:r>
              <a:rPr lang="en-US" dirty="0" smtClean="0">
                <a:solidFill>
                  <a:schemeClr val="tx1">
                    <a:lumMod val="50000"/>
                  </a:schemeClr>
                </a:solidFill>
              </a:rPr>
              <a:t>of schools </a:t>
            </a:r>
            <a:r>
              <a:rPr lang="en-US" dirty="0">
                <a:solidFill>
                  <a:schemeClr val="tx1">
                    <a:lumMod val="50000"/>
                  </a:schemeClr>
                </a:solidFill>
              </a:rPr>
              <a:t>reached </a:t>
            </a:r>
            <a:r>
              <a:rPr lang="en-US" dirty="0" smtClean="0">
                <a:solidFill>
                  <a:schemeClr val="tx1">
                    <a:lumMod val="50000"/>
                  </a:schemeClr>
                </a:solidFill>
              </a:rPr>
              <a:t>threshold in both iterations.</a:t>
            </a:r>
            <a:endParaRPr lang="en-US" dirty="0">
              <a:solidFill>
                <a:schemeClr val="tx1">
                  <a:lumMod val="50000"/>
                </a:schemeClr>
              </a:solidFill>
            </a:endParaRPr>
          </a:p>
          <a:p>
            <a:endParaRPr lang="en-US" dirty="0"/>
          </a:p>
        </p:txBody>
      </p:sp>
    </p:spTree>
    <p:extLst>
      <p:ext uri="{BB962C8B-B14F-4D97-AF65-F5344CB8AC3E}">
        <p14:creationId xmlns:p14="http://schemas.microsoft.com/office/powerpoint/2010/main" val="849355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Please note that </a:t>
            </a:r>
            <a:r>
              <a:rPr lang="en-US" sz="2400" dirty="0" smtClean="0"/>
              <a:t>in the following </a:t>
            </a:r>
            <a:r>
              <a:rPr lang="en-US" sz="2400" dirty="0"/>
              <a:t>Tables, the numbers shown represent the </a:t>
            </a:r>
            <a:r>
              <a:rPr lang="en-US" sz="2400" b="1" dirty="0"/>
              <a:t>‘Rate of Agreement’</a:t>
            </a:r>
            <a:r>
              <a:rPr lang="en-US" sz="2400" dirty="0"/>
              <a:t>  which is the sum of the ‘Strongly Agree’ and  ‘Agree’.</a:t>
            </a:r>
            <a:br>
              <a:rPr lang="en-US" sz="2400" dirty="0"/>
            </a:br>
            <a:endParaRPr lang="en-US" sz="2400" dirty="0"/>
          </a:p>
        </p:txBody>
      </p:sp>
    </p:spTree>
    <p:extLst>
      <p:ext uri="{BB962C8B-B14F-4D97-AF65-F5344CB8AC3E}">
        <p14:creationId xmlns:p14="http://schemas.microsoft.com/office/powerpoint/2010/main" val="3847958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a:graphicFrameLocks/>
          </p:cNvGraphicFramePr>
          <p:nvPr>
            <p:extLst>
              <p:ext uri="{D42A27DB-BD31-4B8C-83A1-F6EECF244321}">
                <p14:modId xmlns:p14="http://schemas.microsoft.com/office/powerpoint/2010/main" val="3704297390"/>
              </p:ext>
            </p:extLst>
          </p:nvPr>
        </p:nvGraphicFramePr>
        <p:xfrm>
          <a:off x="655654" y="1214180"/>
          <a:ext cx="8229600" cy="5306786"/>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rot="16200000">
            <a:off x="-1456695" y="3482160"/>
            <a:ext cx="3878760" cy="345937"/>
          </a:xfrm>
          <a:prstGeom prst="rect">
            <a:avLst/>
          </a:prstGeom>
          <a:noFill/>
        </p:spPr>
        <p:txBody>
          <a:bodyPr wrap="square" rtlCol="0">
            <a:spAutoFit/>
          </a:bodyPr>
          <a:lstStyle/>
          <a:p>
            <a:pPr algn="ctr"/>
            <a:r>
              <a:rPr lang="en-US" sz="1400" b="1" dirty="0" smtClean="0">
                <a:solidFill>
                  <a:schemeClr val="tx1">
                    <a:lumMod val="50000"/>
                  </a:schemeClr>
                </a:solidFill>
              </a:rPr>
              <a:t>Rate of Agreement</a:t>
            </a:r>
            <a:endParaRPr lang="en-US" sz="1400" b="1" dirty="0">
              <a:solidFill>
                <a:schemeClr val="tx1">
                  <a:lumMod val="50000"/>
                </a:schemeClr>
              </a:solidFill>
            </a:endParaRPr>
          </a:p>
        </p:txBody>
      </p:sp>
      <p:sp>
        <p:nvSpPr>
          <p:cNvPr id="4" name="TextBox 3"/>
          <p:cNvSpPr txBox="1"/>
          <p:nvPr/>
        </p:nvSpPr>
        <p:spPr>
          <a:xfrm>
            <a:off x="0" y="8289"/>
            <a:ext cx="9144000" cy="1261884"/>
          </a:xfrm>
          <a:prstGeom prst="rect">
            <a:avLst/>
          </a:prstGeom>
          <a:noFill/>
        </p:spPr>
        <p:txBody>
          <a:bodyPr wrap="square" rtlCol="0">
            <a:spAutoFit/>
          </a:bodyPr>
          <a:lstStyle/>
          <a:p>
            <a:pPr algn="ctr"/>
            <a:r>
              <a:rPr lang="en-US" sz="3800" b="1" dirty="0" smtClean="0">
                <a:solidFill>
                  <a:schemeClr val="accent5">
                    <a:lumMod val="75000"/>
                  </a:schemeClr>
                </a:solidFill>
              </a:rPr>
              <a:t>Composite Rate of Agreement by Construct</a:t>
            </a:r>
            <a:endParaRPr lang="en-US" sz="3800" b="1" dirty="0">
              <a:solidFill>
                <a:schemeClr val="accent5">
                  <a:lumMod val="75000"/>
                </a:schemeClr>
              </a:solidFill>
            </a:endParaRPr>
          </a:p>
        </p:txBody>
      </p:sp>
    </p:spTree>
    <p:extLst>
      <p:ext uri="{BB962C8B-B14F-4D97-AF65-F5344CB8AC3E}">
        <p14:creationId xmlns:p14="http://schemas.microsoft.com/office/powerpoint/2010/main" val="958023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369087" y="265471"/>
            <a:ext cx="8229600" cy="1041400"/>
          </a:xfrm>
        </p:spPr>
        <p:txBody>
          <a:bodyPr/>
          <a:lstStyle/>
          <a:p>
            <a:pPr algn="ctr"/>
            <a:r>
              <a:rPr lang="en-US" dirty="0" smtClean="0"/>
              <a:t>Time Showed Most Increase in Rate of Agreement</a:t>
            </a:r>
            <a:endParaRPr lang="en-US" dirty="0"/>
          </a:p>
        </p:txBody>
      </p:sp>
      <p:graphicFrame>
        <p:nvGraphicFramePr>
          <p:cNvPr id="6" name="Chart 5"/>
          <p:cNvGraphicFramePr>
            <a:graphicFrameLocks/>
          </p:cNvGraphicFramePr>
          <p:nvPr>
            <p:extLst>
              <p:ext uri="{D42A27DB-BD31-4B8C-83A1-F6EECF244321}">
                <p14:modId xmlns:p14="http://schemas.microsoft.com/office/powerpoint/2010/main" val="1396250679"/>
              </p:ext>
            </p:extLst>
          </p:nvPr>
        </p:nvGraphicFramePr>
        <p:xfrm>
          <a:off x="295721" y="1548738"/>
          <a:ext cx="8376332" cy="4734075"/>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rot="16200000">
            <a:off x="-1110757" y="3482161"/>
            <a:ext cx="3878760" cy="345937"/>
          </a:xfrm>
          <a:prstGeom prst="rect">
            <a:avLst/>
          </a:prstGeom>
          <a:noFill/>
        </p:spPr>
        <p:txBody>
          <a:bodyPr wrap="square" rtlCol="0">
            <a:spAutoFit/>
          </a:bodyPr>
          <a:lstStyle/>
          <a:p>
            <a:pPr algn="ctr"/>
            <a:r>
              <a:rPr lang="en-US" sz="1400" b="1" dirty="0" smtClean="0">
                <a:solidFill>
                  <a:schemeClr val="tx1">
                    <a:lumMod val="50000"/>
                  </a:schemeClr>
                </a:solidFill>
              </a:rPr>
              <a:t>Rate of Agreement</a:t>
            </a:r>
            <a:endParaRPr lang="en-US" sz="1400" b="1" dirty="0">
              <a:solidFill>
                <a:schemeClr val="tx1">
                  <a:lumMod val="50000"/>
                </a:schemeClr>
              </a:solidFill>
            </a:endParaRPr>
          </a:p>
        </p:txBody>
      </p:sp>
      <p:sp>
        <p:nvSpPr>
          <p:cNvPr id="10" name="Up Arrow 9"/>
          <p:cNvSpPr/>
          <p:nvPr/>
        </p:nvSpPr>
        <p:spPr>
          <a:xfrm>
            <a:off x="3735395" y="2181724"/>
            <a:ext cx="845414" cy="1963298"/>
          </a:xfrm>
          <a:prstGeom prst="upArrow">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b="1" dirty="0">
              <a:solidFill>
                <a:schemeClr val="accent6"/>
              </a:solidFill>
            </a:endParaRPr>
          </a:p>
        </p:txBody>
      </p:sp>
      <p:sp>
        <p:nvSpPr>
          <p:cNvPr id="11" name="TextBox 10"/>
          <p:cNvSpPr txBox="1"/>
          <p:nvPr/>
        </p:nvSpPr>
        <p:spPr>
          <a:xfrm>
            <a:off x="3862520" y="2370735"/>
            <a:ext cx="845414" cy="330412"/>
          </a:xfrm>
          <a:prstGeom prst="rect">
            <a:avLst/>
          </a:prstGeom>
          <a:noFill/>
        </p:spPr>
        <p:txBody>
          <a:bodyPr wrap="square" rtlCol="0">
            <a:spAutoFit/>
          </a:bodyPr>
          <a:lstStyle/>
          <a:p>
            <a:r>
              <a:rPr lang="en-US" sz="1400" b="1" dirty="0" smtClean="0">
                <a:solidFill>
                  <a:schemeClr val="accent6"/>
                </a:solidFill>
              </a:rPr>
              <a:t>+5.9</a:t>
            </a:r>
            <a:endParaRPr lang="en-US" sz="1400" b="1" dirty="0">
              <a:solidFill>
                <a:schemeClr val="accent6"/>
              </a:solidFill>
            </a:endParaRPr>
          </a:p>
        </p:txBody>
      </p:sp>
    </p:spTree>
    <p:extLst>
      <p:ext uri="{BB962C8B-B14F-4D97-AF65-F5344CB8AC3E}">
        <p14:creationId xmlns:p14="http://schemas.microsoft.com/office/powerpoint/2010/main" val="666240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p:cNvGraphicFramePr>
            <a:graphicFrameLocks/>
          </p:cNvGraphicFramePr>
          <p:nvPr>
            <p:extLst>
              <p:ext uri="{D42A27DB-BD31-4B8C-83A1-F6EECF244321}">
                <p14:modId xmlns:p14="http://schemas.microsoft.com/office/powerpoint/2010/main" val="1865488079"/>
              </p:ext>
            </p:extLst>
          </p:nvPr>
        </p:nvGraphicFramePr>
        <p:xfrm>
          <a:off x="457198" y="893097"/>
          <a:ext cx="8229602" cy="5155265"/>
        </p:xfrm>
        <a:graphic>
          <a:graphicData uri="http://schemas.openxmlformats.org/drawingml/2006/table">
            <a:tbl>
              <a:tblPr>
                <a:effectLst>
                  <a:innerShdw blurRad="114300">
                    <a:prstClr val="black"/>
                  </a:innerShdw>
                </a:effectLst>
                <a:tableStyleId>{5C22544A-7EE6-4342-B048-85BDC9FD1C3A}</a:tableStyleId>
              </a:tblPr>
              <a:tblGrid>
                <a:gridCol w="5958350"/>
                <a:gridCol w="811162"/>
                <a:gridCol w="678425"/>
                <a:gridCol w="781665"/>
              </a:tblGrid>
              <a:tr h="639204">
                <a:tc>
                  <a:txBody>
                    <a:bodyPr/>
                    <a:lstStyle/>
                    <a:p>
                      <a:pPr algn="ctr" fontAlgn="ctr"/>
                      <a:r>
                        <a:rPr lang="en-US" sz="1600" u="none" strike="noStrike" dirty="0">
                          <a:solidFill>
                            <a:schemeClr val="bg1"/>
                          </a:solidFill>
                          <a:effectLst/>
                        </a:rPr>
                        <a:t>Survey Item</a:t>
                      </a:r>
                      <a:endParaRPr lang="en-US" sz="16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b="1" u="none" strike="noStrike" dirty="0">
                          <a:solidFill>
                            <a:schemeClr val="bg1"/>
                          </a:solidFill>
                          <a:effectLst/>
                        </a:rPr>
                        <a:t>2013</a:t>
                      </a:r>
                      <a:endParaRPr lang="en-US" sz="1600" b="1"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rPr>
                        <a:t>2011</a:t>
                      </a:r>
                      <a:endParaRPr lang="en-US" sz="16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rPr>
                        <a:t>2013-2011</a:t>
                      </a:r>
                      <a:endParaRPr lang="en-US" sz="16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783698">
                <a:tc>
                  <a:txBody>
                    <a:bodyPr/>
                    <a:lstStyle/>
                    <a:p>
                      <a:pPr marL="182880" algn="l" fontAlgn="ctr"/>
                      <a:r>
                        <a:rPr lang="en-US" sz="1600" u="none" strike="noStrike" dirty="0">
                          <a:solidFill>
                            <a:schemeClr val="tx1">
                              <a:lumMod val="50000"/>
                            </a:schemeClr>
                          </a:solidFill>
                          <a:effectLst/>
                        </a:rPr>
                        <a:t>The non-instructional time provided for teachers in my school is sufficient.</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solidFill>
                            <a:schemeClr val="tx1">
                              <a:lumMod val="50000"/>
                            </a:schemeClr>
                          </a:solidFill>
                          <a:effectLst/>
                        </a:rPr>
                        <a:t>67.4</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60.6</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6.8</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849">
                <a:tc>
                  <a:txBody>
                    <a:bodyPr/>
                    <a:lstStyle/>
                    <a:p>
                      <a:pPr marL="182880" algn="l" fontAlgn="ctr"/>
                      <a:r>
                        <a:rPr lang="en-US" sz="1600" u="none" strike="noStrike" dirty="0">
                          <a:solidFill>
                            <a:schemeClr val="tx1">
                              <a:lumMod val="50000"/>
                            </a:schemeClr>
                          </a:solidFill>
                          <a:effectLst/>
                        </a:rPr>
                        <a:t>Teachers have time available to collaborate with colleagues.</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1" u="none" strike="noStrike" dirty="0">
                          <a:solidFill>
                            <a:schemeClr val="tx1">
                              <a:lumMod val="50000"/>
                            </a:schemeClr>
                          </a:solidFill>
                          <a:effectLst/>
                        </a:rPr>
                        <a:t>72.7</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66.0</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6.7</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39204">
                <a:tc>
                  <a:txBody>
                    <a:bodyPr/>
                    <a:lstStyle/>
                    <a:p>
                      <a:pPr marL="182880" algn="l" fontAlgn="ctr"/>
                      <a:r>
                        <a:rPr lang="en-US" sz="1600" u="none" strike="noStrike" dirty="0">
                          <a:solidFill>
                            <a:schemeClr val="tx1">
                              <a:lumMod val="50000"/>
                            </a:schemeClr>
                          </a:solidFill>
                          <a:effectLst/>
                        </a:rPr>
                        <a:t>Teachers have sufficient instructional time to meet the needs of all students.</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solidFill>
                            <a:schemeClr val="tx1">
                              <a:lumMod val="50000"/>
                            </a:schemeClr>
                          </a:solidFill>
                          <a:effectLst/>
                        </a:rPr>
                        <a:t>68.6</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62.6</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6.0</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9204">
                <a:tc>
                  <a:txBody>
                    <a:bodyPr/>
                    <a:lstStyle/>
                    <a:p>
                      <a:pPr marL="182880" algn="l" fontAlgn="ctr"/>
                      <a:r>
                        <a:rPr lang="en-US" sz="1600" u="none" strike="noStrike" dirty="0">
                          <a:solidFill>
                            <a:schemeClr val="tx1">
                              <a:lumMod val="50000"/>
                            </a:schemeClr>
                          </a:solidFill>
                          <a:effectLst/>
                        </a:rPr>
                        <a:t>Efforts are made to minimize the amount of routine paperwork teachers are required to do.</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1" u="none" strike="noStrike" dirty="0">
                          <a:solidFill>
                            <a:schemeClr val="tx1">
                              <a:lumMod val="50000"/>
                            </a:schemeClr>
                          </a:solidFill>
                          <a:effectLst/>
                        </a:rPr>
                        <a:t>56.4</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50.5</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5.9</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39204">
                <a:tc>
                  <a:txBody>
                    <a:bodyPr/>
                    <a:lstStyle/>
                    <a:p>
                      <a:pPr marL="182880" algn="l" fontAlgn="ctr"/>
                      <a:r>
                        <a:rPr lang="en-US" sz="1600" u="none" strike="noStrike" dirty="0">
                          <a:solidFill>
                            <a:schemeClr val="tx1">
                              <a:lumMod val="50000"/>
                            </a:schemeClr>
                          </a:solidFill>
                          <a:effectLst/>
                        </a:rPr>
                        <a:t>Teachers are allowed to focus on educating students with minimal </a:t>
                      </a:r>
                      <a:r>
                        <a:rPr lang="en-US" sz="1600" u="none" strike="noStrike" dirty="0" smtClean="0">
                          <a:solidFill>
                            <a:schemeClr val="tx1">
                              <a:lumMod val="50000"/>
                            </a:schemeClr>
                          </a:solidFill>
                          <a:effectLst/>
                        </a:rPr>
                        <a:t>interruptions.</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solidFill>
                            <a:schemeClr val="tx1">
                              <a:lumMod val="50000"/>
                            </a:schemeClr>
                          </a:solidFill>
                          <a:effectLst/>
                        </a:rPr>
                        <a:t>70.7</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65.1</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5.6</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9204">
                <a:tc>
                  <a:txBody>
                    <a:bodyPr/>
                    <a:lstStyle/>
                    <a:p>
                      <a:pPr marL="182880" algn="l" fontAlgn="ctr"/>
                      <a:r>
                        <a:rPr lang="en-US" sz="1600" u="none" strike="noStrike" dirty="0">
                          <a:solidFill>
                            <a:schemeClr val="tx1">
                              <a:lumMod val="50000"/>
                            </a:schemeClr>
                          </a:solidFill>
                          <a:effectLst/>
                        </a:rPr>
                        <a:t>Teachers are protected from duties that interfere with their essential role of educating students.</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b="1" u="none" strike="noStrike" dirty="0">
                          <a:solidFill>
                            <a:schemeClr val="tx1">
                              <a:lumMod val="50000"/>
                            </a:schemeClr>
                          </a:solidFill>
                          <a:effectLst/>
                        </a:rPr>
                        <a:t>74.2</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68.9</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600" u="none" strike="noStrike" dirty="0">
                          <a:solidFill>
                            <a:schemeClr val="tx1">
                              <a:lumMod val="50000"/>
                            </a:schemeClr>
                          </a:solidFill>
                          <a:effectLst/>
                        </a:rPr>
                        <a:t>5.3</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83698">
                <a:tc>
                  <a:txBody>
                    <a:bodyPr/>
                    <a:lstStyle/>
                    <a:p>
                      <a:pPr marL="182880" algn="l" fontAlgn="ctr"/>
                      <a:r>
                        <a:rPr lang="en-US" sz="1600" u="none" strike="noStrike" dirty="0">
                          <a:solidFill>
                            <a:schemeClr val="tx1">
                              <a:lumMod val="50000"/>
                            </a:schemeClr>
                          </a:solidFill>
                          <a:effectLst/>
                        </a:rPr>
                        <a:t>Class sizes are reasonable such that teachers have the time available to meet the needs of all students.</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solidFill>
                            <a:schemeClr val="tx1">
                              <a:lumMod val="50000"/>
                            </a:schemeClr>
                          </a:solidFill>
                          <a:effectLst/>
                        </a:rPr>
                        <a:t>64.0</a:t>
                      </a:r>
                      <a:endParaRPr lang="en-US" sz="1600" b="1"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58.8</a:t>
                      </a:r>
                      <a:endParaRPr lang="en-US" sz="1600" b="0" i="0" u="none" strike="noStrike" dirty="0">
                        <a:solidFill>
                          <a:schemeClr val="tx1">
                            <a:lumMod val="50000"/>
                          </a:schemeClr>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solidFill>
                            <a:schemeClr val="tx1">
                              <a:lumMod val="50000"/>
                            </a:schemeClr>
                          </a:solidFill>
                          <a:effectLst/>
                        </a:rPr>
                        <a:t>5.2</a:t>
                      </a:r>
                      <a:endParaRPr lang="en-US" sz="1600" b="0" i="0" u="none" strike="noStrike" dirty="0">
                        <a:solidFill>
                          <a:schemeClr val="tx1">
                            <a:lumMod val="50000"/>
                          </a:schemeClr>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ectangle 4"/>
          <p:cNvSpPr/>
          <p:nvPr/>
        </p:nvSpPr>
        <p:spPr>
          <a:xfrm>
            <a:off x="0" y="239877"/>
            <a:ext cx="9144000" cy="677108"/>
          </a:xfrm>
          <a:prstGeom prst="rect">
            <a:avLst/>
          </a:prstGeom>
        </p:spPr>
        <p:txBody>
          <a:bodyPr wrap="square">
            <a:spAutoFit/>
          </a:bodyPr>
          <a:lstStyle/>
          <a:p>
            <a:pPr algn="ctr"/>
            <a:r>
              <a:rPr lang="en-US" sz="3800" dirty="0">
                <a:solidFill>
                  <a:schemeClr val="accent5">
                    <a:lumMod val="75000"/>
                  </a:schemeClr>
                </a:solidFill>
              </a:rPr>
              <a:t>Time Items with Increased Agreement</a:t>
            </a:r>
          </a:p>
        </p:txBody>
      </p:sp>
    </p:spTree>
    <p:extLst>
      <p:ext uri="{BB962C8B-B14F-4D97-AF65-F5344CB8AC3E}">
        <p14:creationId xmlns:p14="http://schemas.microsoft.com/office/powerpoint/2010/main" val="3622704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294001" y="127000"/>
            <a:ext cx="8421329" cy="1536700"/>
          </a:xfrm>
        </p:spPr>
        <p:txBody>
          <a:bodyPr/>
          <a:lstStyle/>
          <a:p>
            <a:pPr algn="ctr"/>
            <a:r>
              <a:rPr lang="en-US" dirty="0" smtClean="0"/>
              <a:t>Instructional Practices Showed Highest Rates of Agreement; Second in Growth</a:t>
            </a:r>
            <a:endParaRPr lang="en-US" dirty="0"/>
          </a:p>
        </p:txBody>
      </p:sp>
      <p:grpSp>
        <p:nvGrpSpPr>
          <p:cNvPr id="5" name="Group 4"/>
          <p:cNvGrpSpPr/>
          <p:nvPr/>
        </p:nvGrpSpPr>
        <p:grpSpPr>
          <a:xfrm>
            <a:off x="379685" y="2060717"/>
            <a:ext cx="7943550" cy="4230776"/>
            <a:chOff x="278286" y="1873047"/>
            <a:chExt cx="7943550" cy="4230776"/>
          </a:xfrm>
        </p:grpSpPr>
        <p:sp>
          <p:nvSpPr>
            <p:cNvPr id="7" name="TextBox 6"/>
            <p:cNvSpPr txBox="1"/>
            <p:nvPr/>
          </p:nvSpPr>
          <p:spPr>
            <a:xfrm rot="16200000">
              <a:off x="-1374346" y="3525679"/>
              <a:ext cx="3613046" cy="307781"/>
            </a:xfrm>
            <a:prstGeom prst="rect">
              <a:avLst/>
            </a:prstGeom>
            <a:noFill/>
          </p:spPr>
          <p:txBody>
            <a:bodyPr wrap="square" rtlCol="0">
              <a:spAutoFit/>
            </a:bodyPr>
            <a:lstStyle/>
            <a:p>
              <a:pPr algn="ctr"/>
              <a:r>
                <a:rPr lang="en-US" sz="1400" b="1" dirty="0" smtClean="0">
                  <a:solidFill>
                    <a:schemeClr val="tx1">
                      <a:lumMod val="50000"/>
                    </a:schemeClr>
                  </a:solidFill>
                </a:rPr>
                <a:t>Rate of Agreement</a:t>
              </a:r>
              <a:endParaRPr lang="en-US" sz="1400" b="1" dirty="0">
                <a:solidFill>
                  <a:schemeClr val="tx1">
                    <a:lumMod val="50000"/>
                  </a:schemeClr>
                </a:solidFill>
              </a:endParaRPr>
            </a:p>
          </p:txBody>
        </p:sp>
        <p:graphicFrame>
          <p:nvGraphicFramePr>
            <p:cNvPr id="11" name="Chart 10"/>
            <p:cNvGraphicFramePr>
              <a:graphicFrameLocks/>
            </p:cNvGraphicFramePr>
            <p:nvPr>
              <p:extLst>
                <p:ext uri="{D42A27DB-BD31-4B8C-83A1-F6EECF244321}">
                  <p14:modId xmlns:p14="http://schemas.microsoft.com/office/powerpoint/2010/main" val="2679917732"/>
                </p:ext>
              </p:extLst>
            </p:nvPr>
          </p:nvGraphicFramePr>
          <p:xfrm>
            <a:off x="683477" y="2048017"/>
            <a:ext cx="7538359" cy="4055806"/>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Group 3"/>
            <p:cNvGrpSpPr/>
            <p:nvPr/>
          </p:nvGrpSpPr>
          <p:grpSpPr>
            <a:xfrm>
              <a:off x="3607243" y="2473955"/>
              <a:ext cx="933902" cy="1963298"/>
              <a:chOff x="3607243" y="2473955"/>
              <a:chExt cx="933902" cy="1963298"/>
            </a:xfrm>
          </p:grpSpPr>
          <p:sp>
            <p:nvSpPr>
              <p:cNvPr id="13" name="Up Arrow 12"/>
              <p:cNvSpPr/>
              <p:nvPr/>
            </p:nvSpPr>
            <p:spPr>
              <a:xfrm>
                <a:off x="3607243" y="2473955"/>
                <a:ext cx="845414" cy="1963298"/>
              </a:xfrm>
              <a:prstGeom prst="upArrow">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b="1" dirty="0">
                  <a:solidFill>
                    <a:schemeClr val="accent6"/>
                  </a:solidFill>
                </a:endParaRPr>
              </a:p>
            </p:txBody>
          </p:sp>
          <p:sp>
            <p:nvSpPr>
              <p:cNvPr id="14" name="TextBox 13"/>
              <p:cNvSpPr txBox="1"/>
              <p:nvPr/>
            </p:nvSpPr>
            <p:spPr>
              <a:xfrm>
                <a:off x="3695731" y="2629402"/>
                <a:ext cx="845414" cy="307777"/>
              </a:xfrm>
              <a:prstGeom prst="rect">
                <a:avLst/>
              </a:prstGeom>
              <a:noFill/>
            </p:spPr>
            <p:txBody>
              <a:bodyPr wrap="square" rtlCol="0">
                <a:spAutoFit/>
              </a:bodyPr>
              <a:lstStyle/>
              <a:p>
                <a:r>
                  <a:rPr lang="en-US" sz="1400" b="1" dirty="0" smtClean="0">
                    <a:solidFill>
                      <a:schemeClr val="accent6"/>
                    </a:solidFill>
                  </a:rPr>
                  <a:t>+5.1</a:t>
                </a:r>
                <a:endParaRPr lang="en-US" sz="1400" b="1" dirty="0">
                  <a:solidFill>
                    <a:schemeClr val="accent6"/>
                  </a:solidFill>
                </a:endParaRPr>
              </a:p>
            </p:txBody>
          </p:sp>
        </p:grpSp>
      </p:grpSp>
      <p:sp>
        <p:nvSpPr>
          <p:cNvPr id="2" name="Rectangle 1"/>
          <p:cNvSpPr/>
          <p:nvPr/>
        </p:nvSpPr>
        <p:spPr>
          <a:xfrm>
            <a:off x="2314530" y="2881316"/>
            <a:ext cx="784189" cy="461665"/>
          </a:xfrm>
          <a:prstGeom prst="rect">
            <a:avLst/>
          </a:prstGeom>
        </p:spPr>
        <p:txBody>
          <a:bodyPr wrap="none">
            <a:spAutoFit/>
          </a:bodyPr>
          <a:lstStyle/>
          <a:p>
            <a:pPr algn="ctr">
              <a:defRPr sz="2400" b="1" i="0" u="none" strike="noStrike" kern="1200" baseline="0">
                <a:solidFill>
                  <a:srgbClr val="FFFFFF"/>
                </a:solidFill>
                <a:latin typeface="+mn-lt"/>
                <a:ea typeface="+mn-ea"/>
                <a:cs typeface="+mn-cs"/>
              </a:defRPr>
            </a:pPr>
            <a:r>
              <a:rPr lang="en-US" b="1" dirty="0" smtClean="0">
                <a:solidFill>
                  <a:srgbClr val="FFFFFF"/>
                </a:solidFill>
              </a:rPr>
              <a:t>85.9</a:t>
            </a:r>
            <a:endParaRPr lang="en-US" b="1" dirty="0">
              <a:solidFill>
                <a:srgbClr val="FFFFFF"/>
              </a:solidFill>
            </a:endParaRPr>
          </a:p>
        </p:txBody>
      </p:sp>
      <p:sp>
        <p:nvSpPr>
          <p:cNvPr id="3" name="Rectangle 2"/>
          <p:cNvSpPr/>
          <p:nvPr/>
        </p:nvSpPr>
        <p:spPr>
          <a:xfrm>
            <a:off x="5733631" y="4780066"/>
            <a:ext cx="784189" cy="461665"/>
          </a:xfrm>
          <a:prstGeom prst="rect">
            <a:avLst/>
          </a:prstGeom>
        </p:spPr>
        <p:txBody>
          <a:bodyPr wrap="none">
            <a:spAutoFit/>
          </a:bodyPr>
          <a:lstStyle/>
          <a:p>
            <a:pPr algn="ctr">
              <a:defRPr sz="2400" b="1" i="0" u="none" strike="noStrike" kern="1200" baseline="0">
                <a:solidFill>
                  <a:srgbClr val="FFFFFF"/>
                </a:solidFill>
                <a:latin typeface="+mn-lt"/>
                <a:ea typeface="+mn-ea"/>
                <a:cs typeface="+mn-cs"/>
              </a:defRPr>
            </a:pPr>
            <a:r>
              <a:rPr lang="en-US" b="1" dirty="0" smtClean="0">
                <a:solidFill>
                  <a:srgbClr val="FFFFFF"/>
                </a:solidFill>
              </a:rPr>
              <a:t>80.8</a:t>
            </a:r>
            <a:endParaRPr lang="en-US" b="1" dirty="0">
              <a:solidFill>
                <a:srgbClr val="FFFFFF"/>
              </a:solidFill>
            </a:endParaRPr>
          </a:p>
        </p:txBody>
      </p:sp>
    </p:spTree>
    <p:extLst>
      <p:ext uri="{BB962C8B-B14F-4D97-AF65-F5344CB8AC3E}">
        <p14:creationId xmlns:p14="http://schemas.microsoft.com/office/powerpoint/2010/main" val="3388506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3092119091"/>
              </p:ext>
            </p:extLst>
          </p:nvPr>
        </p:nvGraphicFramePr>
        <p:xfrm>
          <a:off x="378279" y="1671277"/>
          <a:ext cx="8433402" cy="3998525"/>
        </p:xfrm>
        <a:graphic>
          <a:graphicData uri="http://schemas.openxmlformats.org/drawingml/2006/table">
            <a:tbl>
              <a:tblPr>
                <a:effectLst>
                  <a:innerShdw blurRad="114300">
                    <a:prstClr val="black"/>
                  </a:innerShdw>
                </a:effectLst>
                <a:tableStyleId>{5C22544A-7EE6-4342-B048-85BDC9FD1C3A}</a:tableStyleId>
              </a:tblPr>
              <a:tblGrid>
                <a:gridCol w="6098970"/>
                <a:gridCol w="778144"/>
                <a:gridCol w="778144"/>
                <a:gridCol w="778144"/>
              </a:tblGrid>
              <a:tr h="525983">
                <a:tc>
                  <a:txBody>
                    <a:bodyPr/>
                    <a:lstStyle/>
                    <a:p>
                      <a:pPr algn="ctr" fontAlgn="ctr"/>
                      <a:r>
                        <a:rPr lang="en-US" sz="1800" u="none" strike="noStrike" dirty="0">
                          <a:solidFill>
                            <a:schemeClr val="bg1"/>
                          </a:solidFill>
                          <a:effectLst/>
                        </a:rPr>
                        <a:t>Survey Item</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b="1" u="none" strike="noStrike" dirty="0">
                          <a:solidFill>
                            <a:schemeClr val="bg1"/>
                          </a:solidFill>
                          <a:effectLst/>
                        </a:rPr>
                        <a:t>2013</a:t>
                      </a:r>
                      <a:endParaRPr lang="en-US" sz="1800" b="1"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2011</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2013-2011</a:t>
                      </a:r>
                      <a:endParaRPr lang="en-US" sz="18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996435">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Teachers have autonomy to make decisions about instructional delivery (i.e</a:t>
                      </a:r>
                      <a:r>
                        <a:rPr lang="en-US" sz="1800" b="0" i="0" u="none" strike="noStrike" dirty="0" smtClean="0">
                          <a:solidFill>
                            <a:schemeClr val="tx1">
                              <a:lumMod val="50000"/>
                            </a:schemeClr>
                          </a:solidFill>
                          <a:effectLst/>
                          <a:latin typeface="Arial" pitchFamily="34" charset="0"/>
                          <a:cs typeface="Arial" pitchFamily="34" charset="0"/>
                        </a:rPr>
                        <a:t>., </a:t>
                      </a:r>
                      <a:r>
                        <a:rPr lang="en-US" sz="1800" b="0" i="0" u="none" strike="noStrike" dirty="0">
                          <a:solidFill>
                            <a:schemeClr val="tx1">
                              <a:lumMod val="50000"/>
                            </a:schemeClr>
                          </a:solidFill>
                          <a:effectLst/>
                          <a:latin typeface="Arial" pitchFamily="34" charset="0"/>
                          <a:cs typeface="Arial" pitchFamily="34" charset="0"/>
                        </a:rPr>
                        <a:t>pacing, materials and pedagogy).</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83.5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77.3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r>
              <a:tr h="668560">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Teachers are assigned classes that maximize their likelihood of success with students.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74.1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67.9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68560">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The curriculum taught in this school is aligned with Common Core Standards.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97.7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92.0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r>
              <a:tr h="1042991">
                <a:tc>
                  <a:txBody>
                    <a:bodyPr/>
                    <a:lstStyle/>
                    <a:p>
                      <a:pPr marL="182880" algn="l" fontAlgn="ctr"/>
                      <a:endParaRPr lang="en-US" sz="1800" b="0" i="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b="0" i="0" u="none" strike="noStrike" dirty="0" smtClean="0">
                          <a:solidFill>
                            <a:schemeClr val="tx1">
                              <a:lumMod val="50000"/>
                            </a:schemeClr>
                          </a:solidFill>
                          <a:effectLst/>
                          <a:latin typeface="Arial" pitchFamily="34" charset="0"/>
                          <a:cs typeface="Arial" pitchFamily="34" charset="0"/>
                        </a:rPr>
                        <a:t>Teachers </a:t>
                      </a:r>
                      <a:r>
                        <a:rPr lang="en-US" sz="1800" b="0" i="0" u="none" strike="noStrike" dirty="0">
                          <a:solidFill>
                            <a:schemeClr val="tx1">
                              <a:lumMod val="50000"/>
                            </a:schemeClr>
                          </a:solidFill>
                          <a:effectLst/>
                          <a:latin typeface="Arial" pitchFamily="34" charset="0"/>
                          <a:cs typeface="Arial" pitchFamily="34" charset="0"/>
                        </a:rPr>
                        <a:t>work in professional learning communities to develop and align instructional practices</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89.9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84.6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Title 1"/>
          <p:cNvSpPr txBox="1">
            <a:spLocks/>
          </p:cNvSpPr>
          <p:nvPr/>
        </p:nvSpPr>
        <p:spPr>
          <a:xfrm>
            <a:off x="0" y="65150"/>
            <a:ext cx="91440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a:t>Instructional Practices and Supports </a:t>
            </a:r>
            <a:r>
              <a:rPr lang="en-US" dirty="0" smtClean="0"/>
              <a:t>Items with Increased Agreement</a:t>
            </a:r>
            <a:endParaRPr lang="en-US" dirty="0"/>
          </a:p>
        </p:txBody>
      </p:sp>
    </p:spTree>
    <p:extLst>
      <p:ext uri="{BB962C8B-B14F-4D97-AF65-F5344CB8AC3E}">
        <p14:creationId xmlns:p14="http://schemas.microsoft.com/office/powerpoint/2010/main" val="3239704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2507817795"/>
              </p:ext>
            </p:extLst>
          </p:nvPr>
        </p:nvGraphicFramePr>
        <p:xfrm>
          <a:off x="336883" y="1406719"/>
          <a:ext cx="8449734" cy="4812085"/>
        </p:xfrm>
        <a:graphic>
          <a:graphicData uri="http://schemas.openxmlformats.org/drawingml/2006/table">
            <a:tbl>
              <a:tblPr>
                <a:effectLst>
                  <a:innerShdw blurRad="114300">
                    <a:prstClr val="black"/>
                  </a:innerShdw>
                </a:effectLst>
                <a:tableStyleId>{5C22544A-7EE6-4342-B048-85BDC9FD1C3A}</a:tableStyleId>
              </a:tblPr>
              <a:tblGrid>
                <a:gridCol w="6110781"/>
                <a:gridCol w="779651"/>
                <a:gridCol w="779651"/>
                <a:gridCol w="779651"/>
              </a:tblGrid>
              <a:tr h="535625">
                <a:tc>
                  <a:txBody>
                    <a:bodyPr/>
                    <a:lstStyle/>
                    <a:p>
                      <a:pPr algn="ctr" fontAlgn="ctr"/>
                      <a:r>
                        <a:rPr lang="en-US" sz="1800" u="none" strike="noStrike" dirty="0">
                          <a:solidFill>
                            <a:schemeClr val="bg1"/>
                          </a:solidFill>
                          <a:effectLst/>
                        </a:rPr>
                        <a:t>Survey Item</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b="1" u="none" strike="noStrike" dirty="0">
                          <a:solidFill>
                            <a:schemeClr val="bg1"/>
                          </a:solidFill>
                          <a:effectLst/>
                        </a:rPr>
                        <a:t>2013</a:t>
                      </a:r>
                      <a:endParaRPr lang="en-US" sz="1800" b="1"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2011</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2013-2011</a:t>
                      </a:r>
                      <a:endParaRPr lang="en-US" sz="18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850784">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Provided supports (i.e</a:t>
                      </a:r>
                      <a:r>
                        <a:rPr lang="en-US" sz="1800" b="0" i="0" u="none" strike="noStrike" dirty="0" smtClean="0">
                          <a:solidFill>
                            <a:schemeClr val="tx1">
                              <a:lumMod val="50000"/>
                            </a:schemeClr>
                          </a:solidFill>
                          <a:effectLst/>
                          <a:latin typeface="Arial" pitchFamily="34" charset="0"/>
                          <a:cs typeface="Arial" pitchFamily="34" charset="0"/>
                        </a:rPr>
                        <a:t>., </a:t>
                      </a:r>
                      <a:r>
                        <a:rPr lang="en-US" sz="1800" b="0" i="0" u="none" strike="noStrike" dirty="0">
                          <a:solidFill>
                            <a:schemeClr val="tx1">
                              <a:lumMod val="50000"/>
                            </a:schemeClr>
                          </a:solidFill>
                          <a:effectLst/>
                          <a:latin typeface="Arial" pitchFamily="34" charset="0"/>
                          <a:cs typeface="Arial" pitchFamily="34" charset="0"/>
                        </a:rPr>
                        <a:t>instructional coaching, professional learning communities, etc.) translate to improvements in instructional practices by teachers.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86.2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82.4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r>
              <a:tr h="850784">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Local assessment data are available in time to impact instructional practices.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88.5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85.6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0784">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Teachers use assessment data to inform their instruction.</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94.4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92.0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r>
              <a:tr h="850784">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Teachers are encouraged to try new things to improve instruction.</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93.6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91.7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0784">
                <a:tc>
                  <a:txBody>
                    <a:bodyPr/>
                    <a:lstStyle/>
                    <a:p>
                      <a:pPr marL="182880" algn="l" fontAlgn="ctr"/>
                      <a:r>
                        <a:rPr lang="en-US" sz="1800" b="0" i="0" u="none" strike="noStrike" dirty="0">
                          <a:solidFill>
                            <a:schemeClr val="tx1">
                              <a:lumMod val="50000"/>
                            </a:schemeClr>
                          </a:solidFill>
                          <a:effectLst/>
                          <a:latin typeface="Arial" pitchFamily="34" charset="0"/>
                          <a:cs typeface="Arial" pitchFamily="34" charset="0"/>
                        </a:rPr>
                        <a:t>State assessment data are available in time to impact instructional practices.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1" i="0" u="none" strike="noStrike" dirty="0">
                          <a:solidFill>
                            <a:schemeClr val="tx1">
                              <a:lumMod val="50000"/>
                            </a:schemeClr>
                          </a:solidFill>
                          <a:effectLst/>
                          <a:latin typeface="Arial" pitchFamily="34" charset="0"/>
                          <a:cs typeface="Arial" pitchFamily="34" charset="0"/>
                        </a:rPr>
                        <a:t>64.4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64.0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c>
                  <a:txBody>
                    <a:bodyPr/>
                    <a:lstStyle/>
                    <a:p>
                      <a:pPr algn="ctr" fontAlgn="ctr"/>
                      <a:r>
                        <a:rPr lang="en-US" sz="1800" b="0" i="0" u="none" strike="noStrike" dirty="0">
                          <a:solidFill>
                            <a:schemeClr val="tx1">
                              <a:lumMod val="50000"/>
                            </a:schemeClr>
                          </a:solidFill>
                          <a:effectLst/>
                          <a:latin typeface="Arial" pitchFamily="34" charset="0"/>
                          <a:cs typeface="Arial" pitchFamily="34" charset="0"/>
                        </a:rPr>
                        <a:t>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DF1"/>
                    </a:solidFill>
                  </a:tcPr>
                </a:tc>
              </a:tr>
            </a:tbl>
          </a:graphicData>
        </a:graphic>
      </p:graphicFrame>
      <p:sp>
        <p:nvSpPr>
          <p:cNvPr id="5" name="Title 1"/>
          <p:cNvSpPr txBox="1">
            <a:spLocks/>
          </p:cNvSpPr>
          <p:nvPr/>
        </p:nvSpPr>
        <p:spPr>
          <a:xfrm>
            <a:off x="0" y="65150"/>
            <a:ext cx="91440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a:t>Instructional Practices and Supports </a:t>
            </a:r>
            <a:r>
              <a:rPr lang="en-US" dirty="0" smtClean="0"/>
              <a:t>Items with Increased Agreement</a:t>
            </a:r>
            <a:endParaRPr lang="en-US" dirty="0"/>
          </a:p>
        </p:txBody>
      </p:sp>
    </p:spTree>
    <p:extLst>
      <p:ext uri="{BB962C8B-B14F-4D97-AF65-F5344CB8AC3E}">
        <p14:creationId xmlns:p14="http://schemas.microsoft.com/office/powerpoint/2010/main" val="8083409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65471" y="219075"/>
            <a:ext cx="8657303" cy="1041400"/>
          </a:xfrm>
        </p:spPr>
        <p:txBody>
          <a:bodyPr/>
          <a:lstStyle/>
          <a:p>
            <a:pPr algn="ctr"/>
            <a:r>
              <a:rPr lang="en-US" dirty="0" smtClean="0"/>
              <a:t>Educators Report More </a:t>
            </a:r>
            <a:r>
              <a:rPr lang="en-US" dirty="0"/>
              <a:t>A</a:t>
            </a:r>
            <a:r>
              <a:rPr lang="en-US" dirty="0" smtClean="0"/>
              <a:t>greement with Items Related to School </a:t>
            </a:r>
            <a:r>
              <a:rPr lang="en-US" dirty="0"/>
              <a:t>C</a:t>
            </a:r>
            <a:r>
              <a:rPr lang="en-US" dirty="0" smtClean="0"/>
              <a:t>ouncils</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2572310894"/>
              </p:ext>
            </p:extLst>
          </p:nvPr>
        </p:nvGraphicFramePr>
        <p:xfrm>
          <a:off x="457198" y="1515274"/>
          <a:ext cx="8229602" cy="4568190"/>
        </p:xfrm>
        <a:graphic>
          <a:graphicData uri="http://schemas.openxmlformats.org/drawingml/2006/table">
            <a:tbl>
              <a:tblPr>
                <a:effectLst>
                  <a:innerShdw blurRad="114300">
                    <a:prstClr val="black"/>
                  </a:innerShdw>
                </a:effectLst>
                <a:tableStyleId>{5C22544A-7EE6-4342-B048-85BDC9FD1C3A}</a:tableStyleId>
              </a:tblPr>
              <a:tblGrid>
                <a:gridCol w="6236900"/>
                <a:gridCol w="664234"/>
                <a:gridCol w="664234"/>
                <a:gridCol w="664234"/>
              </a:tblGrid>
              <a:tr h="381000">
                <a:tc>
                  <a:txBody>
                    <a:bodyPr/>
                    <a:lstStyle/>
                    <a:p>
                      <a:pPr algn="ctr" fontAlgn="ctr"/>
                      <a:r>
                        <a:rPr lang="en-US" sz="1800" u="none" strike="noStrike" dirty="0">
                          <a:solidFill>
                            <a:schemeClr val="bg1"/>
                          </a:solidFill>
                          <a:effectLst/>
                        </a:rPr>
                        <a:t>Survey Item</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b="1" u="none" strike="noStrike" dirty="0">
                          <a:solidFill>
                            <a:schemeClr val="bg1"/>
                          </a:solidFill>
                          <a:effectLst/>
                        </a:rPr>
                        <a:t>2013</a:t>
                      </a:r>
                      <a:endParaRPr lang="en-US" sz="1800" b="1"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2011</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2013-2011</a:t>
                      </a:r>
                      <a:endParaRPr lang="en-US" sz="18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609600">
                <a:tc>
                  <a:txBody>
                    <a:bodyPr/>
                    <a:lstStyle/>
                    <a:p>
                      <a:pPr marL="182880" algn="l" fontAlgn="ctr">
                        <a:spcBef>
                          <a:spcPts val="0"/>
                        </a:spcBef>
                        <a:spcAft>
                          <a:spcPts val="0"/>
                        </a:spcAft>
                      </a:pPr>
                      <a:endParaRPr lang="en-US" sz="800" b="0" i="0" u="none" strike="noStrike" dirty="0" smtClean="0">
                        <a:solidFill>
                          <a:schemeClr val="tx1">
                            <a:lumMod val="50000"/>
                          </a:schemeClr>
                        </a:solidFill>
                        <a:effectLst/>
                        <a:latin typeface="Arial" pitchFamily="34" charset="0"/>
                        <a:cs typeface="Arial" pitchFamily="34" charset="0"/>
                      </a:endParaRPr>
                    </a:p>
                    <a:p>
                      <a:pPr marL="182880" algn="l" fontAlgn="ctr">
                        <a:spcBef>
                          <a:spcPts val="0"/>
                        </a:spcBef>
                        <a:spcAft>
                          <a:spcPts val="0"/>
                        </a:spcAft>
                      </a:pPr>
                      <a:r>
                        <a:rPr lang="en-US" sz="1800" b="0" i="0" u="none" strike="noStrike" dirty="0" smtClean="0">
                          <a:solidFill>
                            <a:schemeClr val="tx1">
                              <a:lumMod val="50000"/>
                            </a:schemeClr>
                          </a:solidFill>
                          <a:effectLst/>
                          <a:latin typeface="Arial" pitchFamily="34" charset="0"/>
                          <a:cs typeface="Arial" pitchFamily="34" charset="0"/>
                        </a:rPr>
                        <a:t>The </a:t>
                      </a:r>
                      <a:r>
                        <a:rPr lang="en-US" sz="1800" b="0" i="0" u="none" strike="noStrike" dirty="0">
                          <a:solidFill>
                            <a:schemeClr val="tx1">
                              <a:lumMod val="50000"/>
                            </a:schemeClr>
                          </a:solidFill>
                          <a:effectLst/>
                          <a:latin typeface="Arial" pitchFamily="34" charset="0"/>
                          <a:cs typeface="Arial" pitchFamily="34" charset="0"/>
                        </a:rPr>
                        <a:t>school council makes decisions that positively impact school staffing and schedules</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spcBef>
                          <a:spcPts val="0"/>
                        </a:spcBef>
                        <a:spcAft>
                          <a:spcPts val="0"/>
                        </a:spcAft>
                      </a:pP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1" i="0" u="none" strike="noStrike" dirty="0">
                          <a:solidFill>
                            <a:schemeClr val="tx1">
                              <a:lumMod val="50000"/>
                            </a:schemeClr>
                          </a:solidFill>
                          <a:effectLst/>
                          <a:latin typeface="Arial" pitchFamily="34" charset="0"/>
                          <a:cs typeface="Arial" pitchFamily="34" charset="0"/>
                        </a:rPr>
                        <a:t>85.8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81.6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marL="182880" algn="l" fontAlgn="ctr">
                        <a:spcBef>
                          <a:spcPts val="0"/>
                        </a:spcBef>
                        <a:spcAft>
                          <a:spcPts val="0"/>
                        </a:spcAft>
                      </a:pPr>
                      <a:endParaRPr lang="en-US" sz="800" b="0" i="0" u="none" strike="noStrike" dirty="0" smtClean="0">
                        <a:solidFill>
                          <a:schemeClr val="tx1">
                            <a:lumMod val="50000"/>
                          </a:schemeClr>
                        </a:solidFill>
                        <a:effectLst/>
                        <a:latin typeface="Arial" pitchFamily="34" charset="0"/>
                        <a:cs typeface="Arial" pitchFamily="34" charset="0"/>
                      </a:endParaRPr>
                    </a:p>
                    <a:p>
                      <a:pPr marL="182880" algn="l" fontAlgn="ctr">
                        <a:spcBef>
                          <a:spcPts val="0"/>
                        </a:spcBef>
                        <a:spcAft>
                          <a:spcPts val="0"/>
                        </a:spcAft>
                      </a:pPr>
                      <a:r>
                        <a:rPr lang="en-US" sz="1800" b="0" i="0" u="none" strike="noStrike" dirty="0" smtClean="0">
                          <a:solidFill>
                            <a:schemeClr val="tx1">
                              <a:lumMod val="50000"/>
                            </a:schemeClr>
                          </a:solidFill>
                          <a:effectLst/>
                          <a:latin typeface="Arial" pitchFamily="34" charset="0"/>
                          <a:cs typeface="Arial" pitchFamily="34" charset="0"/>
                        </a:rPr>
                        <a:t>Parents </a:t>
                      </a:r>
                      <a:r>
                        <a:rPr lang="en-US" sz="1800" b="0" i="0" u="none" strike="noStrike" dirty="0">
                          <a:solidFill>
                            <a:schemeClr val="tx1">
                              <a:lumMod val="50000"/>
                            </a:schemeClr>
                          </a:solidFill>
                          <a:effectLst/>
                          <a:latin typeface="Arial" pitchFamily="34" charset="0"/>
                          <a:cs typeface="Arial" pitchFamily="34" charset="0"/>
                        </a:rPr>
                        <a:t>on the school council are representative of the diversity within the school community</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spcBef>
                          <a:spcPts val="0"/>
                        </a:spcBef>
                        <a:spcAft>
                          <a:spcPts val="0"/>
                        </a:spcAft>
                      </a:pP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1" i="0" u="none" strike="noStrike" dirty="0">
                          <a:solidFill>
                            <a:schemeClr val="tx1">
                              <a:lumMod val="50000"/>
                            </a:schemeClr>
                          </a:solidFill>
                          <a:effectLst/>
                          <a:latin typeface="Arial" pitchFamily="34" charset="0"/>
                          <a:cs typeface="Arial" pitchFamily="34" charset="0"/>
                        </a:rPr>
                        <a:t>83.7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79.7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57200">
                <a:tc>
                  <a:txBody>
                    <a:bodyPr/>
                    <a:lstStyle/>
                    <a:p>
                      <a:pPr marL="182880" algn="l" fontAlgn="ctr">
                        <a:spcBef>
                          <a:spcPts val="0"/>
                        </a:spcBef>
                        <a:spcAft>
                          <a:spcPts val="0"/>
                        </a:spcAft>
                      </a:pPr>
                      <a:endParaRPr lang="en-US" sz="800" b="0" i="0" u="none" strike="noStrike" dirty="0" smtClean="0">
                        <a:solidFill>
                          <a:schemeClr val="tx1">
                            <a:lumMod val="50000"/>
                          </a:schemeClr>
                        </a:solidFill>
                        <a:effectLst/>
                        <a:latin typeface="Arial" pitchFamily="34" charset="0"/>
                        <a:cs typeface="Arial" pitchFamily="34" charset="0"/>
                      </a:endParaRPr>
                    </a:p>
                    <a:p>
                      <a:pPr marL="182880" algn="l" fontAlgn="ctr">
                        <a:spcBef>
                          <a:spcPts val="0"/>
                        </a:spcBef>
                        <a:spcAft>
                          <a:spcPts val="0"/>
                        </a:spcAft>
                      </a:pPr>
                      <a:r>
                        <a:rPr lang="en-US" sz="1800" b="0" i="0" u="none" strike="noStrike" dirty="0" smtClean="0">
                          <a:solidFill>
                            <a:schemeClr val="tx1">
                              <a:lumMod val="50000"/>
                            </a:schemeClr>
                          </a:solidFill>
                          <a:effectLst/>
                          <a:latin typeface="Arial" pitchFamily="34" charset="0"/>
                          <a:cs typeface="Arial" pitchFamily="34" charset="0"/>
                        </a:rPr>
                        <a:t>Overall</a:t>
                      </a:r>
                      <a:r>
                        <a:rPr lang="en-US" sz="1800" b="0" i="0" u="none" strike="noStrike" dirty="0">
                          <a:solidFill>
                            <a:schemeClr val="tx1">
                              <a:lumMod val="50000"/>
                            </a:schemeClr>
                          </a:solidFill>
                          <a:effectLst/>
                          <a:latin typeface="Arial" pitchFamily="34" charset="0"/>
                          <a:cs typeface="Arial" pitchFamily="34" charset="0"/>
                        </a:rPr>
                        <a:t>, the school council provides effective leadership in this school</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spcBef>
                          <a:spcPts val="0"/>
                        </a:spcBef>
                        <a:spcAft>
                          <a:spcPts val="0"/>
                        </a:spcAft>
                      </a:pP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1" i="0" u="none" strike="noStrike" dirty="0">
                          <a:solidFill>
                            <a:schemeClr val="tx1">
                              <a:lumMod val="50000"/>
                            </a:schemeClr>
                          </a:solidFill>
                          <a:effectLst/>
                          <a:latin typeface="Arial" pitchFamily="34" charset="0"/>
                          <a:cs typeface="Arial" pitchFamily="34" charset="0"/>
                        </a:rPr>
                        <a:t>87.5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83.7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7200">
                <a:tc>
                  <a:txBody>
                    <a:bodyPr/>
                    <a:lstStyle/>
                    <a:p>
                      <a:pPr marL="182880" algn="l" fontAlgn="ctr">
                        <a:spcBef>
                          <a:spcPts val="0"/>
                        </a:spcBef>
                        <a:spcAft>
                          <a:spcPts val="0"/>
                        </a:spcAft>
                      </a:pPr>
                      <a:endParaRPr lang="en-US" sz="800" b="0" i="0" u="none" strike="noStrike" dirty="0" smtClean="0">
                        <a:solidFill>
                          <a:schemeClr val="tx1">
                            <a:lumMod val="50000"/>
                          </a:schemeClr>
                        </a:solidFill>
                        <a:effectLst/>
                        <a:latin typeface="Arial" pitchFamily="34" charset="0"/>
                        <a:cs typeface="Arial" pitchFamily="34" charset="0"/>
                      </a:endParaRPr>
                    </a:p>
                    <a:p>
                      <a:pPr marL="182880" algn="l" fontAlgn="ctr">
                        <a:spcBef>
                          <a:spcPts val="0"/>
                        </a:spcBef>
                        <a:spcAft>
                          <a:spcPts val="0"/>
                        </a:spcAft>
                      </a:pPr>
                      <a:r>
                        <a:rPr lang="en-US" sz="1800" b="0" i="0" u="none" strike="noStrike" dirty="0" smtClean="0">
                          <a:solidFill>
                            <a:schemeClr val="tx1">
                              <a:lumMod val="50000"/>
                            </a:schemeClr>
                          </a:solidFill>
                          <a:effectLst/>
                          <a:latin typeface="Arial" pitchFamily="34" charset="0"/>
                          <a:cs typeface="Arial" pitchFamily="34" charset="0"/>
                        </a:rPr>
                        <a:t>The </a:t>
                      </a:r>
                      <a:r>
                        <a:rPr lang="en-US" sz="1800" b="0" i="0" u="none" strike="noStrike" dirty="0">
                          <a:solidFill>
                            <a:schemeClr val="tx1">
                              <a:lumMod val="50000"/>
                            </a:schemeClr>
                          </a:solidFill>
                          <a:effectLst/>
                          <a:latin typeface="Arial" pitchFamily="34" charset="0"/>
                          <a:cs typeface="Arial" pitchFamily="34" charset="0"/>
                        </a:rPr>
                        <a:t>school council  makes decisions that positively impact instruction (i.e</a:t>
                      </a:r>
                      <a:r>
                        <a:rPr lang="en-US" sz="1800" b="0" i="0" u="none" strike="noStrike" dirty="0" smtClean="0">
                          <a:solidFill>
                            <a:schemeClr val="tx1">
                              <a:lumMod val="50000"/>
                            </a:schemeClr>
                          </a:solidFill>
                          <a:effectLst/>
                          <a:latin typeface="Arial" pitchFamily="34" charset="0"/>
                          <a:cs typeface="Arial" pitchFamily="34" charset="0"/>
                        </a:rPr>
                        <a:t>., </a:t>
                      </a:r>
                      <a:r>
                        <a:rPr lang="en-US" sz="1800" b="0" i="0" u="none" strike="noStrike" dirty="0">
                          <a:solidFill>
                            <a:schemeClr val="tx1">
                              <a:lumMod val="50000"/>
                            </a:schemeClr>
                          </a:solidFill>
                          <a:effectLst/>
                          <a:latin typeface="Arial" pitchFamily="34" charset="0"/>
                          <a:cs typeface="Arial" pitchFamily="34" charset="0"/>
                        </a:rPr>
                        <a:t>curriculum, instructional practices, etc</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spcBef>
                          <a:spcPts val="0"/>
                        </a:spcBef>
                        <a:spcAft>
                          <a:spcPts val="0"/>
                        </a:spcAft>
                      </a:pP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1" i="0" u="none" strike="noStrike" dirty="0">
                          <a:solidFill>
                            <a:schemeClr val="tx1">
                              <a:lumMod val="50000"/>
                            </a:schemeClr>
                          </a:solidFill>
                          <a:effectLst/>
                          <a:latin typeface="Arial" pitchFamily="34" charset="0"/>
                          <a:cs typeface="Arial" pitchFamily="34" charset="0"/>
                        </a:rPr>
                        <a:t>88.8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86.1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57200">
                <a:tc>
                  <a:txBody>
                    <a:bodyPr/>
                    <a:lstStyle/>
                    <a:p>
                      <a:pPr marL="182880" algn="l" fontAlgn="ctr">
                        <a:spcBef>
                          <a:spcPts val="0"/>
                        </a:spcBef>
                        <a:spcAft>
                          <a:spcPts val="0"/>
                        </a:spcAft>
                      </a:pPr>
                      <a:endParaRPr lang="en-US" sz="800" b="0" i="0" u="none" strike="noStrike" dirty="0" smtClean="0">
                        <a:solidFill>
                          <a:schemeClr val="tx1">
                            <a:lumMod val="50000"/>
                          </a:schemeClr>
                        </a:solidFill>
                        <a:effectLst/>
                        <a:latin typeface="Arial" pitchFamily="34" charset="0"/>
                        <a:cs typeface="Arial" pitchFamily="34" charset="0"/>
                      </a:endParaRPr>
                    </a:p>
                    <a:p>
                      <a:pPr marL="182880" algn="l" fontAlgn="ctr">
                        <a:spcBef>
                          <a:spcPts val="0"/>
                        </a:spcBef>
                        <a:spcAft>
                          <a:spcPts val="0"/>
                        </a:spcAft>
                      </a:pPr>
                      <a:r>
                        <a:rPr lang="en-US" sz="1800" b="0" i="0" u="none" strike="noStrike" dirty="0" smtClean="0">
                          <a:solidFill>
                            <a:schemeClr val="tx1">
                              <a:lumMod val="50000"/>
                            </a:schemeClr>
                          </a:solidFill>
                          <a:effectLst/>
                          <a:latin typeface="Arial" pitchFamily="34" charset="0"/>
                          <a:cs typeface="Arial" pitchFamily="34" charset="0"/>
                        </a:rPr>
                        <a:t>Teachers </a:t>
                      </a:r>
                      <a:r>
                        <a:rPr lang="en-US" sz="1800" b="0" i="0" u="none" strike="noStrike" dirty="0">
                          <a:solidFill>
                            <a:schemeClr val="tx1">
                              <a:lumMod val="50000"/>
                            </a:schemeClr>
                          </a:solidFill>
                          <a:effectLst/>
                          <a:latin typeface="Arial" pitchFamily="34" charset="0"/>
                          <a:cs typeface="Arial" pitchFamily="34" charset="0"/>
                        </a:rPr>
                        <a:t>on the school council are representative of the faculty (i.e</a:t>
                      </a:r>
                      <a:r>
                        <a:rPr lang="en-US" sz="1800" b="0" i="0" u="none" strike="noStrike" dirty="0" smtClean="0">
                          <a:solidFill>
                            <a:schemeClr val="tx1">
                              <a:lumMod val="50000"/>
                            </a:schemeClr>
                          </a:solidFill>
                          <a:effectLst/>
                          <a:latin typeface="Arial" pitchFamily="34" charset="0"/>
                          <a:cs typeface="Arial" pitchFamily="34" charset="0"/>
                        </a:rPr>
                        <a:t>., </a:t>
                      </a:r>
                      <a:r>
                        <a:rPr lang="en-US" sz="1800" b="0" i="0" u="none" strike="noStrike" dirty="0">
                          <a:solidFill>
                            <a:schemeClr val="tx1">
                              <a:lumMod val="50000"/>
                            </a:schemeClr>
                          </a:solidFill>
                          <a:effectLst/>
                          <a:latin typeface="Arial" pitchFamily="34" charset="0"/>
                          <a:cs typeface="Arial" pitchFamily="34" charset="0"/>
                        </a:rPr>
                        <a:t>experience, subject/grade, etc</a:t>
                      </a:r>
                      <a:r>
                        <a:rPr lang="en-US" sz="1800" b="0" i="0" u="none" strike="noStrike" dirty="0" smtClean="0">
                          <a:solidFill>
                            <a:schemeClr val="tx1">
                              <a:lumMod val="50000"/>
                            </a:schemeClr>
                          </a:solidFill>
                          <a:effectLst/>
                          <a:latin typeface="Arial" pitchFamily="34" charset="0"/>
                          <a:cs typeface="Arial" pitchFamily="34" charset="0"/>
                        </a:rPr>
                        <a:t>.)</a:t>
                      </a:r>
                    </a:p>
                    <a:p>
                      <a:pPr marL="182880" algn="l" fontAlgn="ctr">
                        <a:spcBef>
                          <a:spcPts val="0"/>
                        </a:spcBef>
                        <a:spcAft>
                          <a:spcPts val="0"/>
                        </a:spcAft>
                      </a:pP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1" i="0" u="none" strike="noStrike" dirty="0">
                          <a:solidFill>
                            <a:schemeClr val="tx1">
                              <a:lumMod val="50000"/>
                            </a:schemeClr>
                          </a:solidFill>
                          <a:effectLst/>
                          <a:latin typeface="Arial" pitchFamily="34" charset="0"/>
                          <a:cs typeface="Arial" pitchFamily="34" charset="0"/>
                        </a:rPr>
                        <a:t>90.6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88.1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fontAlgn="ctr">
                        <a:spcBef>
                          <a:spcPts val="0"/>
                        </a:spcBef>
                        <a:spcAft>
                          <a:spcPts val="0"/>
                        </a:spcAft>
                      </a:pPr>
                      <a:r>
                        <a:rPr lang="en-US" sz="1800" b="0" i="0" u="none" strike="noStrike" dirty="0">
                          <a:solidFill>
                            <a:schemeClr val="tx1">
                              <a:lumMod val="50000"/>
                            </a:schemeClr>
                          </a:solidFill>
                          <a:effectLst/>
                          <a:latin typeface="Arial" pitchFamily="34" charset="0"/>
                          <a:cs typeface="Arial" pitchFamily="34" charset="0"/>
                        </a:rPr>
                        <a: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26994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1016782526"/>
              </p:ext>
            </p:extLst>
          </p:nvPr>
        </p:nvGraphicFramePr>
        <p:xfrm>
          <a:off x="457199" y="1887403"/>
          <a:ext cx="8229602" cy="4239953"/>
        </p:xfrm>
        <a:graphic>
          <a:graphicData uri="http://schemas.openxmlformats.org/drawingml/2006/table">
            <a:tbl>
              <a:tblPr>
                <a:effectLst>
                  <a:innerShdw blurRad="114300">
                    <a:prstClr val="black"/>
                  </a:innerShdw>
                </a:effectLst>
                <a:tableStyleId>{5C22544A-7EE6-4342-B048-85BDC9FD1C3A}</a:tableStyleId>
              </a:tblPr>
              <a:tblGrid>
                <a:gridCol w="6076337"/>
                <a:gridCol w="717755"/>
                <a:gridCol w="717755"/>
                <a:gridCol w="717755"/>
              </a:tblGrid>
              <a:tr h="521500">
                <a:tc>
                  <a:txBody>
                    <a:bodyPr/>
                    <a:lstStyle/>
                    <a:p>
                      <a:pPr algn="ctr" fontAlgn="ctr"/>
                      <a:r>
                        <a:rPr lang="en-US" sz="1800" u="none" strike="noStrike" dirty="0">
                          <a:solidFill>
                            <a:schemeClr val="bg1"/>
                          </a:solidFill>
                          <a:effectLst/>
                        </a:rPr>
                        <a:t>Survey Item</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b="1" u="none" strike="noStrike" dirty="0">
                          <a:solidFill>
                            <a:schemeClr val="bg1"/>
                          </a:solidFill>
                          <a:effectLst/>
                        </a:rPr>
                        <a:t>2013</a:t>
                      </a:r>
                      <a:endParaRPr lang="en-US" sz="1800" b="1"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2011</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2013-2011</a:t>
                      </a:r>
                      <a:endParaRPr lang="en-US" sz="18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763997">
                <a:tc>
                  <a:txBody>
                    <a:bodyPr/>
                    <a:lstStyle/>
                    <a:p>
                      <a:pPr marL="182880" algn="l" fontAlgn="ctr"/>
                      <a:r>
                        <a:rPr lang="en-US" sz="1800" b="0" i="0" u="none" strike="noStrike" dirty="0">
                          <a:solidFill>
                            <a:schemeClr val="bg2">
                              <a:lumMod val="10000"/>
                            </a:schemeClr>
                          </a:solidFill>
                          <a:effectLst/>
                          <a:latin typeface="Arial"/>
                        </a:rPr>
                        <a:t>Teachers are relied upon to make decisions about educational issues.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bg2">
                              <a:lumMod val="10000"/>
                            </a:schemeClr>
                          </a:solidFill>
                          <a:effectLst/>
                          <a:latin typeface="Arial"/>
                        </a:rPr>
                        <a:t>83.5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Arial"/>
                        </a:rPr>
                        <a:t>79.7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Calibri"/>
                        </a:rPr>
                        <a:t>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63997">
                <a:tc>
                  <a:txBody>
                    <a:bodyPr/>
                    <a:lstStyle/>
                    <a:p>
                      <a:pPr marL="182880" algn="l" fontAlgn="ctr"/>
                      <a:r>
                        <a:rPr lang="en-US" sz="1800" b="0" i="0" u="none" strike="noStrike" dirty="0">
                          <a:solidFill>
                            <a:schemeClr val="bg2">
                              <a:lumMod val="10000"/>
                            </a:schemeClr>
                          </a:solidFill>
                          <a:effectLst/>
                          <a:latin typeface="Arial"/>
                        </a:rPr>
                        <a:t>The faculty has an effective process for making group decisions to solve problems.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bg2">
                              <a:lumMod val="10000"/>
                            </a:schemeClr>
                          </a:solidFill>
                          <a:effectLst/>
                          <a:latin typeface="Arial"/>
                        </a:rPr>
                        <a:t>74.8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bg2">
                              <a:lumMod val="10000"/>
                            </a:schemeClr>
                          </a:solidFill>
                          <a:effectLst/>
                          <a:latin typeface="Arial"/>
                        </a:rPr>
                        <a:t>68.9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bg2">
                              <a:lumMod val="10000"/>
                            </a:schemeClr>
                          </a:solidFill>
                          <a:effectLst/>
                          <a:latin typeface="Calibri"/>
                        </a:rPr>
                        <a:t>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63997">
                <a:tc>
                  <a:txBody>
                    <a:bodyPr/>
                    <a:lstStyle/>
                    <a:p>
                      <a:pPr marL="182880" algn="l" fontAlgn="ctr"/>
                      <a:r>
                        <a:rPr lang="en-US" sz="1800" b="0" i="0" u="none" strike="noStrike" dirty="0">
                          <a:solidFill>
                            <a:schemeClr val="bg2">
                              <a:lumMod val="10000"/>
                            </a:schemeClr>
                          </a:solidFill>
                          <a:effectLst/>
                          <a:latin typeface="Arial"/>
                        </a:rPr>
                        <a:t>Teachers have an appropriate level of influence on decision making in this school.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bg2">
                              <a:lumMod val="10000"/>
                            </a:schemeClr>
                          </a:solidFill>
                          <a:effectLst/>
                          <a:latin typeface="Arial"/>
                        </a:rPr>
                        <a:t>66.6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Arial"/>
                        </a:rPr>
                        <a:t>62.1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Calibri"/>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25800">
                <a:tc>
                  <a:txBody>
                    <a:bodyPr/>
                    <a:lstStyle/>
                    <a:p>
                      <a:pPr marL="182880" algn="l" fontAlgn="ctr"/>
                      <a:r>
                        <a:rPr lang="en-US" sz="1800" b="0" i="0" u="none" strike="noStrike" dirty="0">
                          <a:solidFill>
                            <a:schemeClr val="bg2">
                              <a:lumMod val="10000"/>
                            </a:schemeClr>
                          </a:solidFill>
                          <a:effectLst/>
                          <a:latin typeface="Arial"/>
                        </a:rPr>
                        <a:t>In this school we take steps to solve problems.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bg2">
                              <a:lumMod val="10000"/>
                            </a:schemeClr>
                          </a:solidFill>
                          <a:effectLst/>
                          <a:latin typeface="Arial"/>
                        </a:rPr>
                        <a:t>82.7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bg2">
                              <a:lumMod val="10000"/>
                            </a:schemeClr>
                          </a:solidFill>
                          <a:effectLst/>
                          <a:latin typeface="Arial"/>
                        </a:rPr>
                        <a:t>78.5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bg2">
                              <a:lumMod val="10000"/>
                            </a:schemeClr>
                          </a:solidFill>
                          <a:effectLst/>
                          <a:latin typeface="Calibri"/>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63997">
                <a:tc>
                  <a:txBody>
                    <a:bodyPr/>
                    <a:lstStyle/>
                    <a:p>
                      <a:pPr marL="182880" algn="l" fontAlgn="ctr"/>
                      <a:r>
                        <a:rPr lang="en-US" sz="1800" b="0" i="0" u="none" strike="noStrike" dirty="0">
                          <a:solidFill>
                            <a:schemeClr val="bg2">
                              <a:lumMod val="10000"/>
                            </a:schemeClr>
                          </a:solidFill>
                          <a:effectLst/>
                          <a:latin typeface="Arial"/>
                        </a:rPr>
                        <a:t>Teachers are trusted to make sound professional decisions about instruction.</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i="0" u="none" strike="noStrike" dirty="0">
                          <a:solidFill>
                            <a:schemeClr val="bg2">
                              <a:lumMod val="10000"/>
                            </a:schemeClr>
                          </a:solidFill>
                          <a:effectLst/>
                          <a:latin typeface="Arial"/>
                        </a:rPr>
                        <a:t>84.9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Arial"/>
                        </a:rPr>
                        <a:t>81.0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bg2">
                              <a:lumMod val="10000"/>
                            </a:schemeClr>
                          </a:solidFill>
                          <a:effectLst/>
                          <a:latin typeface="Calibri"/>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5" name="Title 1"/>
          <p:cNvSpPr txBox="1">
            <a:spLocks/>
          </p:cNvSpPr>
          <p:nvPr/>
        </p:nvSpPr>
        <p:spPr bwMode="auto">
          <a:xfrm>
            <a:off x="114300" y="222152"/>
            <a:ext cx="8915400" cy="143073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t>Teacher Leadership: Increased Agreement with Decision Making and School Improvement Processes</a:t>
            </a:r>
            <a:endParaRPr lang="en-US" dirty="0"/>
          </a:p>
        </p:txBody>
      </p:sp>
    </p:spTree>
    <p:extLst>
      <p:ext uri="{BB962C8B-B14F-4D97-AF65-F5344CB8AC3E}">
        <p14:creationId xmlns:p14="http://schemas.microsoft.com/office/powerpoint/2010/main" val="385149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0"/>
            <a:ext cx="82296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t>Increased Agreement with School Leadership Items</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2772816619"/>
              </p:ext>
            </p:extLst>
          </p:nvPr>
        </p:nvGraphicFramePr>
        <p:xfrm>
          <a:off x="350874" y="1260474"/>
          <a:ext cx="8420986" cy="5336269"/>
        </p:xfrm>
        <a:graphic>
          <a:graphicData uri="http://schemas.openxmlformats.org/drawingml/2006/table">
            <a:tbl>
              <a:tblPr>
                <a:effectLst>
                  <a:innerShdw blurRad="114300">
                    <a:prstClr val="black"/>
                  </a:innerShdw>
                </a:effectLst>
                <a:tableStyleId>{5C22544A-7EE6-4342-B048-85BDC9FD1C3A}</a:tableStyleId>
              </a:tblPr>
              <a:tblGrid>
                <a:gridCol w="6131569"/>
                <a:gridCol w="763139"/>
                <a:gridCol w="763139"/>
                <a:gridCol w="763139"/>
              </a:tblGrid>
              <a:tr h="502622">
                <a:tc>
                  <a:txBody>
                    <a:bodyPr/>
                    <a:lstStyle/>
                    <a:p>
                      <a:pPr algn="ctr" fontAlgn="ctr"/>
                      <a:r>
                        <a:rPr lang="en-US" sz="1600" u="none" strike="noStrike" dirty="0">
                          <a:solidFill>
                            <a:schemeClr val="bg1"/>
                          </a:solidFill>
                          <a:effectLst/>
                          <a:latin typeface="Arial" pitchFamily="34" charset="0"/>
                          <a:cs typeface="Arial" pitchFamily="34" charset="0"/>
                        </a:rPr>
                        <a:t>Survey Item</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b="1" u="none" strike="noStrike" dirty="0">
                          <a:solidFill>
                            <a:schemeClr val="bg1"/>
                          </a:solidFill>
                          <a:effectLst/>
                          <a:latin typeface="Arial" pitchFamily="34" charset="0"/>
                          <a:cs typeface="Arial" pitchFamily="34" charset="0"/>
                        </a:rPr>
                        <a:t>2013</a:t>
                      </a:r>
                      <a:endParaRPr lang="en-US" sz="1600" b="1"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latin typeface="Arial" pitchFamily="34" charset="0"/>
                          <a:cs typeface="Arial" pitchFamily="34" charset="0"/>
                        </a:rPr>
                        <a:t>2011</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latin typeface="Arial" pitchFamily="34" charset="0"/>
                          <a:cs typeface="Arial" pitchFamily="34" charset="0"/>
                        </a:rPr>
                        <a:t>2013-2011</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964803">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Teachers </a:t>
                      </a:r>
                      <a:r>
                        <a:rPr lang="en-US" sz="1800" u="none" strike="noStrike" dirty="0">
                          <a:solidFill>
                            <a:schemeClr val="tx1">
                              <a:lumMod val="50000"/>
                            </a:schemeClr>
                          </a:solidFill>
                          <a:effectLst/>
                          <a:latin typeface="Arial" pitchFamily="34" charset="0"/>
                          <a:cs typeface="Arial" pitchFamily="34" charset="0"/>
                        </a:rPr>
                        <a:t>feel comfortable raising issues and concerns that are important to them</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72.1</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67.6</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4.5</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64803">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 </a:t>
                      </a:r>
                      <a:r>
                        <a:rPr lang="en-US" sz="1800" u="none" strike="noStrike" dirty="0">
                          <a:solidFill>
                            <a:schemeClr val="tx1">
                              <a:lumMod val="50000"/>
                            </a:schemeClr>
                          </a:solidFill>
                          <a:effectLst/>
                          <a:latin typeface="Arial" pitchFamily="34" charset="0"/>
                          <a:cs typeface="Arial" pitchFamily="34" charset="0"/>
                        </a:rPr>
                        <a:t>school improvement team provides effective leadership at this school</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83.7</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79.2</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4.5</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87495">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 </a:t>
                      </a:r>
                      <a:r>
                        <a:rPr lang="en-US" sz="1800" u="none" strike="noStrike" dirty="0">
                          <a:solidFill>
                            <a:schemeClr val="tx1">
                              <a:lumMod val="50000"/>
                            </a:schemeClr>
                          </a:solidFill>
                          <a:effectLst/>
                          <a:latin typeface="Arial" pitchFamily="34" charset="0"/>
                          <a:cs typeface="Arial" pitchFamily="34" charset="0"/>
                        </a:rPr>
                        <a:t>school leadership consistently supports teachers</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79.6</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75.3</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4.3</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41556">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There </a:t>
                      </a:r>
                      <a:r>
                        <a:rPr lang="en-US" sz="1800" u="none" strike="noStrike" dirty="0">
                          <a:solidFill>
                            <a:schemeClr val="tx1">
                              <a:lumMod val="50000"/>
                            </a:schemeClr>
                          </a:solidFill>
                          <a:effectLst/>
                          <a:latin typeface="Arial" pitchFamily="34" charset="0"/>
                          <a:cs typeface="Arial" pitchFamily="34" charset="0"/>
                        </a:rPr>
                        <a:t>is an atmosphere of trust and mutual respect in this school.</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74.5</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70.4</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4.1</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87495">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 </a:t>
                      </a:r>
                      <a:r>
                        <a:rPr lang="en-US" sz="1800" u="none" strike="noStrike" dirty="0">
                          <a:solidFill>
                            <a:schemeClr val="tx1">
                              <a:lumMod val="50000"/>
                            </a:schemeClr>
                          </a:solidFill>
                          <a:effectLst/>
                          <a:latin typeface="Arial" pitchFamily="34" charset="0"/>
                          <a:cs typeface="Arial" pitchFamily="34" charset="0"/>
                        </a:rPr>
                        <a:t>faculty are recognized for accomplishments</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80.7</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77.0</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3.7</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7495">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 </a:t>
                      </a:r>
                      <a:r>
                        <a:rPr lang="en-US" sz="1800" u="none" strike="noStrike" dirty="0">
                          <a:solidFill>
                            <a:schemeClr val="tx1">
                              <a:lumMod val="50000"/>
                            </a:schemeClr>
                          </a:solidFill>
                          <a:effectLst/>
                          <a:latin typeface="Arial" pitchFamily="34" charset="0"/>
                          <a:cs typeface="Arial" pitchFamily="34" charset="0"/>
                        </a:rPr>
                        <a:t>faculty and leadership have a shared vision</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83.6</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80.2</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3.4</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405852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2806260865"/>
              </p:ext>
            </p:extLst>
          </p:nvPr>
        </p:nvGraphicFramePr>
        <p:xfrm>
          <a:off x="361507" y="1554794"/>
          <a:ext cx="8420986" cy="3766185"/>
        </p:xfrm>
        <a:graphic>
          <a:graphicData uri="http://schemas.openxmlformats.org/drawingml/2006/table">
            <a:tbl>
              <a:tblPr>
                <a:effectLst>
                  <a:innerShdw blurRad="114300">
                    <a:prstClr val="black"/>
                  </a:innerShdw>
                </a:effectLst>
                <a:tableStyleId>{5C22544A-7EE6-4342-B048-85BDC9FD1C3A}</a:tableStyleId>
              </a:tblPr>
              <a:tblGrid>
                <a:gridCol w="6131569"/>
                <a:gridCol w="763139"/>
                <a:gridCol w="763139"/>
                <a:gridCol w="763139"/>
              </a:tblGrid>
              <a:tr h="457200">
                <a:tc>
                  <a:txBody>
                    <a:bodyPr/>
                    <a:lstStyle/>
                    <a:p>
                      <a:pPr algn="ctr" fontAlgn="ctr"/>
                      <a:r>
                        <a:rPr lang="en-US" sz="1600" u="none" strike="noStrike" dirty="0">
                          <a:solidFill>
                            <a:schemeClr val="bg1"/>
                          </a:solidFill>
                          <a:effectLst/>
                          <a:latin typeface="Arial" pitchFamily="34" charset="0"/>
                          <a:cs typeface="Arial" pitchFamily="34" charset="0"/>
                        </a:rPr>
                        <a:t>Survey Item</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b="1" u="none" strike="noStrike" dirty="0">
                          <a:solidFill>
                            <a:schemeClr val="bg1"/>
                          </a:solidFill>
                          <a:effectLst/>
                          <a:latin typeface="Arial" pitchFamily="34" charset="0"/>
                          <a:cs typeface="Arial" pitchFamily="34" charset="0"/>
                        </a:rPr>
                        <a:t>2013</a:t>
                      </a:r>
                      <a:endParaRPr lang="en-US" sz="1600" b="1"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latin typeface="Arial" pitchFamily="34" charset="0"/>
                          <a:cs typeface="Arial" pitchFamily="34" charset="0"/>
                        </a:rPr>
                        <a:t>2011</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u="none" strike="noStrike" dirty="0">
                          <a:solidFill>
                            <a:schemeClr val="bg1"/>
                          </a:solidFill>
                          <a:effectLst/>
                          <a:latin typeface="Arial" pitchFamily="34" charset="0"/>
                          <a:cs typeface="Arial" pitchFamily="34" charset="0"/>
                        </a:rPr>
                        <a:t>2013-2011</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304800">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Teacher </a:t>
                      </a:r>
                      <a:r>
                        <a:rPr lang="en-US" sz="1800" u="none" strike="noStrike" dirty="0">
                          <a:solidFill>
                            <a:schemeClr val="tx1">
                              <a:lumMod val="50000"/>
                            </a:schemeClr>
                          </a:solidFill>
                          <a:effectLst/>
                          <a:latin typeface="Arial" pitchFamily="34" charset="0"/>
                          <a:cs typeface="Arial" pitchFamily="34" charset="0"/>
                        </a:rPr>
                        <a:t>performance is assessed objectively</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90.0</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87.4</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2.6</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Teachers </a:t>
                      </a:r>
                      <a:r>
                        <a:rPr lang="en-US" sz="1800" u="none" strike="noStrike" dirty="0">
                          <a:solidFill>
                            <a:schemeClr val="tx1">
                              <a:lumMod val="50000"/>
                            </a:schemeClr>
                          </a:solidFill>
                          <a:effectLst/>
                          <a:latin typeface="Arial" pitchFamily="34" charset="0"/>
                          <a:cs typeface="Arial" pitchFamily="34" charset="0"/>
                        </a:rPr>
                        <a:t>receive feedback that can help them improve teaching</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86.6</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84.4</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2.2</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04800">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The </a:t>
                      </a:r>
                      <a:r>
                        <a:rPr lang="en-US" sz="1800" u="none" strike="noStrike" dirty="0">
                          <a:solidFill>
                            <a:schemeClr val="tx1">
                              <a:lumMod val="50000"/>
                            </a:schemeClr>
                          </a:solidFill>
                          <a:effectLst/>
                          <a:latin typeface="Arial" pitchFamily="34" charset="0"/>
                          <a:cs typeface="Arial" pitchFamily="34" charset="0"/>
                        </a:rPr>
                        <a:t>procedures for teacher evaluation are consistent</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89.7</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87.6</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2.1</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marL="182880" algn="l" fontAlgn="ctr"/>
                      <a:endParaRPr lang="en-US" sz="1800" u="none" strike="noStrike" dirty="0" smtClean="0">
                        <a:solidFill>
                          <a:schemeClr val="tx1">
                            <a:lumMod val="50000"/>
                          </a:schemeClr>
                        </a:solidFill>
                        <a:effectLst/>
                        <a:latin typeface="Arial" pitchFamily="34" charset="0"/>
                        <a:cs typeface="Arial" pitchFamily="34" charset="0"/>
                      </a:endParaRPr>
                    </a:p>
                    <a:p>
                      <a:pPr marL="182880" algn="l" fontAlgn="ctr"/>
                      <a:r>
                        <a:rPr lang="en-US" sz="1800" u="none" strike="noStrike" dirty="0" smtClean="0">
                          <a:solidFill>
                            <a:schemeClr val="tx1">
                              <a:lumMod val="50000"/>
                            </a:schemeClr>
                          </a:solidFill>
                          <a:effectLst/>
                          <a:latin typeface="Arial" pitchFamily="34" charset="0"/>
                          <a:cs typeface="Arial" pitchFamily="34" charset="0"/>
                        </a:rPr>
                        <a:t>Teachers </a:t>
                      </a:r>
                      <a:r>
                        <a:rPr lang="en-US" sz="1800" u="none" strike="noStrike" dirty="0">
                          <a:solidFill>
                            <a:schemeClr val="tx1">
                              <a:lumMod val="50000"/>
                            </a:schemeClr>
                          </a:solidFill>
                          <a:effectLst/>
                          <a:latin typeface="Arial" pitchFamily="34" charset="0"/>
                          <a:cs typeface="Arial" pitchFamily="34" charset="0"/>
                        </a:rPr>
                        <a:t>are held to high professional standards for delivering instruction</a:t>
                      </a:r>
                      <a:r>
                        <a:rPr lang="en-US" sz="1800" u="none" strike="noStrike" dirty="0" smtClean="0">
                          <a:solidFill>
                            <a:schemeClr val="tx1">
                              <a:lumMod val="50000"/>
                            </a:schemeClr>
                          </a:solidFill>
                          <a:effectLst/>
                          <a:latin typeface="Arial" pitchFamily="34" charset="0"/>
                          <a:cs typeface="Arial" pitchFamily="34" charset="0"/>
                        </a:rPr>
                        <a:t>.</a:t>
                      </a:r>
                    </a:p>
                    <a:p>
                      <a:pPr marL="182880" algn="l" fontAlgn="ctr"/>
                      <a:endParaRPr lang="en-US" sz="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1" u="none" strike="noStrike" dirty="0">
                          <a:solidFill>
                            <a:schemeClr val="tx1">
                              <a:lumMod val="50000"/>
                            </a:schemeClr>
                          </a:solidFill>
                          <a:effectLst/>
                          <a:latin typeface="Arial" pitchFamily="34" charset="0"/>
                          <a:cs typeface="Arial" pitchFamily="34" charset="0"/>
                        </a:rPr>
                        <a:t>94.1</a:t>
                      </a:r>
                      <a:endParaRPr lang="en-US" sz="1800" b="1"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92.3</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u="none" strike="noStrike" dirty="0">
                          <a:solidFill>
                            <a:schemeClr val="tx1">
                              <a:lumMod val="50000"/>
                            </a:schemeClr>
                          </a:solidFill>
                          <a:effectLst/>
                          <a:latin typeface="Arial" pitchFamily="34" charset="0"/>
                          <a:cs typeface="Arial" pitchFamily="34" charset="0"/>
                        </a:rPr>
                        <a:t>1.8</a:t>
                      </a:r>
                      <a:endParaRPr lang="en-US" sz="18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3" name="Title 1"/>
          <p:cNvSpPr txBox="1">
            <a:spLocks/>
          </p:cNvSpPr>
          <p:nvPr/>
        </p:nvSpPr>
        <p:spPr>
          <a:xfrm>
            <a:off x="457200" y="42094"/>
            <a:ext cx="8229600" cy="104140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t>Increased Agreement with School Leadership Items</a:t>
            </a:r>
            <a:endParaRPr lang="en-US" dirty="0"/>
          </a:p>
        </p:txBody>
      </p:sp>
    </p:spTree>
    <p:extLst>
      <p:ext uri="{BB962C8B-B14F-4D97-AF65-F5344CB8AC3E}">
        <p14:creationId xmlns:p14="http://schemas.microsoft.com/office/powerpoint/2010/main" val="7941437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19075"/>
            <a:ext cx="8229600" cy="1041400"/>
          </a:xfrm>
        </p:spPr>
        <p:txBody>
          <a:bodyPr/>
          <a:lstStyle/>
          <a:p>
            <a:pPr algn="ctr"/>
            <a:r>
              <a:rPr lang="en-US" dirty="0" smtClean="0"/>
              <a:t>Only </a:t>
            </a:r>
            <a:r>
              <a:rPr lang="en-US" dirty="0"/>
              <a:t>Two Questions Where Rates of Agreement </a:t>
            </a:r>
            <a:r>
              <a:rPr lang="en-US" dirty="0" smtClean="0"/>
              <a:t>Decreased: Technology</a:t>
            </a:r>
            <a:endParaRPr lang="en-US" dirty="0"/>
          </a:p>
        </p:txBody>
      </p:sp>
      <p:graphicFrame>
        <p:nvGraphicFramePr>
          <p:cNvPr id="7" name="Content Placeholder 3"/>
          <p:cNvGraphicFramePr>
            <a:graphicFrameLocks noGrp="1"/>
          </p:cNvGraphicFramePr>
          <p:nvPr>
            <p:ph idx="1"/>
            <p:extLst>
              <p:ext uri="{D42A27DB-BD31-4B8C-83A1-F6EECF244321}">
                <p14:modId xmlns:p14="http://schemas.microsoft.com/office/powerpoint/2010/main" val="3488378159"/>
              </p:ext>
            </p:extLst>
          </p:nvPr>
        </p:nvGraphicFramePr>
        <p:xfrm>
          <a:off x="457198" y="1794503"/>
          <a:ext cx="8229602" cy="3143250"/>
        </p:xfrm>
        <a:graphic>
          <a:graphicData uri="http://schemas.openxmlformats.org/drawingml/2006/table">
            <a:tbl>
              <a:tblPr>
                <a:tableStyleId>{5C22544A-7EE6-4342-B048-85BDC9FD1C3A}</a:tableStyleId>
              </a:tblPr>
              <a:tblGrid>
                <a:gridCol w="4853354"/>
                <a:gridCol w="1125416"/>
                <a:gridCol w="1125416"/>
                <a:gridCol w="1125416"/>
              </a:tblGrid>
              <a:tr h="381000">
                <a:tc>
                  <a:txBody>
                    <a:bodyPr/>
                    <a:lstStyle/>
                    <a:p>
                      <a:pPr algn="ctr" fontAlgn="ctr"/>
                      <a:r>
                        <a:rPr lang="en-US" sz="1800" u="none" strike="noStrike" dirty="0">
                          <a:solidFill>
                            <a:schemeClr val="bg1"/>
                          </a:solidFill>
                          <a:effectLst/>
                        </a:rPr>
                        <a:t>Survey Item</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2011</a:t>
                      </a:r>
                      <a:endParaRPr lang="en-US" sz="1800" b="0" i="0" u="none" strike="noStrike" dirty="0">
                        <a:solidFill>
                          <a:schemeClr val="bg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800" u="none" strike="noStrike" dirty="0">
                          <a:solidFill>
                            <a:schemeClr val="bg1"/>
                          </a:solidFill>
                          <a:effectLst/>
                        </a:rPr>
                        <a:t>2013-2011</a:t>
                      </a:r>
                      <a:endParaRPr lang="en-US" sz="1800" b="0" i="0" u="none" strike="noStrike" dirty="0">
                        <a:solidFill>
                          <a:schemeClr val="bg1"/>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609600">
                <a:tc>
                  <a:txBody>
                    <a:bodyPr/>
                    <a:lstStyle/>
                    <a:p>
                      <a:pPr marL="182880" algn="l" fontAlgn="ctr"/>
                      <a:endParaRPr lang="en-US" sz="1800" b="0" i="0" u="none" strike="noStrike" dirty="0" smtClean="0">
                        <a:solidFill>
                          <a:schemeClr val="tx1"/>
                        </a:solidFill>
                        <a:effectLst/>
                        <a:latin typeface="Arial" pitchFamily="34" charset="0"/>
                        <a:cs typeface="Arial" pitchFamily="34" charset="0"/>
                      </a:endParaRPr>
                    </a:p>
                    <a:p>
                      <a:pPr marL="182880" algn="l" fontAlgn="ctr"/>
                      <a:r>
                        <a:rPr lang="en-US" sz="1800" b="0" i="0" u="none" strike="noStrike" dirty="0" smtClean="0">
                          <a:solidFill>
                            <a:schemeClr val="tx1"/>
                          </a:solidFill>
                          <a:effectLst/>
                          <a:latin typeface="Arial" pitchFamily="34" charset="0"/>
                          <a:cs typeface="Arial" pitchFamily="34" charset="0"/>
                        </a:rPr>
                        <a:t>The </a:t>
                      </a:r>
                      <a:r>
                        <a:rPr lang="en-US" sz="1800" b="0" i="0" u="none" strike="noStrike" dirty="0">
                          <a:solidFill>
                            <a:schemeClr val="tx1"/>
                          </a:solidFill>
                          <a:effectLst/>
                          <a:latin typeface="Arial" pitchFamily="34" charset="0"/>
                          <a:cs typeface="Arial" pitchFamily="34" charset="0"/>
                        </a:rPr>
                        <a:t>reliability and speed of Internet connections in this school are sufficient to support instructional practices</a:t>
                      </a:r>
                      <a:r>
                        <a:rPr lang="en-US" sz="1800" b="0" i="0" u="none" strike="noStrike" dirty="0" smtClean="0">
                          <a:solidFill>
                            <a:schemeClr val="tx1"/>
                          </a:solidFill>
                          <a:effectLst/>
                          <a:latin typeface="Arial" pitchFamily="34" charset="0"/>
                          <a:cs typeface="Arial" pitchFamily="34" charset="0"/>
                        </a:rPr>
                        <a:t>.</a:t>
                      </a:r>
                    </a:p>
                    <a:p>
                      <a:pPr marL="182880" algn="l" fontAlgn="ctr"/>
                      <a:endParaRPr lang="en-US" sz="1800" b="0" i="0" u="none" strike="noStrike" dirty="0">
                        <a:solidFill>
                          <a:schemeClr val="tx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tx1"/>
                          </a:solidFill>
                          <a:effectLst/>
                          <a:latin typeface="Arial" pitchFamily="34" charset="0"/>
                          <a:cs typeface="Arial" pitchFamily="34" charset="0"/>
                        </a:rPr>
                        <a:t>75.6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tx1"/>
                          </a:solidFill>
                          <a:effectLst/>
                          <a:latin typeface="Arial" pitchFamily="34" charset="0"/>
                          <a:cs typeface="Arial" pitchFamily="34" charset="0"/>
                        </a:rPr>
                        <a:t>81.7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chemeClr val="tx1"/>
                          </a:solidFill>
                          <a:effectLst/>
                          <a:latin typeface="Arial" pitchFamily="34" charset="0"/>
                          <a:cs typeface="Arial" pitchFamily="34" charset="0"/>
                        </a:rPr>
                        <a:t>-6.1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marL="182880" algn="l" fontAlgn="ctr"/>
                      <a:endParaRPr lang="en-US" sz="1800" b="0" i="0" u="none" strike="noStrike" dirty="0" smtClean="0">
                        <a:solidFill>
                          <a:schemeClr val="tx1"/>
                        </a:solidFill>
                        <a:effectLst/>
                        <a:latin typeface="Arial" pitchFamily="34" charset="0"/>
                        <a:cs typeface="Arial" pitchFamily="34" charset="0"/>
                      </a:endParaRPr>
                    </a:p>
                    <a:p>
                      <a:pPr marL="182880" algn="l" fontAlgn="ctr"/>
                      <a:r>
                        <a:rPr lang="en-US" sz="1800" b="0" i="0" u="none" strike="noStrike" dirty="0" smtClean="0">
                          <a:solidFill>
                            <a:schemeClr val="tx1"/>
                          </a:solidFill>
                          <a:effectLst/>
                          <a:latin typeface="Arial" pitchFamily="34" charset="0"/>
                          <a:cs typeface="Arial" pitchFamily="34" charset="0"/>
                        </a:rPr>
                        <a:t>Teachers </a:t>
                      </a:r>
                      <a:r>
                        <a:rPr lang="en-US" sz="1800" b="0" i="0" u="none" strike="noStrike" dirty="0">
                          <a:solidFill>
                            <a:schemeClr val="tx1"/>
                          </a:solidFill>
                          <a:effectLst/>
                          <a:latin typeface="Arial" pitchFamily="34" charset="0"/>
                          <a:cs typeface="Arial" pitchFamily="34" charset="0"/>
                        </a:rPr>
                        <a:t>have access to reliable communication technology, including phones, faxes and email</a:t>
                      </a:r>
                      <a:r>
                        <a:rPr lang="en-US" sz="1800" b="0" i="0" u="none" strike="noStrike" dirty="0" smtClean="0">
                          <a:solidFill>
                            <a:schemeClr val="tx1"/>
                          </a:solidFill>
                          <a:effectLst/>
                          <a:latin typeface="Arial" pitchFamily="34" charset="0"/>
                          <a:cs typeface="Arial" pitchFamily="34" charset="0"/>
                        </a:rPr>
                        <a:t>.</a:t>
                      </a:r>
                    </a:p>
                    <a:p>
                      <a:pPr marL="182880" algn="l" fontAlgn="ctr"/>
                      <a:endParaRPr lang="en-US" sz="1800" b="0" i="0" u="none" strike="noStrike" dirty="0">
                        <a:solidFill>
                          <a:schemeClr val="tx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solidFill>
                          <a:effectLst/>
                          <a:latin typeface="Arial" pitchFamily="34" charset="0"/>
                          <a:cs typeface="Arial" pitchFamily="34" charset="0"/>
                        </a:rPr>
                        <a:t>94.0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solidFill>
                          <a:effectLst/>
                          <a:latin typeface="Arial" pitchFamily="34" charset="0"/>
                          <a:cs typeface="Arial" pitchFamily="34" charset="0"/>
                        </a:rPr>
                        <a:t>94.5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chemeClr val="tx1"/>
                          </a:solidFill>
                          <a:effectLst/>
                          <a:latin typeface="Arial" pitchFamily="34" charset="0"/>
                          <a:cs typeface="Arial" pitchFamily="34" charset="0"/>
                        </a:rPr>
                        <a:t>-0.5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720770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1673520"/>
          </a:xfrm>
        </p:spPr>
        <p:txBody>
          <a:bodyPr/>
          <a:lstStyle/>
          <a:p>
            <a:pPr algn="ctr"/>
            <a:r>
              <a:rPr lang="en-US" dirty="0">
                <a:solidFill>
                  <a:schemeClr val="accent1"/>
                </a:solidFill>
              </a:rPr>
              <a:t>Induction Support </a:t>
            </a:r>
            <a:r>
              <a:rPr lang="en-US" dirty="0" smtClean="0">
                <a:solidFill>
                  <a:schemeClr val="accent1"/>
                </a:solidFill>
              </a:rPr>
              <a:t>for New </a:t>
            </a:r>
            <a:r>
              <a:rPr lang="en-US" dirty="0">
                <a:solidFill>
                  <a:schemeClr val="accent1"/>
                </a:solidFill>
              </a:rPr>
              <a:t>Teachers</a:t>
            </a:r>
            <a:r>
              <a:rPr lang="en-US" dirty="0">
                <a:solidFill>
                  <a:schemeClr val="tx1"/>
                </a:solidFill>
              </a:rPr>
              <a:t/>
            </a:r>
            <a:br>
              <a:rPr lang="en-US" dirty="0">
                <a:solidFill>
                  <a:schemeClr val="tx1"/>
                </a:solidFill>
              </a:rPr>
            </a:br>
            <a:endParaRPr lang="en-US" dirty="0"/>
          </a:p>
        </p:txBody>
      </p:sp>
      <p:sp>
        <p:nvSpPr>
          <p:cNvPr id="3" name="Content Placeholder 2"/>
          <p:cNvSpPr>
            <a:spLocks noGrp="1"/>
          </p:cNvSpPr>
          <p:nvPr>
            <p:ph idx="1"/>
          </p:nvPr>
        </p:nvSpPr>
        <p:spPr>
          <a:xfrm>
            <a:off x="637673" y="1035702"/>
            <a:ext cx="8049127" cy="5352397"/>
          </a:xfrm>
        </p:spPr>
        <p:txBody>
          <a:bodyPr/>
          <a:lstStyle/>
          <a:p>
            <a:pPr marL="0" indent="0">
              <a:buNone/>
            </a:pPr>
            <a:r>
              <a:rPr lang="en-US" dirty="0" smtClean="0">
                <a:solidFill>
                  <a:schemeClr val="tx1"/>
                </a:solidFill>
              </a:rPr>
              <a:t>Overall, there are positive findings; however, these numbers should be noted:</a:t>
            </a:r>
          </a:p>
          <a:p>
            <a:r>
              <a:rPr lang="en-US" sz="2000" dirty="0" smtClean="0">
                <a:solidFill>
                  <a:schemeClr val="tx1"/>
                </a:solidFill>
              </a:rPr>
              <a:t>Nineteen percent of the </a:t>
            </a:r>
            <a:r>
              <a:rPr lang="en-US" sz="2000" dirty="0"/>
              <a:t>5,452 </a:t>
            </a:r>
            <a:r>
              <a:rPr lang="en-US" sz="2000" dirty="0" smtClean="0">
                <a:solidFill>
                  <a:schemeClr val="tx1"/>
                </a:solidFill>
              </a:rPr>
              <a:t>novice teachers responding to TELL were not assigned a mentor; 2 out of 10 did not attend any orientation and one-quarter did not have access to professional learning communities.</a:t>
            </a:r>
          </a:p>
          <a:p>
            <a:r>
              <a:rPr lang="en-US" sz="2000" dirty="0" smtClean="0">
                <a:solidFill>
                  <a:schemeClr val="tx1"/>
                </a:solidFill>
              </a:rPr>
              <a:t>Of new teachers assigned a mentor, the following percentages </a:t>
            </a:r>
            <a:r>
              <a:rPr lang="en-US" sz="2000" u="sng" dirty="0" smtClean="0">
                <a:solidFill>
                  <a:schemeClr val="tx1"/>
                </a:solidFill>
              </a:rPr>
              <a:t>never</a:t>
            </a:r>
            <a:r>
              <a:rPr lang="en-US" sz="2000" dirty="0" smtClean="0">
                <a:solidFill>
                  <a:schemeClr val="tx1"/>
                </a:solidFill>
              </a:rPr>
              <a:t> worked with their mentor on:</a:t>
            </a:r>
          </a:p>
          <a:p>
            <a:pPr lvl="1"/>
            <a:r>
              <a:rPr lang="en-US" sz="2000" dirty="0" smtClean="0">
                <a:solidFill>
                  <a:schemeClr val="tx1"/>
                </a:solidFill>
              </a:rPr>
              <a:t>14% - analyzing student work </a:t>
            </a:r>
          </a:p>
          <a:p>
            <a:pPr lvl="1"/>
            <a:r>
              <a:rPr lang="en-US" sz="2000" dirty="0" smtClean="0">
                <a:solidFill>
                  <a:schemeClr val="tx1"/>
                </a:solidFill>
              </a:rPr>
              <a:t>13% - reviewing results of student assessments </a:t>
            </a:r>
          </a:p>
          <a:p>
            <a:pPr lvl="1"/>
            <a:r>
              <a:rPr lang="en-US" sz="2000" dirty="0" smtClean="0">
                <a:solidFill>
                  <a:schemeClr val="tx1"/>
                </a:solidFill>
              </a:rPr>
              <a:t>12% - developing lesson plans or aligned lessons with state and local curriculum</a:t>
            </a:r>
            <a:endParaRPr lang="en-US" sz="2000" dirty="0">
              <a:solidFill>
                <a:schemeClr val="tx1"/>
              </a:solidFill>
            </a:endParaRPr>
          </a:p>
          <a:p>
            <a:pPr marL="0" indent="0">
              <a:buNone/>
            </a:pPr>
            <a:r>
              <a:rPr lang="en-US" sz="2000" u="sng" dirty="0">
                <a:solidFill>
                  <a:schemeClr val="tx1"/>
                </a:solidFill>
              </a:rPr>
              <a:t>In the coming months NTC will provide a Brief that highlights more of the New Teacher </a:t>
            </a:r>
            <a:r>
              <a:rPr lang="en-US" sz="2000" u="sng" dirty="0" smtClean="0">
                <a:solidFill>
                  <a:schemeClr val="tx1"/>
                </a:solidFill>
              </a:rPr>
              <a:t>findings</a:t>
            </a:r>
            <a:r>
              <a:rPr lang="en-US" sz="2000" u="sng" dirty="0">
                <a:solidFill>
                  <a:schemeClr val="tx1"/>
                </a:solidFill>
              </a:rPr>
              <a:t>. </a:t>
            </a:r>
          </a:p>
          <a:p>
            <a:pPr marL="552450" lvl="1" indent="0">
              <a:buNone/>
            </a:pPr>
            <a:endParaRPr lang="en-US" sz="2000" dirty="0" smtClean="0">
              <a:solidFill>
                <a:schemeClr val="tx1"/>
              </a:solidFill>
            </a:endParaRPr>
          </a:p>
        </p:txBody>
      </p:sp>
    </p:spTree>
    <p:extLst>
      <p:ext uri="{BB962C8B-B14F-4D97-AF65-F5344CB8AC3E}">
        <p14:creationId xmlns:p14="http://schemas.microsoft.com/office/powerpoint/2010/main" val="39383729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0704" y="724647"/>
            <a:ext cx="7837394" cy="646331"/>
          </a:xfrm>
          <a:prstGeom prst="rect">
            <a:avLst/>
          </a:prstGeom>
          <a:noFill/>
        </p:spPr>
        <p:txBody>
          <a:bodyPr wrap="square" rtlCol="0">
            <a:spAutoFit/>
          </a:bodyPr>
          <a:lstStyle/>
          <a:p>
            <a:r>
              <a:rPr lang="en-US" dirty="0"/>
              <a:t>Q10.1 Which of the following best describes your immediate professional plans? (Select one.)</a:t>
            </a:r>
          </a:p>
        </p:txBody>
      </p:sp>
      <p:sp>
        <p:nvSpPr>
          <p:cNvPr id="4" name="Title 3"/>
          <p:cNvSpPr txBox="1">
            <a:spLocks/>
          </p:cNvSpPr>
          <p:nvPr/>
        </p:nvSpPr>
        <p:spPr>
          <a:xfrm>
            <a:off x="434601" y="0"/>
            <a:ext cx="8229600" cy="167352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solidFill>
                  <a:schemeClr val="accent1"/>
                </a:solidFill>
              </a:rPr>
              <a:t>Immediate Employment Plans</a:t>
            </a:r>
            <a:r>
              <a:rPr lang="en-US" dirty="0" smtClean="0">
                <a:solidFill>
                  <a:schemeClr val="tx1"/>
                </a:solidFill>
              </a:rPr>
              <a:t/>
            </a:r>
            <a:br>
              <a:rPr lang="en-US" dirty="0" smtClean="0">
                <a:solidFill>
                  <a:schemeClr val="tx1"/>
                </a:solidFill>
              </a:rPr>
            </a:br>
            <a:endParaRPr lang="en-US" dirty="0"/>
          </a:p>
        </p:txBody>
      </p:sp>
      <p:graphicFrame>
        <p:nvGraphicFramePr>
          <p:cNvPr id="8" name="Chart 7"/>
          <p:cNvGraphicFramePr>
            <a:graphicFrameLocks/>
          </p:cNvGraphicFramePr>
          <p:nvPr>
            <p:extLst>
              <p:ext uri="{D42A27DB-BD31-4B8C-83A1-F6EECF244321}">
                <p14:modId xmlns:p14="http://schemas.microsoft.com/office/powerpoint/2010/main" val="435814563"/>
              </p:ext>
            </p:extLst>
          </p:nvPr>
        </p:nvGraphicFramePr>
        <p:xfrm>
          <a:off x="555251" y="1557336"/>
          <a:ext cx="7988300" cy="46275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013413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0" y="0"/>
            <a:ext cx="9144000" cy="167352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solidFill>
                  <a:schemeClr val="accent1"/>
                </a:solidFill>
              </a:rPr>
              <a:t>Questions Related to State Standards</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3490625449"/>
              </p:ext>
            </p:extLst>
          </p:nvPr>
        </p:nvGraphicFramePr>
        <p:xfrm>
          <a:off x="491904" y="1001860"/>
          <a:ext cx="8160193" cy="5001574"/>
        </p:xfrm>
        <a:graphic>
          <a:graphicData uri="http://schemas.openxmlformats.org/drawingml/2006/table">
            <a:tbl>
              <a:tblPr>
                <a:effectLst>
                  <a:innerShdw blurRad="114300">
                    <a:prstClr val="black"/>
                  </a:innerShdw>
                </a:effectLst>
                <a:tableStyleId>{5C22544A-7EE6-4342-B048-85BDC9FD1C3A}</a:tableStyleId>
              </a:tblPr>
              <a:tblGrid>
                <a:gridCol w="6861396"/>
                <a:gridCol w="1298797"/>
              </a:tblGrid>
              <a:tr h="705799">
                <a:tc>
                  <a:txBody>
                    <a:bodyPr/>
                    <a:lstStyle/>
                    <a:p>
                      <a:pPr algn="ctr" fontAlgn="ctr"/>
                      <a:r>
                        <a:rPr lang="en-US" sz="1600" u="none" strike="noStrike" dirty="0">
                          <a:solidFill>
                            <a:schemeClr val="bg1"/>
                          </a:solidFill>
                          <a:effectLst/>
                          <a:latin typeface="Arial" pitchFamily="34" charset="0"/>
                          <a:cs typeface="Arial" pitchFamily="34" charset="0"/>
                        </a:rPr>
                        <a:t>Survey Item</a:t>
                      </a:r>
                      <a:endParaRPr lang="en-US" sz="1600" b="0"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ctr"/>
                      <a:r>
                        <a:rPr lang="en-US" sz="1600" b="1" u="none" strike="noStrike" dirty="0" smtClean="0">
                          <a:solidFill>
                            <a:schemeClr val="bg1"/>
                          </a:solidFill>
                          <a:effectLst/>
                          <a:latin typeface="Arial" pitchFamily="34" charset="0"/>
                          <a:cs typeface="Arial" pitchFamily="34" charset="0"/>
                        </a:rPr>
                        <a:t>2013</a:t>
                      </a:r>
                      <a:r>
                        <a:rPr lang="en-US" sz="1600" b="1" u="none" strike="noStrike" baseline="0" dirty="0" smtClean="0">
                          <a:solidFill>
                            <a:schemeClr val="bg1"/>
                          </a:solidFill>
                          <a:effectLst/>
                          <a:latin typeface="Arial" pitchFamily="34" charset="0"/>
                          <a:cs typeface="Arial" pitchFamily="34" charset="0"/>
                        </a:rPr>
                        <a:t> Rate of Agreement</a:t>
                      </a:r>
                      <a:endParaRPr lang="en-US" sz="1600" b="1" i="0" u="none" strike="noStrike" dirty="0">
                        <a:solidFill>
                          <a:schemeClr val="bg1"/>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r>
              <a:tr h="318345">
                <a:tc>
                  <a:txBody>
                    <a:bodyPr/>
                    <a:lstStyle/>
                    <a:p>
                      <a:pPr marL="182880" algn="l" fontAlgn="ctr"/>
                      <a:endParaRPr lang="en-US" sz="2000" b="0" i="0" kern="1200" dirty="0" smtClean="0">
                        <a:solidFill>
                          <a:schemeClr val="dk1"/>
                        </a:solidFill>
                        <a:effectLst/>
                        <a:latin typeface="+mn-lt"/>
                        <a:ea typeface="+mn-ea"/>
                        <a:cs typeface="+mn-cs"/>
                      </a:endParaRPr>
                    </a:p>
                    <a:p>
                      <a:pPr marL="182880" algn="l" fontAlgn="ctr"/>
                      <a:r>
                        <a:rPr lang="en-US" sz="2000" b="0" i="0" kern="1200" dirty="0" smtClean="0">
                          <a:solidFill>
                            <a:schemeClr val="dk1"/>
                          </a:solidFill>
                          <a:effectLst/>
                          <a:latin typeface="+mn-lt"/>
                          <a:ea typeface="+mn-ea"/>
                          <a:cs typeface="+mn-cs"/>
                        </a:rPr>
                        <a:t>The curriculum taught in this school is aligned with Common Core Standards.</a:t>
                      </a:r>
                    </a:p>
                    <a:p>
                      <a:pPr marL="182880" algn="l" fontAlgn="ct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0" i="0" u="none" strike="noStrike" dirty="0" smtClean="0">
                          <a:solidFill>
                            <a:schemeClr val="tx1">
                              <a:lumMod val="50000"/>
                            </a:schemeClr>
                          </a:solidFill>
                          <a:effectLst/>
                          <a:latin typeface="Arial" pitchFamily="34" charset="0"/>
                          <a:cs typeface="Arial" pitchFamily="34" charset="0"/>
                        </a:rPr>
                        <a:t>97%</a:t>
                      </a: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96818">
                <a:tc>
                  <a:txBody>
                    <a:bodyPr/>
                    <a:lstStyle/>
                    <a:p>
                      <a:pPr marL="182880" algn="l" fontAlgn="ctr"/>
                      <a:endParaRPr lang="en-US" sz="2000" b="0" i="0" kern="1200" dirty="0" smtClean="0">
                        <a:solidFill>
                          <a:schemeClr val="dk1"/>
                        </a:solidFill>
                        <a:effectLst/>
                        <a:latin typeface="+mn-lt"/>
                        <a:ea typeface="+mn-ea"/>
                        <a:cs typeface="+mn-cs"/>
                      </a:endParaRPr>
                    </a:p>
                    <a:p>
                      <a:pPr marL="182880" algn="l" fontAlgn="ctr"/>
                      <a:r>
                        <a:rPr lang="en-US" sz="2000" b="0" i="0" kern="1200" dirty="0" smtClean="0">
                          <a:solidFill>
                            <a:schemeClr val="dk1"/>
                          </a:solidFill>
                          <a:effectLst/>
                          <a:latin typeface="+mn-lt"/>
                          <a:ea typeface="+mn-ea"/>
                          <a:cs typeface="+mn-cs"/>
                        </a:rPr>
                        <a:t>Q8.2 In which of the following areas (if any) do you need professional development to teach your students more effectively?</a:t>
                      </a:r>
                      <a:r>
                        <a:rPr lang="en-US" sz="2000" b="0" i="0" kern="1200" baseline="0" dirty="0" smtClean="0">
                          <a:solidFill>
                            <a:schemeClr val="dk1"/>
                          </a:solidFill>
                          <a:effectLst/>
                          <a:latin typeface="+mn-lt"/>
                          <a:ea typeface="+mn-ea"/>
                          <a:cs typeface="+mn-cs"/>
                        </a:rPr>
                        <a:t> </a:t>
                      </a:r>
                      <a:r>
                        <a:rPr lang="en-US" sz="2000" b="0" i="0" u="none" strike="noStrike" kern="1200" dirty="0" smtClean="0">
                          <a:solidFill>
                            <a:schemeClr val="dk1"/>
                          </a:solidFill>
                          <a:effectLst/>
                          <a:latin typeface="+mn-lt"/>
                          <a:ea typeface="+mn-ea"/>
                          <a:cs typeface="+mn-cs"/>
                        </a:rPr>
                        <a:t>Common Core</a:t>
                      </a:r>
                    </a:p>
                    <a:p>
                      <a:pPr marL="182880" algn="l" fontAlgn="ct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2000" b="0" i="0" u="none" strike="noStrike" dirty="0" smtClean="0">
                          <a:solidFill>
                            <a:schemeClr val="tx1">
                              <a:lumMod val="50000"/>
                            </a:schemeClr>
                          </a:solidFill>
                          <a:effectLst/>
                          <a:latin typeface="Arial" pitchFamily="34" charset="0"/>
                          <a:cs typeface="Arial" pitchFamily="34" charset="0"/>
                        </a:rPr>
                        <a:t>50%</a:t>
                      </a: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10307">
                <a:tc>
                  <a:txBody>
                    <a:bodyPr/>
                    <a:lstStyle/>
                    <a:p>
                      <a:pPr marL="182880" algn="l" fontAlgn="ctr"/>
                      <a:endParaRPr lang="en-US" sz="2000" b="0" i="0" kern="1200" dirty="0" smtClean="0">
                        <a:solidFill>
                          <a:schemeClr val="dk1"/>
                        </a:solidFill>
                        <a:effectLst/>
                        <a:latin typeface="+mn-lt"/>
                        <a:ea typeface="+mn-ea"/>
                        <a:cs typeface="+mn-cs"/>
                      </a:endParaRPr>
                    </a:p>
                    <a:p>
                      <a:pPr marL="182880" algn="l" fontAlgn="ctr"/>
                      <a:r>
                        <a:rPr lang="en-US" sz="2000" b="0" i="0" kern="1200" dirty="0" smtClean="0">
                          <a:solidFill>
                            <a:schemeClr val="dk1"/>
                          </a:solidFill>
                          <a:effectLst/>
                          <a:latin typeface="+mn-lt"/>
                          <a:ea typeface="+mn-ea"/>
                          <a:cs typeface="+mn-cs"/>
                        </a:rPr>
                        <a:t>Q8.3 In the past 2 years have you had 10 clock hours or more of professional development in any of the following areas? </a:t>
                      </a:r>
                      <a:r>
                        <a:rPr lang="en-US" sz="2000" b="0" i="0" u="none" strike="noStrike" kern="1200" dirty="0" smtClean="0">
                          <a:solidFill>
                            <a:schemeClr val="dk1"/>
                          </a:solidFill>
                          <a:effectLst/>
                          <a:latin typeface="+mn-lt"/>
                          <a:ea typeface="+mn-ea"/>
                          <a:cs typeface="+mn-cs"/>
                        </a:rPr>
                        <a:t>Common Core Standards</a:t>
                      </a:r>
                    </a:p>
                    <a:p>
                      <a:pPr marL="182880" algn="l" fontAlgn="ct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0" i="0" u="none" strike="noStrike" dirty="0" smtClean="0">
                          <a:solidFill>
                            <a:schemeClr val="tx1">
                              <a:lumMod val="50000"/>
                            </a:schemeClr>
                          </a:solidFill>
                          <a:effectLst/>
                          <a:latin typeface="Arial" pitchFamily="34" charset="0"/>
                          <a:cs typeface="Arial" pitchFamily="34" charset="0"/>
                        </a:rPr>
                        <a:t>65%</a:t>
                      </a:r>
                      <a:endParaRPr lang="en-US" sz="2000" b="0" i="0" u="none" strike="noStrike" dirty="0">
                        <a:solidFill>
                          <a:schemeClr val="tx1">
                            <a:lumMod val="50000"/>
                          </a:schemeClr>
                        </a:solidFill>
                        <a:effectLst/>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853866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758" y="3701873"/>
            <a:ext cx="8566484" cy="2125266"/>
          </a:xfrm>
          <a:prstGeom prst="rect">
            <a:avLst/>
          </a:prstGeom>
          <a:scene3d>
            <a:camera prst="orthographicFront"/>
            <a:lightRig rig="threePt" dir="t"/>
          </a:scene3d>
          <a:sp3d>
            <a:bevelT/>
          </a:sp3d>
        </p:spPr>
      </p:pic>
      <p:sp>
        <p:nvSpPr>
          <p:cNvPr id="5" name="Title 3"/>
          <p:cNvSpPr txBox="1">
            <a:spLocks/>
          </p:cNvSpPr>
          <p:nvPr/>
        </p:nvSpPr>
        <p:spPr>
          <a:xfrm>
            <a:off x="457200" y="0"/>
            <a:ext cx="8229600" cy="167352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solidFill>
                  <a:schemeClr val="accent1"/>
                </a:solidFill>
              </a:rPr>
              <a:t>Use of 2011 TELL Survey Results</a:t>
            </a:r>
            <a:r>
              <a:rPr lang="en-US" dirty="0" smtClean="0">
                <a:solidFill>
                  <a:schemeClr val="tx1"/>
                </a:solidFill>
              </a:rPr>
              <a:t/>
            </a:r>
            <a:br>
              <a:rPr lang="en-US" dirty="0" smtClean="0">
                <a:solidFill>
                  <a:schemeClr val="tx1"/>
                </a:solidFill>
              </a:rPr>
            </a:br>
            <a:endParaRPr lang="en-US" dirty="0"/>
          </a:p>
        </p:txBody>
      </p:sp>
      <p:sp>
        <p:nvSpPr>
          <p:cNvPr id="6" name="TextBox 5"/>
          <p:cNvSpPr txBox="1"/>
          <p:nvPr/>
        </p:nvSpPr>
        <p:spPr>
          <a:xfrm>
            <a:off x="601579" y="836760"/>
            <a:ext cx="8085221" cy="2677656"/>
          </a:xfrm>
          <a:prstGeom prst="rect">
            <a:avLst/>
          </a:prstGeom>
          <a:noFill/>
        </p:spPr>
        <p:txBody>
          <a:bodyPr wrap="square" rtlCol="0">
            <a:spAutoFit/>
          </a:bodyPr>
          <a:lstStyle/>
          <a:p>
            <a:r>
              <a:rPr lang="en-US" sz="2400" dirty="0"/>
              <a:t>Since the release of the 2011 TELL Kentucky Survey results, the Kentucky Department of Education (KDE) and each of the TELL Kentucky Partners engaged in extensive outreach with stakeholders across the Commonwealth. The goals of outreach efforts were to emphasize the importance of the TELL data and to provide guidance in how to use the TELL data for improvement planning.</a:t>
            </a:r>
          </a:p>
        </p:txBody>
      </p:sp>
    </p:spTree>
    <p:extLst>
      <p:ext uri="{BB962C8B-B14F-4D97-AF65-F5344CB8AC3E}">
        <p14:creationId xmlns:p14="http://schemas.microsoft.com/office/powerpoint/2010/main" val="11580440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385010" y="120316"/>
            <a:ext cx="8229600" cy="167352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solidFill>
                  <a:schemeClr val="accent1"/>
                </a:solidFill>
              </a:rPr>
              <a:t>District 180</a:t>
            </a:r>
            <a:endParaRPr lang="en-US" dirty="0"/>
          </a:p>
        </p:txBody>
      </p:sp>
      <p:sp>
        <p:nvSpPr>
          <p:cNvPr id="4" name="TextBox 3"/>
          <p:cNvSpPr txBox="1"/>
          <p:nvPr/>
        </p:nvSpPr>
        <p:spPr>
          <a:xfrm>
            <a:off x="385009" y="676300"/>
            <a:ext cx="8615555" cy="6063198"/>
          </a:xfrm>
          <a:prstGeom prst="rect">
            <a:avLst/>
          </a:prstGeom>
          <a:noFill/>
        </p:spPr>
        <p:txBody>
          <a:bodyPr wrap="square" rtlCol="0">
            <a:spAutoFit/>
          </a:bodyPr>
          <a:lstStyle/>
          <a:p>
            <a:r>
              <a:rPr lang="en-US" sz="2400" dirty="0" smtClean="0">
                <a:solidFill>
                  <a:schemeClr val="tx1">
                    <a:lumMod val="50000"/>
                  </a:schemeClr>
                </a:solidFill>
              </a:rPr>
              <a:t>Since the 2011 TELL results were released, KDE has focused efforts on District 180 in order to utilize the findings when working with school leaders.</a:t>
            </a:r>
          </a:p>
          <a:p>
            <a:endParaRPr lang="en-US" sz="2400" dirty="0">
              <a:solidFill>
                <a:schemeClr val="tx1">
                  <a:lumMod val="50000"/>
                </a:schemeClr>
              </a:solidFill>
            </a:endParaRPr>
          </a:p>
          <a:p>
            <a:r>
              <a:rPr lang="en-US" sz="2400" dirty="0" smtClean="0">
                <a:solidFill>
                  <a:schemeClr val="tx1">
                    <a:lumMod val="50000"/>
                  </a:schemeClr>
                </a:solidFill>
              </a:rPr>
              <a:t>Preliminary results are very encouraging; for example:</a:t>
            </a:r>
          </a:p>
          <a:p>
            <a:pPr marL="800100" lvl="1" indent="-342900">
              <a:buFont typeface="Arial" pitchFamily="34" charset="0"/>
              <a:buChar char="•"/>
            </a:pPr>
            <a:r>
              <a:rPr lang="en-US" sz="2000" dirty="0">
                <a:solidFill>
                  <a:schemeClr val="tx1">
                    <a:lumMod val="50000"/>
                  </a:schemeClr>
                </a:solidFill>
              </a:rPr>
              <a:t>The Rates of Agreement in District 180 schools, as a group, increased overall and increased more than the </a:t>
            </a:r>
            <a:r>
              <a:rPr lang="en-US" sz="2000" dirty="0" smtClean="0">
                <a:solidFill>
                  <a:schemeClr val="tx1">
                    <a:lumMod val="50000"/>
                  </a:schemeClr>
                </a:solidFill>
              </a:rPr>
              <a:t>state.</a:t>
            </a:r>
            <a:endParaRPr lang="en-US" sz="2000" dirty="0">
              <a:solidFill>
                <a:schemeClr val="tx1">
                  <a:lumMod val="50000"/>
                </a:schemeClr>
              </a:solidFill>
            </a:endParaRPr>
          </a:p>
          <a:p>
            <a:pPr marL="800100" lvl="1" indent="-342900">
              <a:buFont typeface="Arial" pitchFamily="34" charset="0"/>
              <a:buChar char="•"/>
            </a:pPr>
            <a:r>
              <a:rPr lang="en-US" sz="2000" dirty="0">
                <a:solidFill>
                  <a:schemeClr val="tx1">
                    <a:lumMod val="50000"/>
                  </a:schemeClr>
                </a:solidFill>
              </a:rPr>
              <a:t>Cohort 1 reports the highest Rates of Agreement </a:t>
            </a:r>
            <a:r>
              <a:rPr lang="en-US" sz="2000" dirty="0" smtClean="0">
                <a:solidFill>
                  <a:schemeClr val="tx1">
                    <a:lumMod val="50000"/>
                  </a:schemeClr>
                </a:solidFill>
              </a:rPr>
              <a:t>overall.</a:t>
            </a:r>
            <a:endParaRPr lang="en-US" sz="2000" dirty="0">
              <a:solidFill>
                <a:schemeClr val="tx1">
                  <a:lumMod val="50000"/>
                </a:schemeClr>
              </a:solidFill>
            </a:endParaRPr>
          </a:p>
          <a:p>
            <a:pPr marL="800100" lvl="1" indent="-342900">
              <a:buFont typeface="Arial" pitchFamily="34" charset="0"/>
              <a:buChar char="•"/>
            </a:pPr>
            <a:r>
              <a:rPr lang="en-US" sz="2000" dirty="0">
                <a:solidFill>
                  <a:schemeClr val="tx1">
                    <a:lumMod val="50000"/>
                  </a:schemeClr>
                </a:solidFill>
              </a:rPr>
              <a:t>Cohort 2 reports the most increase in Rates of Agreement overall</a:t>
            </a:r>
            <a:r>
              <a:rPr lang="en-US" sz="2000" dirty="0" smtClean="0">
                <a:solidFill>
                  <a:schemeClr val="tx1">
                    <a:lumMod val="50000"/>
                  </a:schemeClr>
                </a:solidFill>
              </a:rPr>
              <a:t>.</a:t>
            </a:r>
            <a:endParaRPr lang="en-US" sz="2000" dirty="0">
              <a:solidFill>
                <a:schemeClr val="tx1">
                  <a:lumMod val="50000"/>
                </a:schemeClr>
              </a:solidFill>
            </a:endParaRPr>
          </a:p>
          <a:p>
            <a:pPr marL="800100" lvl="1" indent="-342900">
              <a:buFont typeface="Arial" pitchFamily="34" charset="0"/>
              <a:buChar char="•"/>
            </a:pPr>
            <a:r>
              <a:rPr lang="en-US" sz="2000" dirty="0" smtClean="0">
                <a:solidFill>
                  <a:schemeClr val="tx1">
                    <a:lumMod val="50000"/>
                  </a:schemeClr>
                </a:solidFill>
              </a:rPr>
              <a:t>The areas of most improvement for Cohorts 1 and 2 appear to be the two areas which also showed the greatest connection to student achievement in 2011: Community Engagement &amp; Support and Managing Student Conduct </a:t>
            </a:r>
            <a:r>
              <a:rPr lang="en-US" sz="2000" dirty="0">
                <a:solidFill>
                  <a:schemeClr val="tx1">
                    <a:lumMod val="50000"/>
                  </a:schemeClr>
                </a:solidFill>
              </a:rPr>
              <a:t>for Cohort 1 and Community Engagement &amp; Support and School Leadership for Cohort </a:t>
            </a:r>
            <a:r>
              <a:rPr lang="en-US" sz="2000" dirty="0" smtClean="0">
                <a:solidFill>
                  <a:schemeClr val="tx1">
                    <a:lumMod val="50000"/>
                  </a:schemeClr>
                </a:solidFill>
              </a:rPr>
              <a:t>2.</a:t>
            </a:r>
          </a:p>
          <a:p>
            <a:pPr marL="800100" lvl="1" indent="-342900">
              <a:buFont typeface="Arial" pitchFamily="34" charset="0"/>
              <a:buChar char="•"/>
            </a:pPr>
            <a:r>
              <a:rPr lang="en-US" sz="2000" dirty="0" smtClean="0">
                <a:solidFill>
                  <a:schemeClr val="tx1">
                    <a:lumMod val="50000"/>
                  </a:schemeClr>
                </a:solidFill>
              </a:rPr>
              <a:t>Instructional Practices rates of agreement are almost equal to the state.</a:t>
            </a:r>
            <a:endParaRPr lang="en-US" sz="2400" u="sng" dirty="0" smtClean="0">
              <a:solidFill>
                <a:schemeClr val="tx1">
                  <a:lumMod val="50000"/>
                </a:schemeClr>
              </a:solidFill>
            </a:endParaRPr>
          </a:p>
          <a:p>
            <a:r>
              <a:rPr lang="en-US" sz="2400" u="sng" dirty="0" smtClean="0">
                <a:solidFill>
                  <a:schemeClr val="tx1">
                    <a:lumMod val="50000"/>
                  </a:schemeClr>
                </a:solidFill>
              </a:rPr>
              <a:t>In </a:t>
            </a:r>
            <a:r>
              <a:rPr lang="en-US" sz="2400" u="sng" dirty="0">
                <a:solidFill>
                  <a:schemeClr val="tx1">
                    <a:lumMod val="50000"/>
                  </a:schemeClr>
                </a:solidFill>
              </a:rPr>
              <a:t>the coming weeks, NTC will provide a detailed report on the findings in these schools</a:t>
            </a:r>
            <a:r>
              <a:rPr lang="en-US" sz="2400" dirty="0">
                <a:solidFill>
                  <a:schemeClr val="tx1">
                    <a:lumMod val="50000"/>
                  </a:schemeClr>
                </a:solidFill>
              </a:rPr>
              <a:t>.</a:t>
            </a:r>
            <a:endParaRPr lang="en-US" sz="2400" dirty="0" smtClean="0"/>
          </a:p>
        </p:txBody>
      </p:sp>
    </p:spTree>
    <p:extLst>
      <p:ext uri="{BB962C8B-B14F-4D97-AF65-F5344CB8AC3E}">
        <p14:creationId xmlns:p14="http://schemas.microsoft.com/office/powerpoint/2010/main" val="3970340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rot="16200000">
            <a:off x="-1456695" y="3482160"/>
            <a:ext cx="3878760" cy="345937"/>
          </a:xfrm>
          <a:prstGeom prst="rect">
            <a:avLst/>
          </a:prstGeom>
          <a:noFill/>
        </p:spPr>
        <p:txBody>
          <a:bodyPr wrap="square" rtlCol="0">
            <a:spAutoFit/>
          </a:bodyPr>
          <a:lstStyle/>
          <a:p>
            <a:pPr algn="ctr"/>
            <a:r>
              <a:rPr lang="en-US" sz="1400" b="1" dirty="0" smtClean="0">
                <a:solidFill>
                  <a:schemeClr val="tx1">
                    <a:lumMod val="50000"/>
                  </a:schemeClr>
                </a:solidFill>
              </a:rPr>
              <a:t>Rate of Agreement</a:t>
            </a:r>
            <a:endParaRPr lang="en-US" sz="1400" b="1" dirty="0">
              <a:solidFill>
                <a:schemeClr val="tx1">
                  <a:lumMod val="50000"/>
                </a:schemeClr>
              </a:solidFill>
            </a:endParaRPr>
          </a:p>
        </p:txBody>
      </p:sp>
      <p:sp>
        <p:nvSpPr>
          <p:cNvPr id="4" name="Title 3"/>
          <p:cNvSpPr txBox="1">
            <a:spLocks/>
          </p:cNvSpPr>
          <p:nvPr/>
        </p:nvSpPr>
        <p:spPr>
          <a:xfrm>
            <a:off x="385010" y="120316"/>
            <a:ext cx="8229600" cy="1673520"/>
          </a:xfrm>
          <a:prstGeom prst="rect">
            <a:avLst/>
          </a:prstGeom>
        </p:spPr>
        <p:txBody>
          <a:bodyPr/>
          <a:lstStyle>
            <a:lvl1pPr algn="l" defTabSz="457200" rtl="0" eaLnBrk="1" fontAlgn="base" hangingPunct="1">
              <a:spcBef>
                <a:spcPct val="0"/>
              </a:spcBef>
              <a:spcAft>
                <a:spcPct val="0"/>
              </a:spcAft>
              <a:defRPr sz="3800" kern="1200">
                <a:solidFill>
                  <a:schemeClr val="tx2"/>
                </a:solidFill>
                <a:latin typeface="Arial"/>
                <a:ea typeface="Geneva" charset="-128"/>
                <a:cs typeface="Arial"/>
              </a:defRPr>
            </a:lvl1pPr>
            <a:lvl2pPr algn="l" defTabSz="457200" rtl="0" eaLnBrk="1" fontAlgn="base" hangingPunct="1">
              <a:spcBef>
                <a:spcPct val="0"/>
              </a:spcBef>
              <a:spcAft>
                <a:spcPct val="0"/>
              </a:spcAft>
              <a:defRPr sz="3800">
                <a:solidFill>
                  <a:schemeClr val="tx2"/>
                </a:solidFill>
                <a:latin typeface="Arial" charset="0"/>
                <a:ea typeface="Geneva" charset="-128"/>
              </a:defRPr>
            </a:lvl2pPr>
            <a:lvl3pPr algn="l" defTabSz="457200" rtl="0" eaLnBrk="1" fontAlgn="base" hangingPunct="1">
              <a:spcBef>
                <a:spcPct val="0"/>
              </a:spcBef>
              <a:spcAft>
                <a:spcPct val="0"/>
              </a:spcAft>
              <a:defRPr sz="3800">
                <a:solidFill>
                  <a:schemeClr val="tx2"/>
                </a:solidFill>
                <a:latin typeface="Arial" charset="0"/>
                <a:ea typeface="Geneva" charset="-128"/>
              </a:defRPr>
            </a:lvl3pPr>
            <a:lvl4pPr algn="l" defTabSz="457200" rtl="0" eaLnBrk="1" fontAlgn="base" hangingPunct="1">
              <a:spcBef>
                <a:spcPct val="0"/>
              </a:spcBef>
              <a:spcAft>
                <a:spcPct val="0"/>
              </a:spcAft>
              <a:defRPr sz="3800">
                <a:solidFill>
                  <a:schemeClr val="tx2"/>
                </a:solidFill>
                <a:latin typeface="Arial" charset="0"/>
                <a:ea typeface="Geneva" charset="-128"/>
              </a:defRPr>
            </a:lvl4pPr>
            <a:lvl5pPr algn="l" defTabSz="457200" rtl="0" eaLnBrk="1" fontAlgn="base" hangingPunct="1">
              <a:spcBef>
                <a:spcPct val="0"/>
              </a:spcBef>
              <a:spcAft>
                <a:spcPct val="0"/>
              </a:spcAft>
              <a:defRPr sz="3800">
                <a:solidFill>
                  <a:schemeClr val="tx2"/>
                </a:solidFill>
                <a:latin typeface="Arial" charset="0"/>
                <a:ea typeface="Geneva" charset="-128"/>
              </a:defRPr>
            </a:lvl5pPr>
            <a:lvl6pPr marL="457200" algn="l" defTabSz="457200" rtl="0" eaLnBrk="1" fontAlgn="base" hangingPunct="1">
              <a:spcBef>
                <a:spcPct val="0"/>
              </a:spcBef>
              <a:spcAft>
                <a:spcPct val="0"/>
              </a:spcAft>
              <a:defRPr sz="4000">
                <a:solidFill>
                  <a:schemeClr val="tx2"/>
                </a:solidFill>
                <a:latin typeface="Arial" charset="0"/>
                <a:ea typeface="Geneva" charset="-128"/>
              </a:defRPr>
            </a:lvl6pPr>
            <a:lvl7pPr marL="914400" algn="l" defTabSz="457200" rtl="0" eaLnBrk="1" fontAlgn="base" hangingPunct="1">
              <a:spcBef>
                <a:spcPct val="0"/>
              </a:spcBef>
              <a:spcAft>
                <a:spcPct val="0"/>
              </a:spcAft>
              <a:defRPr sz="4000">
                <a:solidFill>
                  <a:schemeClr val="tx2"/>
                </a:solidFill>
                <a:latin typeface="Arial" charset="0"/>
                <a:ea typeface="Geneva" charset="-128"/>
              </a:defRPr>
            </a:lvl7pPr>
            <a:lvl8pPr marL="1371600" algn="l" defTabSz="457200" rtl="0" eaLnBrk="1" fontAlgn="base" hangingPunct="1">
              <a:spcBef>
                <a:spcPct val="0"/>
              </a:spcBef>
              <a:spcAft>
                <a:spcPct val="0"/>
              </a:spcAft>
              <a:defRPr sz="4000">
                <a:solidFill>
                  <a:schemeClr val="tx2"/>
                </a:solidFill>
                <a:latin typeface="Arial" charset="0"/>
                <a:ea typeface="Geneva" charset="-128"/>
              </a:defRPr>
            </a:lvl8pPr>
            <a:lvl9pPr marL="1828800" algn="l" defTabSz="457200" rtl="0" eaLnBrk="1" fontAlgn="base" hangingPunct="1">
              <a:spcBef>
                <a:spcPct val="0"/>
              </a:spcBef>
              <a:spcAft>
                <a:spcPct val="0"/>
              </a:spcAft>
              <a:defRPr sz="4000">
                <a:solidFill>
                  <a:schemeClr val="tx2"/>
                </a:solidFill>
                <a:latin typeface="Arial" charset="0"/>
                <a:ea typeface="Geneva" charset="-128"/>
              </a:defRPr>
            </a:lvl9pPr>
          </a:lstStyle>
          <a:p>
            <a:pPr algn="ctr"/>
            <a:r>
              <a:rPr lang="en-US" dirty="0" smtClean="0">
                <a:solidFill>
                  <a:schemeClr val="accent1"/>
                </a:solidFill>
              </a:rPr>
              <a:t>District 180</a:t>
            </a:r>
            <a:endParaRPr lang="en-US" dirty="0"/>
          </a:p>
        </p:txBody>
      </p:sp>
      <p:graphicFrame>
        <p:nvGraphicFramePr>
          <p:cNvPr id="5" name="Chart 4"/>
          <p:cNvGraphicFramePr>
            <a:graphicFrameLocks/>
          </p:cNvGraphicFramePr>
          <p:nvPr>
            <p:extLst>
              <p:ext uri="{D42A27DB-BD31-4B8C-83A1-F6EECF244321}">
                <p14:modId xmlns:p14="http://schemas.microsoft.com/office/powerpoint/2010/main" val="3784158553"/>
              </p:ext>
            </p:extLst>
          </p:nvPr>
        </p:nvGraphicFramePr>
        <p:xfrm>
          <a:off x="849313" y="527844"/>
          <a:ext cx="8029574" cy="56483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83176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Tree>
    <p:extLst>
      <p:ext uri="{BB962C8B-B14F-4D97-AF65-F5344CB8AC3E}">
        <p14:creationId xmlns:p14="http://schemas.microsoft.com/office/powerpoint/2010/main" val="3475122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372979" y="180475"/>
            <a:ext cx="8229600" cy="5666872"/>
          </a:xfrm>
        </p:spPr>
        <p:txBody>
          <a:bodyPr/>
          <a:lstStyle/>
          <a:p>
            <a:pPr marL="457200" indent="-457200">
              <a:buClr>
                <a:schemeClr val="accent5">
                  <a:lumMod val="50000"/>
                </a:schemeClr>
              </a:buClr>
              <a:buFont typeface="Wingdings" pitchFamily="2" charset="2"/>
              <a:buChar char="Ø"/>
            </a:pPr>
            <a:r>
              <a:rPr lang="en-US" sz="2400" dirty="0">
                <a:solidFill>
                  <a:schemeClr val="tx1">
                    <a:lumMod val="50000"/>
                  </a:schemeClr>
                </a:solidFill>
              </a:rPr>
              <a:t>More educators took the TELL Kentucky Survey (86.7% in 2013; 80.3% in 2011</a:t>
            </a:r>
            <a:r>
              <a:rPr lang="en-US" sz="2400" dirty="0" smtClean="0">
                <a:solidFill>
                  <a:schemeClr val="tx1">
                    <a:lumMod val="50000"/>
                  </a:schemeClr>
                </a:solidFill>
              </a:rPr>
              <a:t>).  </a:t>
            </a:r>
            <a:endParaRPr lang="en-US" sz="2400" dirty="0">
              <a:solidFill>
                <a:schemeClr val="tx1">
                  <a:lumMod val="50000"/>
                </a:schemeClr>
              </a:solidFill>
            </a:endParaRPr>
          </a:p>
          <a:p>
            <a:pPr marL="457200" indent="-457200">
              <a:buClr>
                <a:schemeClr val="accent5">
                  <a:lumMod val="50000"/>
                </a:schemeClr>
              </a:buClr>
              <a:buFont typeface="Wingdings" pitchFamily="2" charset="2"/>
              <a:buChar char="Ø"/>
            </a:pPr>
            <a:r>
              <a:rPr lang="en-US" sz="2400" dirty="0">
                <a:solidFill>
                  <a:schemeClr val="tx1">
                    <a:lumMod val="50000"/>
                  </a:schemeClr>
                </a:solidFill>
              </a:rPr>
              <a:t>Educators report:</a:t>
            </a:r>
          </a:p>
          <a:p>
            <a:pPr lvl="1">
              <a:buFont typeface="Wingdings" pitchFamily="2" charset="2"/>
              <a:buChar char="ü"/>
            </a:pPr>
            <a:r>
              <a:rPr lang="en-US" sz="2000" dirty="0">
                <a:solidFill>
                  <a:schemeClr val="tx1">
                    <a:lumMod val="50000"/>
                  </a:schemeClr>
                </a:solidFill>
              </a:rPr>
              <a:t>More agreement in the areas of Instructional Practices and Supports, School Leadership, and School </a:t>
            </a:r>
            <a:r>
              <a:rPr lang="en-US" sz="2000" dirty="0" smtClean="0">
                <a:solidFill>
                  <a:schemeClr val="tx1">
                    <a:lumMod val="50000"/>
                  </a:schemeClr>
                </a:solidFill>
              </a:rPr>
              <a:t>Councils;</a:t>
            </a:r>
            <a:endParaRPr lang="en-US" sz="2000" dirty="0">
              <a:solidFill>
                <a:schemeClr val="tx1">
                  <a:lumMod val="50000"/>
                </a:schemeClr>
              </a:solidFill>
            </a:endParaRPr>
          </a:p>
          <a:p>
            <a:pPr lvl="1">
              <a:buFont typeface="Wingdings" pitchFamily="2" charset="2"/>
              <a:buChar char="ü"/>
            </a:pPr>
            <a:r>
              <a:rPr lang="en-US" sz="2000" dirty="0">
                <a:solidFill>
                  <a:schemeClr val="tx1">
                    <a:lumMod val="50000"/>
                  </a:schemeClr>
                </a:solidFill>
              </a:rPr>
              <a:t>More teacher engagement in decision making </a:t>
            </a:r>
            <a:r>
              <a:rPr lang="en-US" sz="2000" dirty="0" smtClean="0">
                <a:solidFill>
                  <a:schemeClr val="tx1">
                    <a:lumMod val="50000"/>
                  </a:schemeClr>
                </a:solidFill>
              </a:rPr>
              <a:t>processes; </a:t>
            </a:r>
            <a:r>
              <a:rPr lang="en-US" sz="2000" dirty="0">
                <a:solidFill>
                  <a:schemeClr val="tx1">
                    <a:lumMod val="50000"/>
                  </a:schemeClr>
                </a:solidFill>
              </a:rPr>
              <a:t>and</a:t>
            </a:r>
          </a:p>
          <a:p>
            <a:pPr lvl="1">
              <a:buFont typeface="Wingdings" pitchFamily="2" charset="2"/>
              <a:buChar char="ü"/>
            </a:pPr>
            <a:r>
              <a:rPr lang="en-US" sz="2000" dirty="0">
                <a:solidFill>
                  <a:schemeClr val="tx1">
                    <a:lumMod val="50000"/>
                  </a:schemeClr>
                </a:solidFill>
              </a:rPr>
              <a:t>Highest increase in agreement with items related to Time, although </a:t>
            </a:r>
            <a:r>
              <a:rPr lang="en-US" sz="2000" dirty="0" smtClean="0">
                <a:solidFill>
                  <a:schemeClr val="tx1">
                    <a:lumMod val="50000"/>
                  </a:schemeClr>
                </a:solidFill>
              </a:rPr>
              <a:t>the lowest </a:t>
            </a:r>
            <a:r>
              <a:rPr lang="en-US" sz="2000" dirty="0">
                <a:solidFill>
                  <a:schemeClr val="tx1">
                    <a:lumMod val="50000"/>
                  </a:schemeClr>
                </a:solidFill>
              </a:rPr>
              <a:t>area on </a:t>
            </a:r>
            <a:r>
              <a:rPr lang="en-US" sz="2000" dirty="0" smtClean="0">
                <a:solidFill>
                  <a:schemeClr val="tx1">
                    <a:lumMod val="50000"/>
                  </a:schemeClr>
                </a:solidFill>
              </a:rPr>
              <a:t>the survey</a:t>
            </a:r>
            <a:r>
              <a:rPr lang="en-US" sz="2000" dirty="0">
                <a:solidFill>
                  <a:schemeClr val="tx1">
                    <a:lumMod val="50000"/>
                  </a:schemeClr>
                </a:solidFill>
              </a:rPr>
              <a:t>. </a:t>
            </a:r>
          </a:p>
          <a:p>
            <a:pPr marL="457200" indent="-457200">
              <a:buClr>
                <a:schemeClr val="accent5">
                  <a:lumMod val="50000"/>
                </a:schemeClr>
              </a:buClr>
              <a:buFont typeface="Wingdings" pitchFamily="2" charset="2"/>
              <a:buChar char="Ø"/>
            </a:pPr>
            <a:r>
              <a:rPr lang="en-US" sz="2400" dirty="0">
                <a:solidFill>
                  <a:schemeClr val="tx1">
                    <a:lumMod val="50000"/>
                  </a:schemeClr>
                </a:solidFill>
              </a:rPr>
              <a:t>Only two questions declined in agreement from 2011 to 2013 and are related to technology.</a:t>
            </a:r>
          </a:p>
          <a:p>
            <a:pPr marL="457200" indent="-457200">
              <a:buClr>
                <a:schemeClr val="accent5">
                  <a:lumMod val="50000"/>
                </a:schemeClr>
              </a:buClr>
              <a:buFont typeface="Wingdings" pitchFamily="2" charset="2"/>
              <a:buChar char="Ø"/>
            </a:pPr>
            <a:r>
              <a:rPr lang="en-US" sz="2400" dirty="0">
                <a:solidFill>
                  <a:schemeClr val="tx1">
                    <a:lumMod val="50000"/>
                  </a:schemeClr>
                </a:solidFill>
              </a:rPr>
              <a:t>Improvements in key areas assessed by the TELL Survey validate efforts made by state leaders to use the data since 2011. Areas include: Time, Instructional Practices &amp; Support, Community Engagement &amp; Support, Managing Student Conduct, and </a:t>
            </a:r>
            <a:r>
              <a:rPr lang="en-US" sz="2400" dirty="0" smtClean="0">
                <a:solidFill>
                  <a:schemeClr val="tx1">
                    <a:lumMod val="50000"/>
                  </a:schemeClr>
                </a:solidFill>
              </a:rPr>
              <a:t>Leadership. </a:t>
            </a:r>
          </a:p>
          <a:p>
            <a:pPr marL="0" indent="0">
              <a:buNone/>
            </a:pPr>
            <a:endParaRPr lang="en-US" sz="2400" dirty="0" smtClean="0"/>
          </a:p>
        </p:txBody>
      </p:sp>
    </p:spTree>
    <p:extLst>
      <p:ext uri="{BB962C8B-B14F-4D97-AF65-F5344CB8AC3E}">
        <p14:creationId xmlns:p14="http://schemas.microsoft.com/office/powerpoint/2010/main" val="25665226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Supports &amp; Next Steps</a:t>
            </a:r>
            <a:endParaRPr lang="en-US" dirty="0"/>
          </a:p>
        </p:txBody>
      </p:sp>
    </p:spTree>
    <p:extLst>
      <p:ext uri="{BB962C8B-B14F-4D97-AF65-F5344CB8AC3E}">
        <p14:creationId xmlns:p14="http://schemas.microsoft.com/office/powerpoint/2010/main" val="3475122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0767" y="277914"/>
            <a:ext cx="4206242" cy="3785652"/>
          </a:xfrm>
          <a:prstGeom prst="rect">
            <a:avLst/>
          </a:prstGeom>
          <a:noFill/>
        </p:spPr>
        <p:txBody>
          <a:bodyPr wrap="square" rtlCol="0">
            <a:spAutoFit/>
          </a:bodyPr>
          <a:lstStyle/>
          <a:p>
            <a:pPr>
              <a:spcAft>
                <a:spcPts val="1200"/>
              </a:spcAft>
            </a:pPr>
            <a:r>
              <a:rPr lang="en-US" sz="2400" dirty="0" smtClean="0">
                <a:solidFill>
                  <a:schemeClr val="tx1">
                    <a:lumMod val="50000"/>
                  </a:schemeClr>
                </a:solidFill>
              </a:rPr>
              <a:t>School and district leaders have been encouraged to review their data using the continuum in the </a:t>
            </a:r>
            <a:r>
              <a:rPr lang="en-US" sz="2400" b="1" dirty="0" smtClean="0">
                <a:solidFill>
                  <a:schemeClr val="tx1">
                    <a:lumMod val="50000"/>
                  </a:schemeClr>
                </a:solidFill>
              </a:rPr>
              <a:t>Kentucky Standards for Teaching Conditions and </a:t>
            </a:r>
            <a:r>
              <a:rPr lang="en-US" sz="2400" dirty="0">
                <a:solidFill>
                  <a:schemeClr val="tx1">
                    <a:lumMod val="50000"/>
                  </a:schemeClr>
                </a:solidFill>
              </a:rPr>
              <a:t>b</a:t>
            </a:r>
            <a:r>
              <a:rPr lang="en-US" sz="2400" dirty="0" smtClean="0">
                <a:solidFill>
                  <a:schemeClr val="tx1">
                    <a:lumMod val="50000"/>
                  </a:schemeClr>
                </a:solidFill>
              </a:rPr>
              <a:t>egin plans on how to incorporate findings into the school improvement plan for next year!</a:t>
            </a:r>
            <a:endParaRPr lang="en-US" sz="2400" dirty="0">
              <a:solidFill>
                <a:schemeClr val="tx1">
                  <a:lumMod val="50000"/>
                </a:schemeClr>
              </a:solidFill>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6693" y="126609"/>
            <a:ext cx="4716329" cy="3503486"/>
          </a:xfrm>
          <a:prstGeom prst="rect">
            <a:avLst/>
          </a:prstGeom>
          <a:noFill/>
          <a:ln w="9525">
            <a:solidFill>
              <a:schemeClr val="tx1"/>
            </a:solidFill>
            <a:miter lim="800000"/>
            <a:headEnd/>
            <a:tailEnd/>
          </a:ln>
          <a:effectLst>
            <a:outerShdw dist="35921" dir="2700000" algn="ctr" rotWithShape="0">
              <a:schemeClr val="bg2"/>
            </a:outerShdw>
          </a:effectLst>
          <a:scene3d>
            <a:camera prst="perspectiveLeft"/>
            <a:lightRig rig="threePt" dir="t"/>
          </a:scene3d>
          <a:sp3d>
            <a:bevelT/>
          </a:sp3d>
          <a:extLst>
            <a:ext uri="{909E8E84-426E-40DD-AFC4-6F175D3DCCD1}">
              <a14:hiddenFill xmlns:a14="http://schemas.microsoft.com/office/drawing/2010/main">
                <a:solidFill>
                  <a:schemeClr val="accent1"/>
                </a:solidFill>
              </a14:hiddenFill>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2490" y="3924991"/>
            <a:ext cx="4340532" cy="2779129"/>
          </a:xfrm>
          <a:prstGeom prst="rect">
            <a:avLst/>
          </a:prstGeom>
        </p:spPr>
      </p:pic>
      <p:cxnSp>
        <p:nvCxnSpPr>
          <p:cNvPr id="14" name="Straight Arrow Connector 13"/>
          <p:cNvCxnSpPr/>
          <p:nvPr/>
        </p:nvCxnSpPr>
        <p:spPr>
          <a:xfrm>
            <a:off x="3585411" y="1756611"/>
            <a:ext cx="1861140" cy="275917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36666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8416"/>
            <a:ext cx="9144000" cy="677108"/>
          </a:xfrm>
          <a:prstGeom prst="rect">
            <a:avLst/>
          </a:prstGeom>
        </p:spPr>
        <p:txBody>
          <a:bodyPr wrap="square">
            <a:spAutoFit/>
          </a:bodyPr>
          <a:lstStyle/>
          <a:p>
            <a:pPr marL="0" indent="0" algn="ctr" eaLnBrk="1" hangingPunct="1">
              <a:buFont typeface="Arial" pitchFamily="34" charset="0"/>
              <a:buNone/>
              <a:defRPr/>
            </a:pPr>
            <a:r>
              <a:rPr lang="en-US" sz="3800" dirty="0" smtClean="0">
                <a:solidFill>
                  <a:schemeClr val="accent5">
                    <a:lumMod val="75000"/>
                  </a:schemeClr>
                </a:solidFill>
              </a:rPr>
              <a:t>Tools for Using Your Data</a:t>
            </a:r>
            <a:endParaRPr lang="en-US" sz="3800" dirty="0">
              <a:solidFill>
                <a:schemeClr val="accent5">
                  <a:lumMod val="75000"/>
                </a:schemeClr>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45523"/>
            <a:ext cx="9144000" cy="6028255"/>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1098">
            <a:off x="3008414" y="3392875"/>
            <a:ext cx="2026309" cy="3008997"/>
          </a:xfrm>
          <a:prstGeom prst="rect">
            <a:avLst/>
          </a:prstGeom>
        </p:spPr>
      </p:pic>
      <p:cxnSp>
        <p:nvCxnSpPr>
          <p:cNvPr id="20" name="Straight Arrow Connector 19"/>
          <p:cNvCxnSpPr/>
          <p:nvPr/>
        </p:nvCxnSpPr>
        <p:spPr>
          <a:xfrm flipV="1">
            <a:off x="5293895" y="990437"/>
            <a:ext cx="1275347" cy="477523"/>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grpSp>
        <p:nvGrpSpPr>
          <p:cNvPr id="15" name="Group 14"/>
          <p:cNvGrpSpPr/>
          <p:nvPr/>
        </p:nvGrpSpPr>
        <p:grpSpPr>
          <a:xfrm>
            <a:off x="1743856" y="1777953"/>
            <a:ext cx="2485979" cy="2797843"/>
            <a:chOff x="11279" y="781522"/>
            <a:chExt cx="2485979" cy="2797843"/>
          </a:xfrm>
        </p:grpSpPr>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432932">
              <a:off x="504731" y="1046369"/>
              <a:ext cx="1992527" cy="2532996"/>
            </a:xfrm>
            <a:prstGeom prst="rect">
              <a:avLst/>
            </a:prstGeom>
            <a:scene3d>
              <a:camera prst="orthographicFront"/>
              <a:lightRig rig="threePt" dir="t"/>
            </a:scene3d>
            <a:sp3d>
              <a:bevelT prst="angle"/>
            </a:sp3d>
          </p:spPr>
        </p:pic>
        <p:sp>
          <p:nvSpPr>
            <p:cNvPr id="10" name="TextBox 9"/>
            <p:cNvSpPr txBox="1"/>
            <p:nvPr/>
          </p:nvSpPr>
          <p:spPr>
            <a:xfrm rot="20496688">
              <a:off x="11279" y="781522"/>
              <a:ext cx="2030104" cy="400110"/>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000" dirty="0" smtClean="0">
                  <a:solidFill>
                    <a:schemeClr val="bg1"/>
                  </a:solidFill>
                </a:rPr>
                <a:t>District Leaders</a:t>
              </a:r>
              <a:endParaRPr lang="en-US" sz="2000" dirty="0">
                <a:solidFill>
                  <a:schemeClr val="bg1"/>
                </a:solidFill>
              </a:endParaRPr>
            </a:p>
          </p:txBody>
        </p:sp>
      </p:grpSp>
      <p:grpSp>
        <p:nvGrpSpPr>
          <p:cNvPr id="16" name="Group 15"/>
          <p:cNvGrpSpPr/>
          <p:nvPr/>
        </p:nvGrpSpPr>
        <p:grpSpPr>
          <a:xfrm rot="21232008">
            <a:off x="267800" y="3071120"/>
            <a:ext cx="2524782" cy="2877025"/>
            <a:chOff x="364263" y="3622296"/>
            <a:chExt cx="2524782" cy="2877025"/>
          </a:xfrm>
        </p:grpSpPr>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04241">
              <a:off x="618290" y="3622296"/>
              <a:ext cx="2270755" cy="2877025"/>
            </a:xfrm>
            <a:prstGeom prst="rect">
              <a:avLst/>
            </a:prstGeom>
            <a:scene3d>
              <a:camera prst="orthographicFront"/>
              <a:lightRig rig="threePt" dir="t"/>
            </a:scene3d>
            <a:sp3d>
              <a:bevelT prst="angle"/>
            </a:sp3d>
          </p:spPr>
        </p:pic>
        <p:sp>
          <p:nvSpPr>
            <p:cNvPr id="11" name="TextBox 10"/>
            <p:cNvSpPr txBox="1"/>
            <p:nvPr/>
          </p:nvSpPr>
          <p:spPr>
            <a:xfrm rot="20839969">
              <a:off x="364263" y="3661054"/>
              <a:ext cx="2238841" cy="400110"/>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000" b="1" dirty="0" smtClean="0">
                  <a:solidFill>
                    <a:schemeClr val="bg1"/>
                  </a:solidFill>
                </a:rPr>
                <a:t>SBDM Councils</a:t>
              </a:r>
              <a:endParaRPr lang="en-US" sz="2000" b="1" dirty="0">
                <a:solidFill>
                  <a:schemeClr val="bg1"/>
                </a:solidFill>
              </a:endParaRPr>
            </a:p>
          </p:txBody>
        </p:sp>
      </p:grpSp>
      <p:grpSp>
        <p:nvGrpSpPr>
          <p:cNvPr id="18" name="Group 17"/>
          <p:cNvGrpSpPr/>
          <p:nvPr/>
        </p:nvGrpSpPr>
        <p:grpSpPr>
          <a:xfrm>
            <a:off x="5196205" y="3526706"/>
            <a:ext cx="2545826" cy="2741333"/>
            <a:chOff x="6011292" y="3763390"/>
            <a:chExt cx="2545826" cy="2741333"/>
          </a:xfrm>
        </p:grpSpPr>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282132">
              <a:off x="6011292" y="3772099"/>
              <a:ext cx="2119073" cy="2732624"/>
            </a:xfrm>
            <a:prstGeom prst="rect">
              <a:avLst/>
            </a:prstGeom>
            <a:scene3d>
              <a:camera prst="orthographicFront"/>
              <a:lightRig rig="threePt" dir="t"/>
            </a:scene3d>
            <a:sp3d>
              <a:bevelT/>
            </a:sp3d>
          </p:spPr>
        </p:pic>
        <p:sp>
          <p:nvSpPr>
            <p:cNvPr id="13" name="TextBox 12"/>
            <p:cNvSpPr txBox="1"/>
            <p:nvPr/>
          </p:nvSpPr>
          <p:spPr>
            <a:xfrm rot="1290478">
              <a:off x="6464771" y="3763390"/>
              <a:ext cx="2092347" cy="584775"/>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1600" b="1" dirty="0" smtClean="0">
                  <a:solidFill>
                    <a:schemeClr val="bg1"/>
                  </a:solidFill>
                </a:rPr>
                <a:t>KEA District Leaders</a:t>
              </a:r>
              <a:endParaRPr lang="en-US" sz="1600" b="1" dirty="0">
                <a:solidFill>
                  <a:schemeClr val="bg1"/>
                </a:solidFill>
              </a:endParaRPr>
            </a:p>
          </p:txBody>
        </p:sp>
      </p:grpSp>
      <p:grpSp>
        <p:nvGrpSpPr>
          <p:cNvPr id="17" name="Group 16"/>
          <p:cNvGrpSpPr/>
          <p:nvPr/>
        </p:nvGrpSpPr>
        <p:grpSpPr>
          <a:xfrm>
            <a:off x="3511072" y="1174505"/>
            <a:ext cx="2452467" cy="2864868"/>
            <a:chOff x="6510357" y="905656"/>
            <a:chExt cx="2452467" cy="2864868"/>
          </a:xfrm>
        </p:grpSpPr>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668508">
              <a:off x="6510357" y="905656"/>
              <a:ext cx="2184529" cy="2864868"/>
            </a:xfrm>
            <a:prstGeom prst="rect">
              <a:avLst/>
            </a:prstGeom>
            <a:scene3d>
              <a:camera prst="orthographicFront"/>
              <a:lightRig rig="threePt" dir="t"/>
            </a:scene3d>
            <a:sp3d>
              <a:bevelT prst="angle"/>
            </a:sp3d>
          </p:spPr>
        </p:pic>
        <p:sp>
          <p:nvSpPr>
            <p:cNvPr id="12" name="TextBox 11"/>
            <p:cNvSpPr txBox="1"/>
            <p:nvPr/>
          </p:nvSpPr>
          <p:spPr>
            <a:xfrm rot="745042">
              <a:off x="6782153" y="934799"/>
              <a:ext cx="2180671" cy="400110"/>
            </a:xfrm>
            <a:prstGeom prst="rect">
              <a:avLst/>
            </a:prstGeom>
            <a:solidFill>
              <a:srgbClr val="C00000"/>
            </a:solidFill>
            <a:ln>
              <a:solidFill>
                <a:schemeClr val="tx1">
                  <a:lumMod val="50000"/>
                </a:schemeClr>
              </a:solidFill>
            </a:ln>
            <a:effectLst>
              <a:innerShdw blurRad="63500" dist="50800" dir="18900000">
                <a:prstClr val="black">
                  <a:alpha val="50000"/>
                </a:prstClr>
              </a:innerShdw>
            </a:effectLst>
            <a:scene3d>
              <a:camera prst="obliqueTopLeft"/>
              <a:lightRig rig="threePt" dir="t"/>
            </a:scene3d>
            <a:sp3d>
              <a:bevelT/>
            </a:sp3d>
          </p:spPr>
          <p:txBody>
            <a:bodyPr wrap="square" rtlCol="0">
              <a:spAutoFit/>
            </a:bodyPr>
            <a:lstStyle/>
            <a:p>
              <a:pPr algn="ctr"/>
              <a:r>
                <a:rPr lang="en-US" sz="2000" b="1" dirty="0" smtClean="0">
                  <a:solidFill>
                    <a:schemeClr val="bg1"/>
                  </a:solidFill>
                </a:rPr>
                <a:t>School Boards</a:t>
              </a:r>
              <a:endParaRPr lang="en-US" sz="2000" b="1" dirty="0">
                <a:solidFill>
                  <a:schemeClr val="bg1"/>
                </a:solidFill>
              </a:endParaRPr>
            </a:p>
          </p:txBody>
        </p:sp>
      </p:grpSp>
      <p:cxnSp>
        <p:nvCxnSpPr>
          <p:cNvPr id="22" name="Straight Arrow Connector 21"/>
          <p:cNvCxnSpPr/>
          <p:nvPr/>
        </p:nvCxnSpPr>
        <p:spPr>
          <a:xfrm flipV="1">
            <a:off x="2762918" y="973871"/>
            <a:ext cx="3806324" cy="1004138"/>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flipV="1">
            <a:off x="2002339" y="990437"/>
            <a:ext cx="4693518" cy="2943867"/>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flipH="1" flipV="1">
            <a:off x="6695857" y="973871"/>
            <a:ext cx="330585" cy="2701074"/>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06607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6049" y="193899"/>
            <a:ext cx="4714520" cy="3535890"/>
          </a:xfrm>
          <a:prstGeom prst="rect">
            <a:avLst/>
          </a:prstGeom>
          <a:ln w="38100">
            <a:solidFill>
              <a:schemeClr val="tx1"/>
            </a:solidFill>
          </a:ln>
        </p:spPr>
      </p:pic>
      <p:sp>
        <p:nvSpPr>
          <p:cNvPr id="4" name="TextBox 3"/>
          <p:cNvSpPr txBox="1"/>
          <p:nvPr/>
        </p:nvSpPr>
        <p:spPr>
          <a:xfrm>
            <a:off x="163774" y="369388"/>
            <a:ext cx="3794616" cy="1815882"/>
          </a:xfrm>
          <a:prstGeom prst="rect">
            <a:avLst/>
          </a:prstGeom>
          <a:noFill/>
        </p:spPr>
        <p:txBody>
          <a:bodyPr wrap="square" rtlCol="0">
            <a:spAutoFit/>
          </a:bodyPr>
          <a:lstStyle/>
          <a:p>
            <a:pPr>
              <a:spcAft>
                <a:spcPts val="2400"/>
              </a:spcAft>
            </a:pPr>
            <a:r>
              <a:rPr lang="en-US" sz="2800" dirty="0" smtClean="0">
                <a:solidFill>
                  <a:srgbClr val="0A0A0A"/>
                </a:solidFill>
              </a:rPr>
              <a:t>The 2013 </a:t>
            </a:r>
            <a:r>
              <a:rPr lang="en-US" sz="2800" dirty="0">
                <a:solidFill>
                  <a:srgbClr val="0A0A0A"/>
                </a:solidFill>
              </a:rPr>
              <a:t>Winner’s Circle Awards </a:t>
            </a:r>
            <a:r>
              <a:rPr lang="en-US" sz="2800" dirty="0" smtClean="0">
                <a:solidFill>
                  <a:srgbClr val="0A0A0A"/>
                </a:solidFill>
              </a:rPr>
              <a:t>will </a:t>
            </a:r>
            <a:r>
              <a:rPr lang="en-US" sz="2800" dirty="0">
                <a:solidFill>
                  <a:srgbClr val="0A0A0A"/>
                </a:solidFill>
              </a:rPr>
              <a:t>be announced </a:t>
            </a:r>
            <a:r>
              <a:rPr lang="en-US" sz="2800" dirty="0" smtClean="0">
                <a:solidFill>
                  <a:srgbClr val="0A0A0A"/>
                </a:solidFill>
              </a:rPr>
              <a:t>in September.</a:t>
            </a:r>
            <a:endParaRPr lang="en-US" sz="2800" dirty="0">
              <a:solidFill>
                <a:srgbClr val="0A0A0A"/>
              </a:solidFill>
            </a:endParaRPr>
          </a:p>
        </p:txBody>
      </p:sp>
      <p:sp>
        <p:nvSpPr>
          <p:cNvPr id="5" name="TextBox 4"/>
          <p:cNvSpPr txBox="1"/>
          <p:nvPr/>
        </p:nvSpPr>
        <p:spPr>
          <a:xfrm>
            <a:off x="163774" y="4018773"/>
            <a:ext cx="8306458" cy="2677656"/>
          </a:xfrm>
          <a:prstGeom prst="rect">
            <a:avLst/>
          </a:prstGeom>
          <a:noFill/>
        </p:spPr>
        <p:txBody>
          <a:bodyPr wrap="square" rtlCol="0">
            <a:spAutoFit/>
          </a:bodyPr>
          <a:lstStyle/>
          <a:p>
            <a:pPr>
              <a:spcAft>
                <a:spcPts val="2400"/>
              </a:spcAft>
            </a:pPr>
            <a:r>
              <a:rPr lang="en-US" sz="2800" dirty="0">
                <a:solidFill>
                  <a:srgbClr val="0A0A0A"/>
                </a:solidFill>
              </a:rPr>
              <a:t>In the coming months, NTC will release additional findings and reports which will be posted on the </a:t>
            </a:r>
            <a:r>
              <a:rPr lang="en-US" sz="2800" dirty="0">
                <a:solidFill>
                  <a:srgbClr val="0A0A0A"/>
                </a:solidFill>
                <a:hlinkClick r:id="rId3"/>
              </a:rPr>
              <a:t>www.tellkentucky.org</a:t>
            </a:r>
            <a:r>
              <a:rPr lang="en-US" sz="2800" dirty="0">
                <a:solidFill>
                  <a:srgbClr val="0A0A0A"/>
                </a:solidFill>
              </a:rPr>
              <a:t>  website. Reports will include connections to student achievement, teacher retention, findings by grade level, </a:t>
            </a:r>
            <a:r>
              <a:rPr lang="en-US" sz="2800" dirty="0" smtClean="0">
                <a:solidFill>
                  <a:srgbClr val="0A0A0A"/>
                </a:solidFill>
              </a:rPr>
              <a:t>new </a:t>
            </a:r>
            <a:r>
              <a:rPr lang="en-US" sz="2800" dirty="0">
                <a:solidFill>
                  <a:srgbClr val="0A0A0A"/>
                </a:solidFill>
              </a:rPr>
              <a:t>teacher </a:t>
            </a:r>
            <a:r>
              <a:rPr lang="en-US" sz="2800" dirty="0" smtClean="0">
                <a:solidFill>
                  <a:srgbClr val="0A0A0A"/>
                </a:solidFill>
              </a:rPr>
              <a:t>support and District 180.</a:t>
            </a:r>
            <a:endParaRPr lang="en-US" sz="2800" dirty="0">
              <a:solidFill>
                <a:srgbClr val="0A0A0A"/>
              </a:solidFill>
            </a:endParaRPr>
          </a:p>
        </p:txBody>
      </p:sp>
    </p:spTree>
    <p:extLst>
      <p:ext uri="{BB962C8B-B14F-4D97-AF65-F5344CB8AC3E}">
        <p14:creationId xmlns:p14="http://schemas.microsoft.com/office/powerpoint/2010/main" val="6547675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Congratulations for a very successful TELL Kentucky year and for “Taking the Reins” and leading the way for other states across the nation! </a:t>
            </a:r>
            <a:endParaRPr lang="en-US" dirty="0"/>
          </a:p>
        </p:txBody>
      </p:sp>
    </p:spTree>
    <p:extLst>
      <p:ext uri="{BB962C8B-B14F-4D97-AF65-F5344CB8AC3E}">
        <p14:creationId xmlns:p14="http://schemas.microsoft.com/office/powerpoint/2010/main" val="39490547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Ann Maddock</a:t>
            </a:r>
            <a:br>
              <a:rPr lang="en-US" sz="2400" dirty="0" smtClean="0"/>
            </a:br>
            <a:r>
              <a:rPr lang="en-US" sz="2400" dirty="0" smtClean="0"/>
              <a:t>amaddock@newteachercenter.org</a:t>
            </a:r>
            <a:br>
              <a:rPr lang="en-US" sz="2400" dirty="0" smtClean="0"/>
            </a:br>
            <a:r>
              <a:rPr lang="en-US" sz="2400" dirty="0" smtClean="0"/>
              <a:t>919.600.4945</a:t>
            </a:r>
            <a:endParaRPr lang="en-US" sz="2400" dirty="0"/>
          </a:p>
        </p:txBody>
      </p:sp>
      <p:sp>
        <p:nvSpPr>
          <p:cNvPr id="3" name="Text Placeholder 2"/>
          <p:cNvSpPr>
            <a:spLocks noGrp="1"/>
          </p:cNvSpPr>
          <p:nvPr>
            <p:ph type="body" idx="1"/>
          </p:nvPr>
        </p:nvSpPr>
        <p:spPr/>
        <p:txBody>
          <a:bodyPr/>
          <a:lstStyle/>
          <a:p>
            <a:r>
              <a:rPr lang="en-US" dirty="0" smtClean="0"/>
              <a:t>For more information</a:t>
            </a:r>
            <a:endParaRPr lang="en-US" dirty="0"/>
          </a:p>
        </p:txBody>
      </p:sp>
    </p:spTree>
    <p:extLst>
      <p:ext uri="{BB962C8B-B14F-4D97-AF65-F5344CB8AC3E}">
        <p14:creationId xmlns:p14="http://schemas.microsoft.com/office/powerpoint/2010/main" val="3531010284"/>
      </p:ext>
    </p:extLst>
  </p:cSld>
  <p:clrMapOvr>
    <a:masterClrMapping/>
  </p:clrMapOvr>
</p:sld>
</file>

<file path=ppt/theme/theme1.xml><?xml version="1.0" encoding="utf-8"?>
<a:theme xmlns:a="http://schemas.openxmlformats.org/drawingml/2006/main" name="NTC_main_template_01">
  <a:themeElements>
    <a:clrScheme name="NTC FINAL COLOR PALETTE">
      <a:dk1>
        <a:srgbClr val="585858"/>
      </a:dk1>
      <a:lt1>
        <a:srgbClr val="FFFFFF"/>
      </a:lt1>
      <a:dk2>
        <a:srgbClr val="0083A9"/>
      </a:dk2>
      <a:lt2>
        <a:srgbClr val="DEDFD9"/>
      </a:lt2>
      <a:accent1>
        <a:srgbClr val="0083A9"/>
      </a:accent1>
      <a:accent2>
        <a:srgbClr val="8CC63F"/>
      </a:accent2>
      <a:accent3>
        <a:srgbClr val="44822D"/>
      </a:accent3>
      <a:accent4>
        <a:srgbClr val="585858"/>
      </a:accent4>
      <a:accent5>
        <a:srgbClr val="9ACADA"/>
      </a:accent5>
      <a:accent6>
        <a:srgbClr val="004964"/>
      </a:accent6>
      <a:hlink>
        <a:srgbClr val="0083A9"/>
      </a:hlink>
      <a:folHlink>
        <a:srgbClr val="0083A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NTC_main_template_01.thmx</Template>
  <TotalTime>8357</TotalTime>
  <Words>2157</Words>
  <Application>Microsoft Office PowerPoint</Application>
  <PresentationFormat>On-screen Show (4:3)</PresentationFormat>
  <Paragraphs>423</Paragraphs>
  <Slides>43</Slides>
  <Notes>13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NTC_main_template_01</vt:lpstr>
      <vt:lpstr>TELL Kentucky 2013</vt:lpstr>
      <vt:lpstr>PowerPoint Presentation</vt:lpstr>
      <vt:lpstr>PowerPoint Presentation</vt:lpstr>
      <vt:lpstr>PowerPoint Presentation</vt:lpstr>
      <vt:lpstr>School, District and State Results   </vt:lpstr>
      <vt:lpstr>PowerPoint Presentation</vt:lpstr>
      <vt:lpstr>PowerPoint Presentation</vt:lpstr>
      <vt:lpstr>Three icons provide access to the results for the state, districts and schools.</vt:lpstr>
      <vt:lpstr>PowerPoint Presentation</vt:lpstr>
      <vt:lpstr>PowerPoint Presentation</vt:lpstr>
      <vt:lpstr>PowerPoint Presentation</vt:lpstr>
      <vt:lpstr>PowerPoint Presentation</vt:lpstr>
      <vt:lpstr>PowerPoint Presentation</vt:lpstr>
      <vt:lpstr>Preliminary Findings  </vt:lpstr>
      <vt:lpstr>Increasing Participation in TELL Kentucky</vt:lpstr>
      <vt:lpstr>PowerPoint Presentation</vt:lpstr>
      <vt:lpstr>Respondents by School Level</vt:lpstr>
      <vt:lpstr>Please note that in the following Tables, the numbers shown represent the ‘Rate of Agreement’  which is the sum of the ‘Strongly Agree’ and  ‘Agree’. </vt:lpstr>
      <vt:lpstr>PowerPoint Presentation</vt:lpstr>
      <vt:lpstr>Time Showed Most Increase in Rate of Agreement</vt:lpstr>
      <vt:lpstr>PowerPoint Presentation</vt:lpstr>
      <vt:lpstr>Instructional Practices Showed Highest Rates of Agreement; Second in Growth</vt:lpstr>
      <vt:lpstr>PowerPoint Presentation</vt:lpstr>
      <vt:lpstr>PowerPoint Presentation</vt:lpstr>
      <vt:lpstr>Educators Report More Agreement with Items Related to School Councils</vt:lpstr>
      <vt:lpstr>PowerPoint Presentation</vt:lpstr>
      <vt:lpstr>PowerPoint Presentation</vt:lpstr>
      <vt:lpstr>PowerPoint Presentation</vt:lpstr>
      <vt:lpstr>Only Two Questions Where Rates of Agreement Decreased: Technology</vt:lpstr>
      <vt:lpstr>Induction Support for New Teachers </vt:lpstr>
      <vt:lpstr>PowerPoint Presentation</vt:lpstr>
      <vt:lpstr>PowerPoint Presentation</vt:lpstr>
      <vt:lpstr>PowerPoint Presentation</vt:lpstr>
      <vt:lpstr>PowerPoint Presentation</vt:lpstr>
      <vt:lpstr>PowerPoint Presentation</vt:lpstr>
      <vt:lpstr>Summary</vt:lpstr>
      <vt:lpstr>PowerPoint Presentation</vt:lpstr>
      <vt:lpstr>Supports &amp; Next Steps</vt:lpstr>
      <vt:lpstr>PowerPoint Presentation</vt:lpstr>
      <vt:lpstr>PowerPoint Presentation</vt:lpstr>
      <vt:lpstr>PowerPoint Presentation</vt:lpstr>
      <vt:lpstr>Congratulations for a very successful TELL Kentucky year and for “Taking the Reins” and leading the way for other states across the nation! </vt:lpstr>
      <vt:lpstr>Ann Maddock amaddock@newteachercenter.org 919.600.4945</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Slide</dc:title>
  <dc:creator>Jay O'Toole</dc:creator>
  <cp:lastModifiedBy>MaryAnn Miller</cp:lastModifiedBy>
  <cp:revision>228</cp:revision>
  <cp:lastPrinted>2012-12-18T20:21:49Z</cp:lastPrinted>
  <dcterms:created xsi:type="dcterms:W3CDTF">2011-03-11T21:11:29Z</dcterms:created>
  <dcterms:modified xsi:type="dcterms:W3CDTF">2013-05-31T01:14:03Z</dcterms:modified>
</cp:coreProperties>
</file>