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0" r:id="rId4"/>
  </p:sldMasterIdLst>
  <p:notesMasterIdLst>
    <p:notesMasterId r:id="rId5"/>
  </p:notesMasterIdLst>
  <p:sldIdLst>
    <p:sldId id="256" r:id="rId6"/>
    <p:sldId id="257" r:id="rId7"/>
  </p:sldIdLst>
  <p:sldSz cy="5143500" cx="9144000"/>
  <p:notesSz cx="6858000" cy="9144000"/>
  <p:embeddedFontLst>
    <p:embeddedFont>
      <p:font typeface="Maven Pro SemiBold"/>
      <p:regular r:id="rId8"/>
      <p:bold r:id="rId9"/>
    </p:embeddedFont>
    <p:embeddedFont>
      <p:font typeface="Maven Pro"/>
      <p:regular r:id="rId10"/>
      <p:bold r:id="rId11"/>
    </p:embeddedFont>
    <p:embeddedFont>
      <p:font typeface="Maven Pro Medium"/>
      <p:regular r:id="rId12"/>
      <p:bold r:id="rId13"/>
    </p:embeddedFont>
    <p:embeddedFont>
      <p:font typeface="Maven Pro ExtraBold"/>
      <p:bold r:id="rId14"/>
    </p:embeddedFont>
    <p:embeddedFont>
      <p:font typeface="Open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MavenPro-bold.fntdata"/><Relationship Id="rId10" Type="http://schemas.openxmlformats.org/officeDocument/2006/relationships/font" Target="fonts/MavenPro-regular.fntdata"/><Relationship Id="rId13" Type="http://schemas.openxmlformats.org/officeDocument/2006/relationships/font" Target="fonts/MavenProMedium-bold.fntdata"/><Relationship Id="rId12" Type="http://schemas.openxmlformats.org/officeDocument/2006/relationships/font" Target="fonts/MavenProMedium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MavenProSemiBold-bold.fntdata"/><Relationship Id="rId15" Type="http://schemas.openxmlformats.org/officeDocument/2006/relationships/font" Target="fonts/OpenSans-regular.fntdata"/><Relationship Id="rId14" Type="http://schemas.openxmlformats.org/officeDocument/2006/relationships/font" Target="fonts/MavenProExtraBold-bold.fntdata"/><Relationship Id="rId17" Type="http://schemas.openxmlformats.org/officeDocument/2006/relationships/font" Target="fonts/OpenSans-italic.fntdata"/><Relationship Id="rId16" Type="http://schemas.openxmlformats.org/officeDocument/2006/relationships/font" Target="fonts/OpenSans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font" Target="fonts/OpenSans-boldItalic.fntdata"/><Relationship Id="rId7" Type="http://schemas.openxmlformats.org/officeDocument/2006/relationships/slide" Target="slides/slide2.xml"/><Relationship Id="rId8" Type="http://schemas.openxmlformats.org/officeDocument/2006/relationships/font" Target="fonts/MavenProSemiBold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fdd37dee1c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fdd37dee1c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2fbcaf951f4_3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2fbcaf951f4_3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5" Type="http://schemas.openxmlformats.org/officeDocument/2006/relationships/image" Target="../media/image7.jpg"/><Relationship Id="rId6" Type="http://schemas.openxmlformats.org/officeDocument/2006/relationships/image" Target="../media/image11.jpg"/><Relationship Id="rId7" Type="http://schemas.openxmlformats.org/officeDocument/2006/relationships/image" Target="../media/image2.jpg"/><Relationship Id="rId8" Type="http://schemas.openxmlformats.org/officeDocument/2006/relationships/image" Target="../media/image10.jp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Who we are 1 1">
  <p:cSld name="CUSTOM_31_1_1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/>
        </p:nvSpPr>
        <p:spPr>
          <a:xfrm>
            <a:off x="2248375" y="3854075"/>
            <a:ext cx="2286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accent3"/>
                </a:solidFill>
                <a:latin typeface="Open Sans"/>
                <a:ea typeface="Open Sans"/>
                <a:cs typeface="Open Sans"/>
                <a:sym typeface="Open Sans"/>
              </a:rPr>
              <a:t>Rapid Access</a:t>
            </a:r>
            <a:endParaRPr b="1" sz="1200">
              <a:solidFill>
                <a:schemeClr val="accent3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Open Sans"/>
                <a:ea typeface="Open Sans"/>
                <a:cs typeface="Open Sans"/>
                <a:sym typeface="Open Sans"/>
              </a:rPr>
              <a:t>Zero-Day Start and Automated Compliance with Access Policies for All Identities (Staff, Students, Guardians, Contractors, etc.)</a:t>
            </a:r>
            <a:endParaRPr b="1" sz="12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52" name="Google Shape;52;p13"/>
          <p:cNvSpPr txBox="1"/>
          <p:nvPr/>
        </p:nvSpPr>
        <p:spPr>
          <a:xfrm>
            <a:off x="248721" y="3854084"/>
            <a:ext cx="20277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accent3"/>
                </a:solidFill>
                <a:latin typeface="Open Sans"/>
                <a:ea typeface="Open Sans"/>
                <a:cs typeface="Open Sans"/>
                <a:sym typeface="Open Sans"/>
              </a:rPr>
              <a:t>Frictionless Experience</a:t>
            </a:r>
            <a:endParaRPr b="1" sz="1200">
              <a:solidFill>
                <a:schemeClr val="accent3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Open Sans"/>
                <a:ea typeface="Open Sans"/>
                <a:cs typeface="Open Sans"/>
                <a:sym typeface="Open Sans"/>
              </a:rPr>
              <a:t>Context Based Authentication from K-1 to High Privilege authentication controls.</a:t>
            </a:r>
            <a:endParaRPr b="1" sz="12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53" name="Google Shape;53;p13"/>
          <p:cNvSpPr txBox="1"/>
          <p:nvPr/>
        </p:nvSpPr>
        <p:spPr>
          <a:xfrm>
            <a:off x="4494175" y="3854075"/>
            <a:ext cx="2352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accent3"/>
                </a:solidFill>
                <a:latin typeface="Open Sans"/>
                <a:ea typeface="Open Sans"/>
                <a:cs typeface="Open Sans"/>
                <a:sym typeface="Open Sans"/>
              </a:rPr>
              <a:t>End User Empowerment</a:t>
            </a:r>
            <a:endParaRPr b="1" sz="1200">
              <a:solidFill>
                <a:schemeClr val="accent3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Open Sans"/>
                <a:ea typeface="Open Sans"/>
                <a:cs typeface="Open Sans"/>
                <a:sym typeface="Open Sans"/>
              </a:rPr>
              <a:t>Self-Service Password Management </a:t>
            </a:r>
            <a:br>
              <a:rPr lang="en" sz="900"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900">
                <a:latin typeface="Open Sans"/>
                <a:ea typeface="Open Sans"/>
                <a:cs typeface="Open Sans"/>
                <a:sym typeface="Open Sans"/>
              </a:rPr>
              <a:t>and Delegated Administration</a:t>
            </a:r>
            <a:endParaRPr b="1" sz="12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54" name="Google Shape;54;p13"/>
          <p:cNvSpPr txBox="1"/>
          <p:nvPr/>
        </p:nvSpPr>
        <p:spPr>
          <a:xfrm>
            <a:off x="6851587" y="3854084"/>
            <a:ext cx="21363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accent3"/>
                </a:solidFill>
                <a:latin typeface="Open Sans"/>
                <a:ea typeface="Open Sans"/>
                <a:cs typeface="Open Sans"/>
                <a:sym typeface="Open Sans"/>
              </a:rPr>
              <a:t>Simplifying the Complex</a:t>
            </a:r>
            <a:endParaRPr b="1" sz="1200">
              <a:solidFill>
                <a:schemeClr val="accent3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3C4043"/>
                </a:solidFill>
                <a:highlight>
                  <a:schemeClr val="lt1"/>
                </a:highlight>
                <a:latin typeface="Open Sans"/>
                <a:ea typeface="Open Sans"/>
                <a:cs typeface="Open Sans"/>
                <a:sym typeface="Open Sans"/>
              </a:rPr>
              <a:t>Any Source System, Any Target System, With Data Validation and Clean Up</a:t>
            </a:r>
            <a:endParaRPr b="1" sz="12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900">
              <a:solidFill>
                <a:schemeClr val="dk1"/>
              </a:solidFill>
              <a:highlight>
                <a:srgbClr val="FFFFFF"/>
              </a:highlight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332867" y="864338"/>
            <a:ext cx="84555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highlight>
                  <a:schemeClr val="lt1"/>
                </a:highlight>
                <a:latin typeface="Open Sans"/>
                <a:ea typeface="Open Sans"/>
                <a:cs typeface="Open Sans"/>
                <a:sym typeface="Open Sans"/>
              </a:rPr>
              <a:t>Identity Automation strives to empower educators and students everywhere with access to secure, reliable, and flexible learning environments. The RapidIdentity platform was purpose-built to help K-12 and higher education institutions solve their identity and access management (IAM) challenges with best-in-class security capabilities, time-saving automations, and a flexible approach to managing digital identities.</a:t>
            </a:r>
            <a:endParaRPr sz="1000">
              <a:solidFill>
                <a:srgbClr val="000000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56" name="Google Shape;56;p13"/>
          <p:cNvCxnSpPr/>
          <p:nvPr/>
        </p:nvCxnSpPr>
        <p:spPr>
          <a:xfrm>
            <a:off x="2642261" y="1795966"/>
            <a:ext cx="0" cy="916200"/>
          </a:xfrm>
          <a:prstGeom prst="straightConnector1">
            <a:avLst/>
          </a:prstGeom>
          <a:noFill/>
          <a:ln cap="flat" cmpd="sng" w="9525">
            <a:solidFill>
              <a:srgbClr val="8CAAB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7" name="Google Shape;57;p13"/>
          <p:cNvCxnSpPr/>
          <p:nvPr/>
        </p:nvCxnSpPr>
        <p:spPr>
          <a:xfrm>
            <a:off x="5986669" y="1795966"/>
            <a:ext cx="0" cy="916200"/>
          </a:xfrm>
          <a:prstGeom prst="straightConnector1">
            <a:avLst/>
          </a:prstGeom>
          <a:noFill/>
          <a:ln cap="flat" cmpd="sng" w="9525">
            <a:solidFill>
              <a:srgbClr val="8CAAB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8" name="Google Shape;58;p13"/>
          <p:cNvCxnSpPr/>
          <p:nvPr/>
        </p:nvCxnSpPr>
        <p:spPr>
          <a:xfrm flipH="1" rot="10800000">
            <a:off x="371225" y="3620925"/>
            <a:ext cx="8413800" cy="10500"/>
          </a:xfrm>
          <a:prstGeom prst="straightConnector1">
            <a:avLst/>
          </a:prstGeom>
          <a:noFill/>
          <a:ln cap="flat" cmpd="sng" w="9525">
            <a:solidFill>
              <a:srgbClr val="D9D9D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59" name="Google Shape;59;p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585848" y="4846303"/>
            <a:ext cx="1181401" cy="134725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3"/>
          <p:cNvSpPr txBox="1"/>
          <p:nvPr/>
        </p:nvSpPr>
        <p:spPr>
          <a:xfrm>
            <a:off x="323763" y="4742963"/>
            <a:ext cx="2456100" cy="25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rgbClr val="666666"/>
                </a:solidFill>
                <a:latin typeface="Maven Pro Medium"/>
                <a:ea typeface="Maven Pro Medium"/>
                <a:cs typeface="Maven Pro Medium"/>
                <a:sym typeface="Maven Pro Medium"/>
              </a:rPr>
              <a:t>l  Confidential</a:t>
            </a:r>
            <a:endParaRPr sz="800">
              <a:solidFill>
                <a:srgbClr val="666666"/>
              </a:solidFill>
              <a:latin typeface="Maven Pro Medium"/>
              <a:ea typeface="Maven Pro Medium"/>
              <a:cs typeface="Maven Pro Medium"/>
              <a:sym typeface="Maven Pro Medium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90250" y="4785825"/>
            <a:ext cx="285900" cy="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131916" y="4761450"/>
            <a:ext cx="331200" cy="2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>
            <a:lvl1pPr lvl="0" rtl="0" algn="l">
              <a:buNone/>
              <a:defRPr sz="3207">
                <a:solidFill>
                  <a:srgbClr val="999999"/>
                </a:solidFill>
                <a:latin typeface="Maven Pro ExtraBold"/>
                <a:ea typeface="Maven Pro ExtraBold"/>
                <a:cs typeface="Maven Pro ExtraBold"/>
                <a:sym typeface="Maven Pro ExtraBold"/>
              </a:defRPr>
            </a:lvl1pPr>
            <a:lvl2pPr lvl="1" rtl="0" algn="l">
              <a:buNone/>
              <a:defRPr sz="3207">
                <a:solidFill>
                  <a:srgbClr val="999999"/>
                </a:solidFill>
                <a:latin typeface="Maven Pro ExtraBold"/>
                <a:ea typeface="Maven Pro ExtraBold"/>
                <a:cs typeface="Maven Pro ExtraBold"/>
                <a:sym typeface="Maven Pro ExtraBold"/>
              </a:defRPr>
            </a:lvl2pPr>
            <a:lvl3pPr lvl="2" rtl="0" algn="l">
              <a:buNone/>
              <a:defRPr sz="3207">
                <a:solidFill>
                  <a:srgbClr val="999999"/>
                </a:solidFill>
                <a:latin typeface="Maven Pro ExtraBold"/>
                <a:ea typeface="Maven Pro ExtraBold"/>
                <a:cs typeface="Maven Pro ExtraBold"/>
                <a:sym typeface="Maven Pro ExtraBold"/>
              </a:defRPr>
            </a:lvl3pPr>
            <a:lvl4pPr lvl="3" rtl="0" algn="l">
              <a:buNone/>
              <a:defRPr sz="3207">
                <a:solidFill>
                  <a:srgbClr val="999999"/>
                </a:solidFill>
                <a:latin typeface="Maven Pro ExtraBold"/>
                <a:ea typeface="Maven Pro ExtraBold"/>
                <a:cs typeface="Maven Pro ExtraBold"/>
                <a:sym typeface="Maven Pro ExtraBold"/>
              </a:defRPr>
            </a:lvl4pPr>
            <a:lvl5pPr lvl="4" rtl="0" algn="l">
              <a:buNone/>
              <a:defRPr sz="3207">
                <a:solidFill>
                  <a:srgbClr val="999999"/>
                </a:solidFill>
                <a:latin typeface="Maven Pro ExtraBold"/>
                <a:ea typeface="Maven Pro ExtraBold"/>
                <a:cs typeface="Maven Pro ExtraBold"/>
                <a:sym typeface="Maven Pro ExtraBold"/>
              </a:defRPr>
            </a:lvl5pPr>
            <a:lvl6pPr lvl="5" rtl="0" algn="l">
              <a:buNone/>
              <a:defRPr sz="3207">
                <a:solidFill>
                  <a:srgbClr val="999999"/>
                </a:solidFill>
                <a:latin typeface="Maven Pro ExtraBold"/>
                <a:ea typeface="Maven Pro ExtraBold"/>
                <a:cs typeface="Maven Pro ExtraBold"/>
                <a:sym typeface="Maven Pro ExtraBold"/>
              </a:defRPr>
            </a:lvl6pPr>
            <a:lvl7pPr lvl="6" rtl="0" algn="l">
              <a:buNone/>
              <a:defRPr sz="3207">
                <a:solidFill>
                  <a:srgbClr val="999999"/>
                </a:solidFill>
                <a:latin typeface="Maven Pro ExtraBold"/>
                <a:ea typeface="Maven Pro ExtraBold"/>
                <a:cs typeface="Maven Pro ExtraBold"/>
                <a:sym typeface="Maven Pro ExtraBold"/>
              </a:defRPr>
            </a:lvl7pPr>
            <a:lvl8pPr lvl="7" rtl="0" algn="l">
              <a:buNone/>
              <a:defRPr sz="3207">
                <a:solidFill>
                  <a:srgbClr val="999999"/>
                </a:solidFill>
                <a:latin typeface="Maven Pro ExtraBold"/>
                <a:ea typeface="Maven Pro ExtraBold"/>
                <a:cs typeface="Maven Pro ExtraBold"/>
                <a:sym typeface="Maven Pro ExtraBold"/>
              </a:defRPr>
            </a:lvl8pPr>
            <a:lvl9pPr lvl="8" rtl="0" algn="l">
              <a:buNone/>
              <a:defRPr sz="3207">
                <a:solidFill>
                  <a:srgbClr val="999999"/>
                </a:solidFill>
                <a:latin typeface="Maven Pro ExtraBold"/>
                <a:ea typeface="Maven Pro ExtraBold"/>
                <a:cs typeface="Maven Pro ExtraBold"/>
                <a:sym typeface="Maven Pro ExtraBold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>
              <a:solidFill>
                <a:srgbClr val="666666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2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2056075" y="3578475"/>
            <a:ext cx="95400" cy="95400"/>
          </a:xfrm>
          <a:prstGeom prst="ellipse">
            <a:avLst/>
          </a:prstGeom>
          <a:solidFill>
            <a:schemeClr val="accent5"/>
          </a:solidFill>
          <a:ln cap="flat" cmpd="sng" w="9525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64" name="Google Shape;64;p13"/>
          <p:cNvSpPr/>
          <p:nvPr/>
        </p:nvSpPr>
        <p:spPr>
          <a:xfrm>
            <a:off x="4325900" y="3578475"/>
            <a:ext cx="95400" cy="95400"/>
          </a:xfrm>
          <a:prstGeom prst="ellipse">
            <a:avLst/>
          </a:prstGeom>
          <a:solidFill>
            <a:schemeClr val="accent5"/>
          </a:solidFill>
          <a:ln cap="flat" cmpd="sng" w="9525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6694750" y="3578475"/>
            <a:ext cx="95400" cy="95400"/>
          </a:xfrm>
          <a:prstGeom prst="ellipse">
            <a:avLst/>
          </a:prstGeom>
          <a:solidFill>
            <a:schemeClr val="accent5"/>
          </a:solidFill>
          <a:ln cap="flat" cmpd="sng" w="9525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ven Pro"/>
              <a:ea typeface="Maven Pro"/>
              <a:cs typeface="Maven Pro"/>
              <a:sym typeface="Maven Pro"/>
            </a:endParaRPr>
          </a:p>
        </p:txBody>
      </p:sp>
      <p:grpSp>
        <p:nvGrpSpPr>
          <p:cNvPr id="66" name="Google Shape;66;p13"/>
          <p:cNvGrpSpPr/>
          <p:nvPr/>
        </p:nvGrpSpPr>
        <p:grpSpPr>
          <a:xfrm>
            <a:off x="386875" y="1802265"/>
            <a:ext cx="2192000" cy="800400"/>
            <a:chOff x="386875" y="2225275"/>
            <a:chExt cx="2192000" cy="800400"/>
          </a:xfrm>
        </p:grpSpPr>
        <p:sp>
          <p:nvSpPr>
            <p:cNvPr id="67" name="Google Shape;67;p13"/>
            <p:cNvSpPr txBox="1"/>
            <p:nvPr/>
          </p:nvSpPr>
          <p:spPr>
            <a:xfrm>
              <a:off x="944475" y="2225275"/>
              <a:ext cx="1634400" cy="80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800">
                  <a:solidFill>
                    <a:schemeClr val="accent3"/>
                  </a:solidFill>
                  <a:latin typeface="Maven Pro"/>
                  <a:ea typeface="Maven Pro"/>
                  <a:cs typeface="Maven Pro"/>
                  <a:sym typeface="Maven Pro"/>
                </a:rPr>
                <a:t>20+ Years</a:t>
              </a:r>
              <a:endParaRPr b="1" sz="18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043445"/>
                  </a:solidFill>
                  <a:latin typeface="Maven Pro"/>
                  <a:ea typeface="Maven Pro"/>
                  <a:cs typeface="Maven Pro"/>
                  <a:sym typeface="Maven Pro"/>
                </a:rPr>
                <a:t>In the Education</a:t>
              </a:r>
              <a:endParaRPr sz="1100">
                <a:solidFill>
                  <a:srgbClr val="043445"/>
                </a:solidFill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043445"/>
                  </a:solidFill>
                  <a:latin typeface="Maven Pro"/>
                  <a:ea typeface="Maven Pro"/>
                  <a:cs typeface="Maven Pro"/>
                  <a:sym typeface="Maven Pro"/>
                </a:rPr>
                <a:t>Industry</a:t>
              </a:r>
              <a:endParaRPr sz="1100">
                <a:solidFill>
                  <a:srgbClr val="043445"/>
                </a:solidFill>
                <a:latin typeface="Maven Pro"/>
                <a:ea typeface="Maven Pro"/>
                <a:cs typeface="Maven Pro"/>
                <a:sym typeface="Maven Pro"/>
              </a:endParaRPr>
            </a:p>
          </p:txBody>
        </p:sp>
        <p:grpSp>
          <p:nvGrpSpPr>
            <p:cNvPr id="68" name="Google Shape;68;p13"/>
            <p:cNvGrpSpPr/>
            <p:nvPr/>
          </p:nvGrpSpPr>
          <p:grpSpPr>
            <a:xfrm>
              <a:off x="386875" y="2325420"/>
              <a:ext cx="598200" cy="600000"/>
              <a:chOff x="386875" y="2325425"/>
              <a:chExt cx="598200" cy="600000"/>
            </a:xfrm>
          </p:grpSpPr>
          <p:sp>
            <p:nvSpPr>
              <p:cNvPr id="69" name="Google Shape;69;p13"/>
              <p:cNvSpPr/>
              <p:nvPr/>
            </p:nvSpPr>
            <p:spPr>
              <a:xfrm>
                <a:off x="386875" y="2325425"/>
                <a:ext cx="598200" cy="600000"/>
              </a:xfrm>
              <a:prstGeom prst="roundRect">
                <a:avLst>
                  <a:gd fmla="val 16667" name="adj"/>
                </a:avLst>
              </a:prstGeom>
              <a:solidFill>
                <a:srgbClr val="D2D2D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>
                  <a:latin typeface="Maven Pro"/>
                  <a:ea typeface="Maven Pro"/>
                  <a:cs typeface="Maven Pro"/>
                  <a:sym typeface="Maven Pro"/>
                </a:endParaRPr>
              </a:p>
            </p:txBody>
          </p:sp>
          <p:sp>
            <p:nvSpPr>
              <p:cNvPr id="70" name="Google Shape;70;p13"/>
              <p:cNvSpPr/>
              <p:nvPr/>
            </p:nvSpPr>
            <p:spPr>
              <a:xfrm>
                <a:off x="515702" y="2459700"/>
                <a:ext cx="331182" cy="331182"/>
              </a:xfrm>
              <a:custGeom>
                <a:rect b="b" l="l" r="r" t="t"/>
                <a:pathLst>
                  <a:path extrusionOk="0" h="21600" w="21600">
                    <a:moveTo>
                      <a:pt x="19988" y="2580"/>
                    </a:moveTo>
                    <a:cubicBezTo>
                      <a:pt x="20420" y="2580"/>
                      <a:pt x="20794" y="2736"/>
                      <a:pt x="21116" y="3053"/>
                    </a:cubicBezTo>
                    <a:cubicBezTo>
                      <a:pt x="21439" y="3372"/>
                      <a:pt x="21600" y="3744"/>
                      <a:pt x="21600" y="4176"/>
                    </a:cubicBezTo>
                    <a:lnTo>
                      <a:pt x="21600" y="19987"/>
                    </a:lnTo>
                    <a:cubicBezTo>
                      <a:pt x="21600" y="20419"/>
                      <a:pt x="21439" y="20797"/>
                      <a:pt x="21116" y="21116"/>
                    </a:cubicBezTo>
                    <a:cubicBezTo>
                      <a:pt x="20794" y="21439"/>
                      <a:pt x="20420" y="21600"/>
                      <a:pt x="19988" y="21600"/>
                    </a:cubicBezTo>
                    <a:lnTo>
                      <a:pt x="1612" y="21600"/>
                    </a:lnTo>
                    <a:cubicBezTo>
                      <a:pt x="1180" y="21600"/>
                      <a:pt x="806" y="21439"/>
                      <a:pt x="484" y="21116"/>
                    </a:cubicBezTo>
                    <a:cubicBezTo>
                      <a:pt x="161" y="20797"/>
                      <a:pt x="0" y="20419"/>
                      <a:pt x="0" y="19987"/>
                    </a:cubicBezTo>
                    <a:lnTo>
                      <a:pt x="0" y="4176"/>
                    </a:lnTo>
                    <a:cubicBezTo>
                      <a:pt x="0" y="3744"/>
                      <a:pt x="161" y="3372"/>
                      <a:pt x="484" y="3053"/>
                    </a:cubicBezTo>
                    <a:cubicBezTo>
                      <a:pt x="806" y="2736"/>
                      <a:pt x="1180" y="2580"/>
                      <a:pt x="1612" y="2580"/>
                    </a:cubicBezTo>
                    <a:lnTo>
                      <a:pt x="2151" y="2580"/>
                    </a:lnTo>
                    <a:lnTo>
                      <a:pt x="2151" y="2402"/>
                    </a:lnTo>
                    <a:cubicBezTo>
                      <a:pt x="2151" y="2117"/>
                      <a:pt x="2197" y="1829"/>
                      <a:pt x="2289" y="1541"/>
                    </a:cubicBezTo>
                    <a:cubicBezTo>
                      <a:pt x="2381" y="1250"/>
                      <a:pt x="2531" y="991"/>
                      <a:pt x="2738" y="766"/>
                    </a:cubicBezTo>
                    <a:cubicBezTo>
                      <a:pt x="2943" y="542"/>
                      <a:pt x="3216" y="360"/>
                      <a:pt x="3556" y="213"/>
                    </a:cubicBezTo>
                    <a:cubicBezTo>
                      <a:pt x="3896" y="75"/>
                      <a:pt x="4310" y="0"/>
                      <a:pt x="4797" y="0"/>
                    </a:cubicBezTo>
                    <a:cubicBezTo>
                      <a:pt x="5283" y="0"/>
                      <a:pt x="5698" y="75"/>
                      <a:pt x="6038" y="213"/>
                    </a:cubicBezTo>
                    <a:cubicBezTo>
                      <a:pt x="6378" y="360"/>
                      <a:pt x="6651" y="542"/>
                      <a:pt x="6858" y="766"/>
                    </a:cubicBezTo>
                    <a:cubicBezTo>
                      <a:pt x="7063" y="991"/>
                      <a:pt x="7215" y="1256"/>
                      <a:pt x="7313" y="1546"/>
                    </a:cubicBezTo>
                    <a:cubicBezTo>
                      <a:pt x="7411" y="1840"/>
                      <a:pt x="7457" y="2125"/>
                      <a:pt x="7457" y="2402"/>
                    </a:cubicBezTo>
                    <a:lnTo>
                      <a:pt x="7457" y="2580"/>
                    </a:lnTo>
                    <a:lnTo>
                      <a:pt x="8134" y="2580"/>
                    </a:lnTo>
                    <a:lnTo>
                      <a:pt x="8134" y="2402"/>
                    </a:lnTo>
                    <a:cubicBezTo>
                      <a:pt x="8134" y="2117"/>
                      <a:pt x="8180" y="1829"/>
                      <a:pt x="8269" y="1541"/>
                    </a:cubicBezTo>
                    <a:cubicBezTo>
                      <a:pt x="8364" y="1250"/>
                      <a:pt x="8511" y="991"/>
                      <a:pt x="8718" y="766"/>
                    </a:cubicBezTo>
                    <a:cubicBezTo>
                      <a:pt x="8926" y="541"/>
                      <a:pt x="9199" y="360"/>
                      <a:pt x="9539" y="213"/>
                    </a:cubicBezTo>
                    <a:cubicBezTo>
                      <a:pt x="9879" y="75"/>
                      <a:pt x="10293" y="0"/>
                      <a:pt x="10780" y="0"/>
                    </a:cubicBezTo>
                    <a:cubicBezTo>
                      <a:pt x="11266" y="0"/>
                      <a:pt x="11678" y="75"/>
                      <a:pt x="12021" y="213"/>
                    </a:cubicBezTo>
                    <a:cubicBezTo>
                      <a:pt x="12361" y="360"/>
                      <a:pt x="12637" y="542"/>
                      <a:pt x="12853" y="766"/>
                    </a:cubicBezTo>
                    <a:cubicBezTo>
                      <a:pt x="13069" y="991"/>
                      <a:pt x="13227" y="1256"/>
                      <a:pt x="13322" y="1546"/>
                    </a:cubicBezTo>
                    <a:cubicBezTo>
                      <a:pt x="13417" y="1840"/>
                      <a:pt x="13469" y="2125"/>
                      <a:pt x="13469" y="2402"/>
                    </a:cubicBezTo>
                    <a:lnTo>
                      <a:pt x="13469" y="2580"/>
                    </a:lnTo>
                    <a:lnTo>
                      <a:pt x="14143" y="2580"/>
                    </a:lnTo>
                    <a:lnTo>
                      <a:pt x="14143" y="2402"/>
                    </a:lnTo>
                    <a:cubicBezTo>
                      <a:pt x="14143" y="2117"/>
                      <a:pt x="14192" y="1829"/>
                      <a:pt x="14287" y="1541"/>
                    </a:cubicBezTo>
                    <a:cubicBezTo>
                      <a:pt x="14385" y="1250"/>
                      <a:pt x="14534" y="991"/>
                      <a:pt x="14742" y="766"/>
                    </a:cubicBezTo>
                    <a:cubicBezTo>
                      <a:pt x="14949" y="541"/>
                      <a:pt x="15220" y="360"/>
                      <a:pt x="15557" y="213"/>
                    </a:cubicBezTo>
                    <a:cubicBezTo>
                      <a:pt x="15890" y="75"/>
                      <a:pt x="16305" y="0"/>
                      <a:pt x="16803" y="0"/>
                    </a:cubicBezTo>
                    <a:cubicBezTo>
                      <a:pt x="17290" y="0"/>
                      <a:pt x="17704" y="75"/>
                      <a:pt x="18044" y="213"/>
                    </a:cubicBezTo>
                    <a:cubicBezTo>
                      <a:pt x="18384" y="360"/>
                      <a:pt x="18657" y="541"/>
                      <a:pt x="18865" y="766"/>
                    </a:cubicBezTo>
                    <a:cubicBezTo>
                      <a:pt x="19069" y="991"/>
                      <a:pt x="19219" y="1256"/>
                      <a:pt x="19311" y="1546"/>
                    </a:cubicBezTo>
                    <a:cubicBezTo>
                      <a:pt x="19403" y="1840"/>
                      <a:pt x="19449" y="2125"/>
                      <a:pt x="19449" y="2402"/>
                    </a:cubicBezTo>
                    <a:lnTo>
                      <a:pt x="19449" y="2580"/>
                    </a:lnTo>
                    <a:lnTo>
                      <a:pt x="19988" y="2580"/>
                    </a:lnTo>
                    <a:close/>
                    <a:moveTo>
                      <a:pt x="6067" y="7968"/>
                    </a:moveTo>
                    <a:lnTo>
                      <a:pt x="2180" y="7968"/>
                    </a:lnTo>
                    <a:lnTo>
                      <a:pt x="2180" y="11444"/>
                    </a:lnTo>
                    <a:lnTo>
                      <a:pt x="6067" y="11444"/>
                    </a:lnTo>
                    <a:lnTo>
                      <a:pt x="6067" y="7968"/>
                    </a:lnTo>
                    <a:close/>
                    <a:moveTo>
                      <a:pt x="6067" y="11976"/>
                    </a:moveTo>
                    <a:lnTo>
                      <a:pt x="2180" y="11976"/>
                    </a:lnTo>
                    <a:lnTo>
                      <a:pt x="2180" y="15452"/>
                    </a:lnTo>
                    <a:lnTo>
                      <a:pt x="6067" y="15452"/>
                    </a:lnTo>
                    <a:lnTo>
                      <a:pt x="6067" y="11976"/>
                    </a:lnTo>
                    <a:close/>
                    <a:moveTo>
                      <a:pt x="6067" y="15976"/>
                    </a:moveTo>
                    <a:lnTo>
                      <a:pt x="2180" y="15976"/>
                    </a:lnTo>
                    <a:lnTo>
                      <a:pt x="2180" y="19423"/>
                    </a:lnTo>
                    <a:lnTo>
                      <a:pt x="6067" y="19423"/>
                    </a:lnTo>
                    <a:lnTo>
                      <a:pt x="6067" y="15976"/>
                    </a:lnTo>
                    <a:close/>
                    <a:moveTo>
                      <a:pt x="3755" y="5543"/>
                    </a:moveTo>
                    <a:cubicBezTo>
                      <a:pt x="3755" y="6068"/>
                      <a:pt x="4103" y="6324"/>
                      <a:pt x="4800" y="6324"/>
                    </a:cubicBezTo>
                    <a:cubicBezTo>
                      <a:pt x="5499" y="6324"/>
                      <a:pt x="5848" y="6068"/>
                      <a:pt x="5848" y="5543"/>
                    </a:cubicBezTo>
                    <a:lnTo>
                      <a:pt x="5848" y="2399"/>
                    </a:lnTo>
                    <a:cubicBezTo>
                      <a:pt x="5848" y="1878"/>
                      <a:pt x="5499" y="1613"/>
                      <a:pt x="4800" y="1613"/>
                    </a:cubicBezTo>
                    <a:cubicBezTo>
                      <a:pt x="4103" y="1613"/>
                      <a:pt x="3755" y="1878"/>
                      <a:pt x="3755" y="2399"/>
                    </a:cubicBezTo>
                    <a:lnTo>
                      <a:pt x="3755" y="5543"/>
                    </a:lnTo>
                    <a:close/>
                    <a:moveTo>
                      <a:pt x="10535" y="7968"/>
                    </a:moveTo>
                    <a:lnTo>
                      <a:pt x="6608" y="7968"/>
                    </a:lnTo>
                    <a:lnTo>
                      <a:pt x="6608" y="11444"/>
                    </a:lnTo>
                    <a:lnTo>
                      <a:pt x="10535" y="11444"/>
                    </a:lnTo>
                    <a:lnTo>
                      <a:pt x="10535" y="7968"/>
                    </a:lnTo>
                    <a:close/>
                    <a:moveTo>
                      <a:pt x="10535" y="11976"/>
                    </a:moveTo>
                    <a:lnTo>
                      <a:pt x="6608" y="11976"/>
                    </a:lnTo>
                    <a:lnTo>
                      <a:pt x="6608" y="15452"/>
                    </a:lnTo>
                    <a:lnTo>
                      <a:pt x="10535" y="15452"/>
                    </a:lnTo>
                    <a:lnTo>
                      <a:pt x="10535" y="11976"/>
                    </a:lnTo>
                    <a:close/>
                    <a:moveTo>
                      <a:pt x="10535" y="15976"/>
                    </a:moveTo>
                    <a:lnTo>
                      <a:pt x="6608" y="15976"/>
                    </a:lnTo>
                    <a:lnTo>
                      <a:pt x="6608" y="19423"/>
                    </a:lnTo>
                    <a:lnTo>
                      <a:pt x="10535" y="19423"/>
                    </a:lnTo>
                    <a:lnTo>
                      <a:pt x="10535" y="15976"/>
                    </a:lnTo>
                    <a:close/>
                    <a:moveTo>
                      <a:pt x="9775" y="5543"/>
                    </a:moveTo>
                    <a:cubicBezTo>
                      <a:pt x="9775" y="5826"/>
                      <a:pt x="9850" y="6027"/>
                      <a:pt x="9997" y="6145"/>
                    </a:cubicBezTo>
                    <a:cubicBezTo>
                      <a:pt x="10144" y="6269"/>
                      <a:pt x="10406" y="6324"/>
                      <a:pt x="10783" y="6324"/>
                    </a:cubicBezTo>
                    <a:cubicBezTo>
                      <a:pt x="11160" y="6324"/>
                      <a:pt x="11428" y="6263"/>
                      <a:pt x="11589" y="6140"/>
                    </a:cubicBezTo>
                    <a:cubicBezTo>
                      <a:pt x="11750" y="6016"/>
                      <a:pt x="11831" y="5820"/>
                      <a:pt x="11831" y="5544"/>
                    </a:cubicBezTo>
                    <a:lnTo>
                      <a:pt x="11831" y="2399"/>
                    </a:lnTo>
                    <a:cubicBezTo>
                      <a:pt x="11831" y="2128"/>
                      <a:pt x="11750" y="1933"/>
                      <a:pt x="11589" y="1803"/>
                    </a:cubicBezTo>
                    <a:cubicBezTo>
                      <a:pt x="11428" y="1673"/>
                      <a:pt x="11160" y="1613"/>
                      <a:pt x="10783" y="1613"/>
                    </a:cubicBezTo>
                    <a:cubicBezTo>
                      <a:pt x="10406" y="1613"/>
                      <a:pt x="10144" y="1679"/>
                      <a:pt x="9997" y="1814"/>
                    </a:cubicBezTo>
                    <a:cubicBezTo>
                      <a:pt x="9850" y="1944"/>
                      <a:pt x="9775" y="2140"/>
                      <a:pt x="9775" y="2399"/>
                    </a:cubicBezTo>
                    <a:lnTo>
                      <a:pt x="9775" y="5543"/>
                    </a:lnTo>
                    <a:close/>
                    <a:moveTo>
                      <a:pt x="14986" y="7968"/>
                    </a:moveTo>
                    <a:lnTo>
                      <a:pt x="11074" y="7968"/>
                    </a:lnTo>
                    <a:lnTo>
                      <a:pt x="11074" y="11444"/>
                    </a:lnTo>
                    <a:lnTo>
                      <a:pt x="14986" y="11444"/>
                    </a:lnTo>
                    <a:lnTo>
                      <a:pt x="14986" y="7968"/>
                    </a:lnTo>
                    <a:close/>
                    <a:moveTo>
                      <a:pt x="14986" y="11976"/>
                    </a:moveTo>
                    <a:lnTo>
                      <a:pt x="11074" y="11976"/>
                    </a:lnTo>
                    <a:lnTo>
                      <a:pt x="11074" y="15452"/>
                    </a:lnTo>
                    <a:lnTo>
                      <a:pt x="14986" y="15452"/>
                    </a:lnTo>
                    <a:lnTo>
                      <a:pt x="14986" y="11976"/>
                    </a:lnTo>
                    <a:close/>
                    <a:moveTo>
                      <a:pt x="14986" y="15976"/>
                    </a:moveTo>
                    <a:lnTo>
                      <a:pt x="11074" y="15976"/>
                    </a:lnTo>
                    <a:lnTo>
                      <a:pt x="11074" y="19423"/>
                    </a:lnTo>
                    <a:lnTo>
                      <a:pt x="14986" y="19423"/>
                    </a:lnTo>
                    <a:lnTo>
                      <a:pt x="14986" y="15976"/>
                    </a:lnTo>
                    <a:close/>
                    <a:moveTo>
                      <a:pt x="19423" y="7968"/>
                    </a:moveTo>
                    <a:lnTo>
                      <a:pt x="15522" y="7968"/>
                    </a:lnTo>
                    <a:lnTo>
                      <a:pt x="15522" y="11444"/>
                    </a:lnTo>
                    <a:lnTo>
                      <a:pt x="19423" y="11444"/>
                    </a:lnTo>
                    <a:lnTo>
                      <a:pt x="19423" y="7968"/>
                    </a:lnTo>
                    <a:close/>
                    <a:moveTo>
                      <a:pt x="19423" y="11976"/>
                    </a:moveTo>
                    <a:lnTo>
                      <a:pt x="15522" y="11976"/>
                    </a:lnTo>
                    <a:lnTo>
                      <a:pt x="15522" y="15452"/>
                    </a:lnTo>
                    <a:lnTo>
                      <a:pt x="19423" y="15452"/>
                    </a:lnTo>
                    <a:lnTo>
                      <a:pt x="19423" y="11976"/>
                    </a:lnTo>
                    <a:close/>
                    <a:moveTo>
                      <a:pt x="19423" y="15976"/>
                    </a:moveTo>
                    <a:lnTo>
                      <a:pt x="15522" y="15976"/>
                    </a:lnTo>
                    <a:lnTo>
                      <a:pt x="15522" y="19423"/>
                    </a:lnTo>
                    <a:lnTo>
                      <a:pt x="19423" y="19423"/>
                    </a:lnTo>
                    <a:lnTo>
                      <a:pt x="19423" y="15976"/>
                    </a:lnTo>
                    <a:close/>
                    <a:moveTo>
                      <a:pt x="15758" y="5543"/>
                    </a:moveTo>
                    <a:cubicBezTo>
                      <a:pt x="15758" y="6068"/>
                      <a:pt x="16106" y="6324"/>
                      <a:pt x="16806" y="6324"/>
                    </a:cubicBezTo>
                    <a:cubicBezTo>
                      <a:pt x="17503" y="6324"/>
                      <a:pt x="17848" y="6068"/>
                      <a:pt x="17840" y="5543"/>
                    </a:cubicBezTo>
                    <a:lnTo>
                      <a:pt x="17840" y="2399"/>
                    </a:lnTo>
                    <a:cubicBezTo>
                      <a:pt x="17840" y="1878"/>
                      <a:pt x="17494" y="1613"/>
                      <a:pt x="16806" y="1613"/>
                    </a:cubicBezTo>
                    <a:cubicBezTo>
                      <a:pt x="16106" y="1613"/>
                      <a:pt x="15758" y="1878"/>
                      <a:pt x="15758" y="2399"/>
                    </a:cubicBezTo>
                    <a:lnTo>
                      <a:pt x="15758" y="5543"/>
                    </a:lnTo>
                    <a:close/>
                    <a:moveTo>
                      <a:pt x="15758" y="5543"/>
                    </a:moveTo>
                  </a:path>
                </a:pathLst>
              </a:custGeom>
              <a:solidFill>
                <a:srgbClr val="707070"/>
              </a:solidFill>
              <a:ln>
                <a:noFill/>
              </a:ln>
            </p:spPr>
            <p:txBody>
              <a:bodyPr anchorCtr="0" anchor="t" bIns="0" lIns="0" spcFirstLastPara="1" rIns="0" wrap="square" tIns="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1" name="Google Shape;71;p13"/>
          <p:cNvGrpSpPr/>
          <p:nvPr/>
        </p:nvGrpSpPr>
        <p:grpSpPr>
          <a:xfrm>
            <a:off x="2836420" y="1802261"/>
            <a:ext cx="2966150" cy="800400"/>
            <a:chOff x="2827175" y="2225271"/>
            <a:chExt cx="2966150" cy="800400"/>
          </a:xfrm>
        </p:grpSpPr>
        <p:sp>
          <p:nvSpPr>
            <p:cNvPr id="72" name="Google Shape;72;p13"/>
            <p:cNvSpPr txBox="1"/>
            <p:nvPr/>
          </p:nvSpPr>
          <p:spPr>
            <a:xfrm>
              <a:off x="3550225" y="2225271"/>
              <a:ext cx="2243100" cy="80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800">
                  <a:solidFill>
                    <a:schemeClr val="accent3"/>
                  </a:solidFill>
                  <a:latin typeface="Maven Pro"/>
                  <a:ea typeface="Maven Pro"/>
                  <a:cs typeface="Maven Pro"/>
                  <a:sym typeface="Maven Pro"/>
                </a:rPr>
                <a:t>500+ Institutions</a:t>
              </a:r>
              <a:endParaRPr b="1" sz="18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043445"/>
                  </a:solidFill>
                  <a:latin typeface="Maven Pro"/>
                  <a:ea typeface="Maven Pro"/>
                  <a:cs typeface="Maven Pro"/>
                  <a:sym typeface="Maven Pro"/>
                </a:rPr>
                <a:t> Leader in </a:t>
              </a:r>
              <a:endParaRPr sz="1100">
                <a:solidFill>
                  <a:srgbClr val="043445"/>
                </a:solidFill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043445"/>
                  </a:solidFill>
                  <a:latin typeface="Maven Pro"/>
                  <a:ea typeface="Maven Pro"/>
                  <a:cs typeface="Maven Pro"/>
                  <a:sym typeface="Maven Pro"/>
                </a:rPr>
                <a:t>Education IAM</a:t>
              </a:r>
              <a:endParaRPr sz="1100">
                <a:solidFill>
                  <a:srgbClr val="043445"/>
                </a:solidFill>
                <a:latin typeface="Maven Pro"/>
                <a:ea typeface="Maven Pro"/>
                <a:cs typeface="Maven Pro"/>
                <a:sym typeface="Maven Pro"/>
              </a:endParaRPr>
            </a:p>
          </p:txBody>
        </p:sp>
        <p:pic>
          <p:nvPicPr>
            <p:cNvPr id="73" name="Google Shape;73;p1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827175" y="2261275"/>
              <a:ext cx="729756" cy="72829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4" name="Google Shape;74;p13"/>
          <p:cNvGrpSpPr/>
          <p:nvPr/>
        </p:nvGrpSpPr>
        <p:grpSpPr>
          <a:xfrm>
            <a:off x="6241184" y="1802265"/>
            <a:ext cx="2517175" cy="800400"/>
            <a:chOff x="6241184" y="2225275"/>
            <a:chExt cx="2517175" cy="800400"/>
          </a:xfrm>
        </p:grpSpPr>
        <p:sp>
          <p:nvSpPr>
            <p:cNvPr id="75" name="Google Shape;75;p13"/>
            <p:cNvSpPr txBox="1"/>
            <p:nvPr/>
          </p:nvSpPr>
          <p:spPr>
            <a:xfrm>
              <a:off x="6730659" y="2225275"/>
              <a:ext cx="2027700" cy="80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800">
                  <a:solidFill>
                    <a:schemeClr val="accent3"/>
                  </a:solidFill>
                  <a:latin typeface="Maven Pro"/>
                  <a:ea typeface="Maven Pro"/>
                  <a:cs typeface="Maven Pro"/>
                  <a:sym typeface="Maven Pro"/>
                </a:rPr>
                <a:t>10,000,000</a:t>
              </a:r>
              <a:endParaRPr b="1" sz="18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043445"/>
                  </a:solidFill>
                  <a:latin typeface="Maven Pro"/>
                  <a:ea typeface="Maven Pro"/>
                  <a:cs typeface="Maven Pro"/>
                  <a:sym typeface="Maven Pro"/>
                </a:rPr>
                <a:t>   Education Identities</a:t>
              </a:r>
              <a:endParaRPr sz="1100">
                <a:solidFill>
                  <a:srgbClr val="043445"/>
                </a:solidFill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043445"/>
                  </a:solidFill>
                  <a:latin typeface="Maven Pro"/>
                  <a:ea typeface="Maven Pro"/>
                  <a:cs typeface="Maven Pro"/>
                  <a:sym typeface="Maven Pro"/>
                </a:rPr>
                <a:t>Secured</a:t>
              </a:r>
              <a:endParaRPr sz="1100">
                <a:solidFill>
                  <a:srgbClr val="043445"/>
                </a:solidFill>
                <a:latin typeface="Maven Pro"/>
                <a:ea typeface="Maven Pro"/>
                <a:cs typeface="Maven Pro"/>
                <a:sym typeface="Maven Pro"/>
              </a:endParaRPr>
            </a:p>
          </p:txBody>
        </p:sp>
        <p:grpSp>
          <p:nvGrpSpPr>
            <p:cNvPr id="76" name="Google Shape;76;p13"/>
            <p:cNvGrpSpPr/>
            <p:nvPr/>
          </p:nvGrpSpPr>
          <p:grpSpPr>
            <a:xfrm>
              <a:off x="6241184" y="2325420"/>
              <a:ext cx="598200" cy="600000"/>
              <a:chOff x="6216538" y="2325420"/>
              <a:chExt cx="598200" cy="600000"/>
            </a:xfrm>
          </p:grpSpPr>
          <p:sp>
            <p:nvSpPr>
              <p:cNvPr id="77" name="Google Shape;77;p13"/>
              <p:cNvSpPr/>
              <p:nvPr/>
            </p:nvSpPr>
            <p:spPr>
              <a:xfrm>
                <a:off x="6216538" y="2325420"/>
                <a:ext cx="598200" cy="600000"/>
              </a:xfrm>
              <a:prstGeom prst="roundRect">
                <a:avLst>
                  <a:gd fmla="val 16667" name="adj"/>
                </a:avLst>
              </a:prstGeom>
              <a:solidFill>
                <a:srgbClr val="D2D2D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>
                  <a:latin typeface="Maven Pro"/>
                  <a:ea typeface="Maven Pro"/>
                  <a:cs typeface="Maven Pro"/>
                  <a:sym typeface="Maven Pro"/>
                </a:endParaRPr>
              </a:p>
            </p:txBody>
          </p:sp>
          <p:pic>
            <p:nvPicPr>
              <p:cNvPr id="78" name="Google Shape;78;p13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6274250" y="2384025"/>
                <a:ext cx="482800" cy="4828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sp>
        <p:nvSpPr>
          <p:cNvPr id="79" name="Google Shape;79;p13"/>
          <p:cNvSpPr txBox="1"/>
          <p:nvPr>
            <p:ph type="title"/>
          </p:nvPr>
        </p:nvSpPr>
        <p:spPr>
          <a:xfrm>
            <a:off x="311700" y="2388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Maven Pro SemiBold"/>
              <a:buNone/>
              <a:defRPr sz="2400">
                <a:latin typeface="Maven Pro SemiBold"/>
                <a:ea typeface="Maven Pro SemiBold"/>
                <a:cs typeface="Maven Pro SemiBold"/>
                <a:sym typeface="Maven Pro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80" name="Google Shape;80;p13"/>
          <p:cNvPicPr preferRelativeResize="0"/>
          <p:nvPr/>
        </p:nvPicPr>
        <p:blipFill rotWithShape="1">
          <a:blip r:embed="rId5">
            <a:alphaModFix/>
          </a:blip>
          <a:srcRect b="11459" l="0" r="0" t="23283"/>
          <a:stretch/>
        </p:blipFill>
        <p:spPr>
          <a:xfrm>
            <a:off x="6846625" y="3027252"/>
            <a:ext cx="2286000" cy="78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3"/>
          <p:cNvPicPr preferRelativeResize="0"/>
          <p:nvPr/>
        </p:nvPicPr>
        <p:blipFill rotWithShape="1">
          <a:blip r:embed="rId6">
            <a:alphaModFix/>
          </a:blip>
          <a:srcRect b="5141" l="0" r="0" t="29605"/>
          <a:stretch/>
        </p:blipFill>
        <p:spPr>
          <a:xfrm>
            <a:off x="-11375" y="3027252"/>
            <a:ext cx="2286000" cy="78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3"/>
          <p:cNvPicPr preferRelativeResize="0"/>
          <p:nvPr/>
        </p:nvPicPr>
        <p:blipFill rotWithShape="1">
          <a:blip r:embed="rId7">
            <a:alphaModFix/>
          </a:blip>
          <a:srcRect b="14296" l="0" r="0" t="20450"/>
          <a:stretch/>
        </p:blipFill>
        <p:spPr>
          <a:xfrm>
            <a:off x="4565575" y="3027252"/>
            <a:ext cx="2286000" cy="78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3"/>
          <p:cNvPicPr preferRelativeResize="0"/>
          <p:nvPr/>
        </p:nvPicPr>
        <p:blipFill rotWithShape="1">
          <a:blip r:embed="rId8">
            <a:alphaModFix/>
          </a:blip>
          <a:srcRect b="23227" l="8158" r="2187" t="18646"/>
          <a:stretch/>
        </p:blipFill>
        <p:spPr>
          <a:xfrm>
            <a:off x="2269675" y="3027252"/>
            <a:ext cx="2300825" cy="78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9.png"/><Relationship Id="rId10" Type="http://schemas.openxmlformats.org/officeDocument/2006/relationships/image" Target="../media/image14.png"/><Relationship Id="rId13" Type="http://schemas.openxmlformats.org/officeDocument/2006/relationships/image" Target="../media/image5.png"/><Relationship Id="rId1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Relationship Id="rId4" Type="http://schemas.openxmlformats.org/officeDocument/2006/relationships/image" Target="../media/image11.jpg"/><Relationship Id="rId9" Type="http://schemas.openxmlformats.org/officeDocument/2006/relationships/image" Target="../media/image8.png"/><Relationship Id="rId14" Type="http://schemas.openxmlformats.org/officeDocument/2006/relationships/image" Target="../media/image6.png"/><Relationship Id="rId5" Type="http://schemas.openxmlformats.org/officeDocument/2006/relationships/image" Target="../media/image2.jpg"/><Relationship Id="rId6" Type="http://schemas.openxmlformats.org/officeDocument/2006/relationships/image" Target="../media/image10.jpg"/><Relationship Id="rId7" Type="http://schemas.openxmlformats.org/officeDocument/2006/relationships/image" Target="../media/image3.png"/><Relationship Id="rId8" Type="http://schemas.openxmlformats.org/officeDocument/2006/relationships/image" Target="../media/image15.png"/></Relationships>
</file>

<file path=ppt/slides/_rels/slide2.xml.rels><?xml version="1.0" encoding="UTF-8" standalone="yes"?><Relationships xmlns="http://schemas.openxmlformats.org/package/2006/relationships"><Relationship Id="rId10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7.jpg"/><Relationship Id="rId9" Type="http://schemas.openxmlformats.org/officeDocument/2006/relationships/image" Target="../media/image12.png"/><Relationship Id="rId5" Type="http://schemas.openxmlformats.org/officeDocument/2006/relationships/image" Target="../media/image11.jpg"/><Relationship Id="rId6" Type="http://schemas.openxmlformats.org/officeDocument/2006/relationships/image" Target="../media/image2.jpg"/><Relationship Id="rId7" Type="http://schemas.openxmlformats.org/officeDocument/2006/relationships/image" Target="../media/image10.jpg"/><Relationship Id="rId8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Google Shape;88;p14"/>
          <p:cNvGrpSpPr/>
          <p:nvPr/>
        </p:nvGrpSpPr>
        <p:grpSpPr>
          <a:xfrm>
            <a:off x="161479" y="1242900"/>
            <a:ext cx="2204750" cy="3792524"/>
            <a:chOff x="2480875" y="1242900"/>
            <a:chExt cx="2204750" cy="3792524"/>
          </a:xfrm>
        </p:grpSpPr>
        <p:sp>
          <p:nvSpPr>
            <p:cNvPr id="89" name="Google Shape;89;p14"/>
            <p:cNvSpPr/>
            <p:nvPr/>
          </p:nvSpPr>
          <p:spPr>
            <a:xfrm rot="10800000">
              <a:off x="2482125" y="2934224"/>
              <a:ext cx="2203500" cy="21012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" name="Google Shape;90;p14"/>
            <p:cNvSpPr/>
            <p:nvPr/>
          </p:nvSpPr>
          <p:spPr>
            <a:xfrm>
              <a:off x="2480875" y="1242900"/>
              <a:ext cx="2203500" cy="9033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1" name="Google Shape;91;p14"/>
          <p:cNvGrpSpPr/>
          <p:nvPr/>
        </p:nvGrpSpPr>
        <p:grpSpPr>
          <a:xfrm>
            <a:off x="4725261" y="1242900"/>
            <a:ext cx="2204750" cy="3792524"/>
            <a:chOff x="2480875" y="1242900"/>
            <a:chExt cx="2204750" cy="3792524"/>
          </a:xfrm>
        </p:grpSpPr>
        <p:sp>
          <p:nvSpPr>
            <p:cNvPr id="92" name="Google Shape;92;p14"/>
            <p:cNvSpPr/>
            <p:nvPr/>
          </p:nvSpPr>
          <p:spPr>
            <a:xfrm rot="10800000">
              <a:off x="2482125" y="2934224"/>
              <a:ext cx="2203500" cy="21012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" name="Google Shape;93;p14"/>
            <p:cNvSpPr/>
            <p:nvPr/>
          </p:nvSpPr>
          <p:spPr>
            <a:xfrm>
              <a:off x="2480875" y="1242900"/>
              <a:ext cx="2203500" cy="9033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4" name="Google Shape;94;p14"/>
          <p:cNvGrpSpPr/>
          <p:nvPr/>
        </p:nvGrpSpPr>
        <p:grpSpPr>
          <a:xfrm>
            <a:off x="7010404" y="1242900"/>
            <a:ext cx="2046228" cy="3792524"/>
            <a:chOff x="2480875" y="1242900"/>
            <a:chExt cx="2204750" cy="3792524"/>
          </a:xfrm>
        </p:grpSpPr>
        <p:sp>
          <p:nvSpPr>
            <p:cNvPr id="95" name="Google Shape;95;p14"/>
            <p:cNvSpPr/>
            <p:nvPr/>
          </p:nvSpPr>
          <p:spPr>
            <a:xfrm rot="10800000">
              <a:off x="2482125" y="2934224"/>
              <a:ext cx="2203500" cy="21012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" name="Google Shape;96;p14"/>
            <p:cNvSpPr/>
            <p:nvPr/>
          </p:nvSpPr>
          <p:spPr>
            <a:xfrm>
              <a:off x="2480875" y="1242900"/>
              <a:ext cx="2203500" cy="9033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7" name="Google Shape;97;p14"/>
          <p:cNvGrpSpPr/>
          <p:nvPr/>
        </p:nvGrpSpPr>
        <p:grpSpPr>
          <a:xfrm>
            <a:off x="2440126" y="1242900"/>
            <a:ext cx="2204750" cy="3792524"/>
            <a:chOff x="2480875" y="1242900"/>
            <a:chExt cx="2204750" cy="3792524"/>
          </a:xfrm>
        </p:grpSpPr>
        <p:sp>
          <p:nvSpPr>
            <p:cNvPr id="98" name="Google Shape;98;p14"/>
            <p:cNvSpPr/>
            <p:nvPr/>
          </p:nvSpPr>
          <p:spPr>
            <a:xfrm rot="10800000">
              <a:off x="2482125" y="2934224"/>
              <a:ext cx="2203500" cy="21012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" name="Google Shape;99;p14"/>
            <p:cNvSpPr/>
            <p:nvPr/>
          </p:nvSpPr>
          <p:spPr>
            <a:xfrm>
              <a:off x="2480875" y="1242900"/>
              <a:ext cx="2203500" cy="903300"/>
            </a:xfrm>
            <a:prstGeom prst="round2SameRect">
              <a:avLst>
                <a:gd fmla="val 16667" name="adj1"/>
                <a:gd fmla="val 0" name="adj2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0" name="Google Shape;100;p14"/>
          <p:cNvSpPr txBox="1"/>
          <p:nvPr/>
        </p:nvSpPr>
        <p:spPr>
          <a:xfrm>
            <a:off x="2448450" y="1232900"/>
            <a:ext cx="21363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rPr>
              <a:t>Rapid Access &amp; Separation</a:t>
            </a:r>
            <a:endParaRPr b="1" sz="1200">
              <a:solidFill>
                <a:schemeClr val="accent3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Maven Pro"/>
                <a:ea typeface="Maven Pro"/>
                <a:cs typeface="Maven Pro"/>
                <a:sym typeface="Maven Pro"/>
              </a:rPr>
              <a:t>Zero-Day Start and Automated Compliance with Access Policies for All Identities (Staff, Students, Guardians, Contractors, etc.)</a:t>
            </a:r>
            <a:endParaRPr b="1" sz="12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01" name="Google Shape;101;p14"/>
          <p:cNvSpPr txBox="1"/>
          <p:nvPr/>
        </p:nvSpPr>
        <p:spPr>
          <a:xfrm>
            <a:off x="228596" y="1224871"/>
            <a:ext cx="20277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rPr>
              <a:t>Frictionless Experience</a:t>
            </a:r>
            <a:endParaRPr b="1" sz="1200">
              <a:solidFill>
                <a:schemeClr val="accent3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Maven Pro"/>
                <a:ea typeface="Maven Pro"/>
                <a:cs typeface="Maven Pro"/>
                <a:sym typeface="Maven Pro"/>
              </a:rPr>
              <a:t>Context Based Authentication from K-1 to High Privilege authentication controls.</a:t>
            </a:r>
            <a:endParaRPr b="1" sz="12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02" name="Google Shape;102;p14"/>
          <p:cNvSpPr txBox="1"/>
          <p:nvPr/>
        </p:nvSpPr>
        <p:spPr>
          <a:xfrm>
            <a:off x="4892150" y="1232900"/>
            <a:ext cx="20277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rPr>
              <a:t>End User Empowerment</a:t>
            </a:r>
            <a:endParaRPr b="1" sz="1200">
              <a:solidFill>
                <a:schemeClr val="accent3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Maven Pro"/>
                <a:ea typeface="Maven Pro"/>
                <a:cs typeface="Maven Pro"/>
                <a:sym typeface="Maven Pro"/>
              </a:rPr>
              <a:t>Self-Service Password Management </a:t>
            </a:r>
            <a:br>
              <a:rPr lang="en" sz="900">
                <a:latin typeface="Maven Pro"/>
                <a:ea typeface="Maven Pro"/>
                <a:cs typeface="Maven Pro"/>
                <a:sym typeface="Maven Pro"/>
              </a:rPr>
            </a:br>
            <a:r>
              <a:rPr lang="en" sz="900">
                <a:latin typeface="Maven Pro"/>
                <a:ea typeface="Maven Pro"/>
                <a:cs typeface="Maven Pro"/>
                <a:sym typeface="Maven Pro"/>
              </a:rPr>
              <a:t>and Delegated Administration</a:t>
            </a:r>
            <a:endParaRPr b="1" sz="12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03" name="Google Shape;103;p14"/>
          <p:cNvSpPr txBox="1"/>
          <p:nvPr/>
        </p:nvSpPr>
        <p:spPr>
          <a:xfrm>
            <a:off x="7026750" y="1232900"/>
            <a:ext cx="19950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rPr>
              <a:t>Simplifying the Complex</a:t>
            </a:r>
            <a:endParaRPr b="1" sz="1200">
              <a:solidFill>
                <a:schemeClr val="accent3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3C4043"/>
                </a:solidFill>
                <a:latin typeface="Maven Pro"/>
                <a:ea typeface="Maven Pro"/>
                <a:cs typeface="Maven Pro"/>
                <a:sym typeface="Maven Pro"/>
              </a:rPr>
              <a:t>Any Source System, Any Target System, With Data Validation and Clean Up</a:t>
            </a:r>
            <a:endParaRPr sz="9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cxnSp>
        <p:nvCxnSpPr>
          <p:cNvPr id="104" name="Google Shape;104;p14"/>
          <p:cNvCxnSpPr/>
          <p:nvPr/>
        </p:nvCxnSpPr>
        <p:spPr>
          <a:xfrm flipH="1" rot="10800000">
            <a:off x="535000" y="2739925"/>
            <a:ext cx="8413800" cy="10500"/>
          </a:xfrm>
          <a:prstGeom prst="straightConnector1">
            <a:avLst/>
          </a:prstGeom>
          <a:noFill/>
          <a:ln cap="flat" cmpd="sng" w="9525">
            <a:solidFill>
              <a:srgbClr val="D9D9D9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05" name="Google Shape;105;p14"/>
          <p:cNvSpPr txBox="1"/>
          <p:nvPr/>
        </p:nvSpPr>
        <p:spPr>
          <a:xfrm>
            <a:off x="242650" y="4938225"/>
            <a:ext cx="285900" cy="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06" name="Google Shape;106;p14"/>
          <p:cNvSpPr/>
          <p:nvPr/>
        </p:nvSpPr>
        <p:spPr>
          <a:xfrm>
            <a:off x="2219850" y="2697475"/>
            <a:ext cx="95400" cy="95400"/>
          </a:xfrm>
          <a:prstGeom prst="ellipse">
            <a:avLst/>
          </a:prstGeom>
          <a:solidFill>
            <a:schemeClr val="accent5"/>
          </a:solidFill>
          <a:ln cap="flat" cmpd="sng" w="9525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07" name="Google Shape;107;p14"/>
          <p:cNvSpPr/>
          <p:nvPr/>
        </p:nvSpPr>
        <p:spPr>
          <a:xfrm>
            <a:off x="4489675" y="2697475"/>
            <a:ext cx="95400" cy="95400"/>
          </a:xfrm>
          <a:prstGeom prst="ellipse">
            <a:avLst/>
          </a:prstGeom>
          <a:solidFill>
            <a:schemeClr val="accent5"/>
          </a:solidFill>
          <a:ln cap="flat" cmpd="sng" w="9525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08" name="Google Shape;108;p14"/>
          <p:cNvSpPr/>
          <p:nvPr/>
        </p:nvSpPr>
        <p:spPr>
          <a:xfrm>
            <a:off x="6858525" y="2697475"/>
            <a:ext cx="95400" cy="95400"/>
          </a:xfrm>
          <a:prstGeom prst="ellipse">
            <a:avLst/>
          </a:prstGeom>
          <a:solidFill>
            <a:schemeClr val="accent5"/>
          </a:solidFill>
          <a:ln cap="flat" cmpd="sng" w="9525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ven Pro"/>
              <a:ea typeface="Maven Pro"/>
              <a:cs typeface="Maven Pro"/>
              <a:sym typeface="Maven Pro"/>
            </a:endParaRPr>
          </a:p>
        </p:txBody>
      </p:sp>
      <p:pic>
        <p:nvPicPr>
          <p:cNvPr id="109" name="Google Shape;109;p14"/>
          <p:cNvPicPr preferRelativeResize="0"/>
          <p:nvPr/>
        </p:nvPicPr>
        <p:blipFill rotWithShape="1">
          <a:blip r:embed="rId3">
            <a:alphaModFix/>
          </a:blip>
          <a:srcRect b="11459" l="0" r="0" t="23283"/>
          <a:stretch/>
        </p:blipFill>
        <p:spPr>
          <a:xfrm>
            <a:off x="7010400" y="2146250"/>
            <a:ext cx="2027700" cy="78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4"/>
          <p:cNvPicPr preferRelativeResize="0"/>
          <p:nvPr/>
        </p:nvPicPr>
        <p:blipFill rotWithShape="1">
          <a:blip r:embed="rId4">
            <a:alphaModFix/>
          </a:blip>
          <a:srcRect b="5141" l="0" r="0" t="29605"/>
          <a:stretch/>
        </p:blipFill>
        <p:spPr>
          <a:xfrm>
            <a:off x="152400" y="2146252"/>
            <a:ext cx="2286000" cy="78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4"/>
          <p:cNvPicPr preferRelativeResize="0"/>
          <p:nvPr/>
        </p:nvPicPr>
        <p:blipFill rotWithShape="1">
          <a:blip r:embed="rId5">
            <a:alphaModFix/>
          </a:blip>
          <a:srcRect b="14296" l="0" r="0" t="20450"/>
          <a:stretch/>
        </p:blipFill>
        <p:spPr>
          <a:xfrm>
            <a:off x="4729350" y="2146252"/>
            <a:ext cx="2286000" cy="78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4"/>
          <p:cNvPicPr preferRelativeResize="0"/>
          <p:nvPr/>
        </p:nvPicPr>
        <p:blipFill rotWithShape="1">
          <a:blip r:embed="rId6">
            <a:alphaModFix/>
          </a:blip>
          <a:srcRect b="23227" l="8158" r="2187" t="18646"/>
          <a:stretch/>
        </p:blipFill>
        <p:spPr>
          <a:xfrm>
            <a:off x="2433450" y="2146252"/>
            <a:ext cx="2300825" cy="78510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4"/>
          <p:cNvSpPr txBox="1"/>
          <p:nvPr/>
        </p:nvSpPr>
        <p:spPr>
          <a:xfrm>
            <a:off x="4921588" y="3562200"/>
            <a:ext cx="18210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Maven Pro"/>
                <a:ea typeface="Maven Pro"/>
                <a:cs typeface="Maven Pro"/>
                <a:sym typeface="Maven Pro"/>
              </a:rPr>
              <a:t>• Delegated &amp; Self-service account management</a:t>
            </a:r>
            <a:endParaRPr sz="900"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Maven Pro"/>
                <a:ea typeface="Maven Pro"/>
                <a:cs typeface="Maven Pro"/>
                <a:sym typeface="Maven Pro"/>
              </a:rPr>
              <a:t>• Phishing Protection</a:t>
            </a:r>
            <a:endParaRPr sz="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14" name="Google Shape;114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56425" y="135900"/>
            <a:ext cx="2243155" cy="78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4" title="Vertical_Black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651552" y="135900"/>
            <a:ext cx="3184876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4"/>
          <p:cNvPicPr preferRelativeResize="0"/>
          <p:nvPr/>
        </p:nvPicPr>
        <p:blipFill rotWithShape="1">
          <a:blip r:embed="rId9">
            <a:alphaModFix/>
          </a:blip>
          <a:srcRect b="33038" l="0" r="75908" t="0"/>
          <a:stretch/>
        </p:blipFill>
        <p:spPr>
          <a:xfrm>
            <a:off x="2627274" y="179999"/>
            <a:ext cx="561449" cy="65514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vertical_line2.png" id="117" name="Google Shape;117;p14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2359949" y="-169725"/>
            <a:ext cx="452100" cy="1412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4"/>
          <p:cNvSpPr/>
          <p:nvPr/>
        </p:nvSpPr>
        <p:spPr>
          <a:xfrm>
            <a:off x="2368519" y="2134206"/>
            <a:ext cx="69900" cy="8010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14"/>
          <p:cNvSpPr/>
          <p:nvPr/>
        </p:nvSpPr>
        <p:spPr>
          <a:xfrm>
            <a:off x="4647724" y="2138306"/>
            <a:ext cx="69900" cy="8010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14"/>
          <p:cNvSpPr/>
          <p:nvPr/>
        </p:nvSpPr>
        <p:spPr>
          <a:xfrm>
            <a:off x="6932018" y="2138306"/>
            <a:ext cx="69900" cy="8010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14"/>
          <p:cNvSpPr/>
          <p:nvPr/>
        </p:nvSpPr>
        <p:spPr>
          <a:xfrm>
            <a:off x="1357950" y="3012000"/>
            <a:ext cx="6428100" cy="405900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2200"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rPr>
              <a:t>Connected User Experience System (CUES)</a:t>
            </a:r>
            <a:endParaRPr b="1" i="1" sz="2200">
              <a:solidFill>
                <a:schemeClr val="lt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grpSp>
        <p:nvGrpSpPr>
          <p:cNvPr id="122" name="Google Shape;122;p14"/>
          <p:cNvGrpSpPr/>
          <p:nvPr/>
        </p:nvGrpSpPr>
        <p:grpSpPr>
          <a:xfrm>
            <a:off x="7067550" y="3242925"/>
            <a:ext cx="1913400" cy="1713190"/>
            <a:chOff x="7067550" y="3242925"/>
            <a:chExt cx="1913400" cy="1713190"/>
          </a:xfrm>
        </p:grpSpPr>
        <p:sp>
          <p:nvSpPr>
            <p:cNvPr id="123" name="Google Shape;123;p14"/>
            <p:cNvSpPr txBox="1"/>
            <p:nvPr/>
          </p:nvSpPr>
          <p:spPr>
            <a:xfrm>
              <a:off x="7067550" y="3676915"/>
              <a:ext cx="1913400" cy="1279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latin typeface="Maven Pro"/>
                  <a:ea typeface="Maven Pro"/>
                  <a:cs typeface="Maven Pro"/>
                  <a:sym typeface="Maven Pro"/>
                </a:rPr>
                <a:t>• Provisioning from pre-existing authoritative sources (MUNIS/IC)</a:t>
              </a:r>
              <a:endParaRPr sz="900"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latin typeface="Maven Pro"/>
                  <a:ea typeface="Maven Pro"/>
                  <a:cs typeface="Maven Pro"/>
                  <a:sym typeface="Maven Pro"/>
                </a:rPr>
                <a:t>• Connecting our big systems together</a:t>
              </a:r>
              <a:endParaRPr sz="900"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latin typeface="Maven Pro"/>
                  <a:ea typeface="Maven Pro"/>
                  <a:cs typeface="Maven Pro"/>
                  <a:sym typeface="Maven Pro"/>
                </a:rPr>
                <a:t>*</a:t>
              </a:r>
              <a:r>
                <a:rPr b="1" lang="en" sz="900">
                  <a:latin typeface="Maven Pro"/>
                  <a:ea typeface="Maven Pro"/>
                  <a:cs typeface="Maven Pro"/>
                  <a:sym typeface="Maven Pro"/>
                </a:rPr>
                <a:t>KETS-Funded State Standard</a:t>
              </a:r>
              <a:endParaRPr b="1" sz="900">
                <a:latin typeface="Maven Pro"/>
                <a:ea typeface="Maven Pro"/>
                <a:cs typeface="Maven Pro"/>
                <a:sym typeface="Maven Pro"/>
              </a:endParaRPr>
            </a:p>
          </p:txBody>
        </p:sp>
        <p:pic>
          <p:nvPicPr>
            <p:cNvPr id="124" name="Google Shape;124;p14"/>
            <p:cNvPicPr preferRelativeResize="0"/>
            <p:nvPr/>
          </p:nvPicPr>
          <p:blipFill rotWithShape="1">
            <a:blip r:embed="rId11">
              <a:alphaModFix amt="50000"/>
            </a:blip>
            <a:srcRect b="23060" l="0" r="0" t="7624"/>
            <a:stretch/>
          </p:blipFill>
          <p:spPr>
            <a:xfrm>
              <a:off x="8147800" y="3242925"/>
              <a:ext cx="800999" cy="5552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5" name="Google Shape;125;p14"/>
          <p:cNvGrpSpPr/>
          <p:nvPr/>
        </p:nvGrpSpPr>
        <p:grpSpPr>
          <a:xfrm>
            <a:off x="174300" y="3480375"/>
            <a:ext cx="2136300" cy="1423724"/>
            <a:chOff x="174300" y="3480375"/>
            <a:chExt cx="2136300" cy="1423724"/>
          </a:xfrm>
        </p:grpSpPr>
        <p:sp>
          <p:nvSpPr>
            <p:cNvPr id="126" name="Google Shape;126;p14"/>
            <p:cNvSpPr txBox="1"/>
            <p:nvPr/>
          </p:nvSpPr>
          <p:spPr>
            <a:xfrm>
              <a:off x="174300" y="3480375"/>
              <a:ext cx="2136300" cy="1279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latin typeface="Maven Pro"/>
                  <a:ea typeface="Maven Pro"/>
                  <a:cs typeface="Maven Pro"/>
                  <a:sym typeface="Maven Pro"/>
                </a:rPr>
                <a:t>• Establish a single, secure, cloud-based identity </a:t>
              </a:r>
              <a:endParaRPr sz="900"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latin typeface="Maven Pro"/>
                  <a:ea typeface="Maven Pro"/>
                  <a:cs typeface="Maven Pro"/>
                  <a:sym typeface="Maven Pro"/>
                </a:rPr>
                <a:t>• Age-appropriate authentication &amp; app launch options</a:t>
              </a:r>
              <a:endParaRPr sz="900"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latin typeface="Maven Pro"/>
                  <a:ea typeface="Maven Pro"/>
                  <a:cs typeface="Maven Pro"/>
                  <a:sym typeface="Maven Pro"/>
                </a:rPr>
                <a:t>• Platform Agnostic</a:t>
              </a:r>
              <a:endParaRPr b="1" sz="900">
                <a:latin typeface="Maven Pro"/>
                <a:ea typeface="Maven Pro"/>
                <a:cs typeface="Maven Pro"/>
                <a:sym typeface="Maven Pro"/>
              </a:endParaRPr>
            </a:p>
          </p:txBody>
        </p:sp>
        <p:pic>
          <p:nvPicPr>
            <p:cNvPr id="127" name="Google Shape;127;p14"/>
            <p:cNvPicPr preferRelativeResize="0"/>
            <p:nvPr/>
          </p:nvPicPr>
          <p:blipFill rotWithShape="1">
            <a:blip r:embed="rId12">
              <a:alphaModFix amt="50000"/>
            </a:blip>
            <a:srcRect b="18207" l="0" r="0" t="0"/>
            <a:stretch/>
          </p:blipFill>
          <p:spPr>
            <a:xfrm>
              <a:off x="1393800" y="4248950"/>
              <a:ext cx="800999" cy="65514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8" name="Google Shape;128;p14"/>
          <p:cNvGrpSpPr/>
          <p:nvPr/>
        </p:nvGrpSpPr>
        <p:grpSpPr>
          <a:xfrm>
            <a:off x="2579400" y="3472350"/>
            <a:ext cx="2008194" cy="1438500"/>
            <a:chOff x="2579400" y="3472350"/>
            <a:chExt cx="2008194" cy="1438500"/>
          </a:xfrm>
        </p:grpSpPr>
        <p:sp>
          <p:nvSpPr>
            <p:cNvPr id="129" name="Google Shape;129;p14"/>
            <p:cNvSpPr txBox="1"/>
            <p:nvPr/>
          </p:nvSpPr>
          <p:spPr>
            <a:xfrm>
              <a:off x="2579400" y="3472350"/>
              <a:ext cx="1874400" cy="1438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latin typeface="Maven Pro"/>
                  <a:ea typeface="Maven Pro"/>
                  <a:cs typeface="Maven Pro"/>
                  <a:sym typeface="Maven Pro"/>
                </a:rPr>
                <a:t>• Zero-Day access</a:t>
              </a:r>
              <a:endParaRPr sz="900"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latin typeface="Maven Pro"/>
                  <a:ea typeface="Maven Pro"/>
                  <a:cs typeface="Maven Pro"/>
                  <a:sym typeface="Maven Pro"/>
                </a:rPr>
                <a:t>• Appropriate levels of </a:t>
              </a:r>
              <a:br>
                <a:rPr lang="en" sz="900">
                  <a:latin typeface="Maven Pro"/>
                  <a:ea typeface="Maven Pro"/>
                  <a:cs typeface="Maven Pro"/>
                  <a:sym typeface="Maven Pro"/>
                </a:rPr>
              </a:br>
              <a:r>
                <a:rPr lang="en" sz="900">
                  <a:latin typeface="Maven Pro"/>
                  <a:ea typeface="Maven Pro"/>
                  <a:cs typeface="Maven Pro"/>
                  <a:sym typeface="Maven Pro"/>
                </a:rPr>
                <a:t>Identity Security</a:t>
              </a:r>
              <a:endParaRPr sz="900"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>
                  <a:latin typeface="Maven Pro"/>
                  <a:ea typeface="Maven Pro"/>
                  <a:cs typeface="Maven Pro"/>
                  <a:sym typeface="Maven Pro"/>
                </a:rPr>
                <a:t>• Single (automated) point for both on-boarding and off-boarding staff and students</a:t>
              </a:r>
              <a:endParaRPr b="1" sz="900">
                <a:latin typeface="Maven Pro"/>
                <a:ea typeface="Maven Pro"/>
                <a:cs typeface="Maven Pro"/>
                <a:sym typeface="Maven Pro"/>
              </a:endParaRPr>
            </a:p>
          </p:txBody>
        </p:sp>
        <p:pic>
          <p:nvPicPr>
            <p:cNvPr id="130" name="Google Shape;130;p14"/>
            <p:cNvPicPr preferRelativeResize="0"/>
            <p:nvPr/>
          </p:nvPicPr>
          <p:blipFill rotWithShape="1">
            <a:blip r:embed="rId13">
              <a:alphaModFix amt="50000"/>
            </a:blip>
            <a:srcRect b="15902" l="0" r="0" t="0"/>
            <a:stretch/>
          </p:blipFill>
          <p:spPr>
            <a:xfrm>
              <a:off x="3927436" y="3503644"/>
              <a:ext cx="660158" cy="5552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1" name="Google Shape;131;p14"/>
          <p:cNvPicPr preferRelativeResize="0"/>
          <p:nvPr/>
        </p:nvPicPr>
        <p:blipFill>
          <a:blip r:embed="rId14">
            <a:alphaModFix amt="55000"/>
          </a:blip>
          <a:stretch>
            <a:fillRect/>
          </a:stretch>
        </p:blipFill>
        <p:spPr>
          <a:xfrm>
            <a:off x="6046775" y="4103105"/>
            <a:ext cx="695816" cy="80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5"/>
          <p:cNvSpPr txBox="1"/>
          <p:nvPr/>
        </p:nvSpPr>
        <p:spPr>
          <a:xfrm>
            <a:off x="2400775" y="4006475"/>
            <a:ext cx="2286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rPr>
              <a:t>Rapid Access</a:t>
            </a:r>
            <a:endParaRPr b="1" sz="1200">
              <a:solidFill>
                <a:schemeClr val="accent3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Maven Pro"/>
                <a:ea typeface="Maven Pro"/>
                <a:cs typeface="Maven Pro"/>
                <a:sym typeface="Maven Pro"/>
              </a:rPr>
              <a:t>Zero-Day Start and Automated Compliance with Access Policies for All Identities (Staff, Students, Guardians, Contractors, etc.)</a:t>
            </a:r>
            <a:endParaRPr b="1" sz="12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37" name="Google Shape;137;p15"/>
          <p:cNvSpPr txBox="1"/>
          <p:nvPr/>
        </p:nvSpPr>
        <p:spPr>
          <a:xfrm>
            <a:off x="401125" y="4006475"/>
            <a:ext cx="19593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rPr>
              <a:t>Frictionless Experience</a:t>
            </a:r>
            <a:endParaRPr b="1" sz="1200">
              <a:solidFill>
                <a:schemeClr val="accent3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Maven Pro"/>
                <a:ea typeface="Maven Pro"/>
                <a:cs typeface="Maven Pro"/>
                <a:sym typeface="Maven Pro"/>
              </a:rPr>
              <a:t>Context Based Authentication from K-1 to High Privilege authentication controls.</a:t>
            </a:r>
            <a:endParaRPr b="1" sz="12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38" name="Google Shape;138;p15"/>
          <p:cNvSpPr txBox="1"/>
          <p:nvPr/>
        </p:nvSpPr>
        <p:spPr>
          <a:xfrm>
            <a:off x="4646575" y="4006475"/>
            <a:ext cx="2352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rPr>
              <a:t>End User Empowerment</a:t>
            </a:r>
            <a:endParaRPr b="1" sz="1200">
              <a:solidFill>
                <a:schemeClr val="accent3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latin typeface="Maven Pro"/>
                <a:ea typeface="Maven Pro"/>
                <a:cs typeface="Maven Pro"/>
                <a:sym typeface="Maven Pro"/>
              </a:rPr>
              <a:t>Self-Service Password Management </a:t>
            </a:r>
            <a:br>
              <a:rPr lang="en" sz="900">
                <a:latin typeface="Maven Pro"/>
                <a:ea typeface="Maven Pro"/>
                <a:cs typeface="Maven Pro"/>
                <a:sym typeface="Maven Pro"/>
              </a:rPr>
            </a:br>
            <a:r>
              <a:rPr lang="en" sz="900">
                <a:latin typeface="Maven Pro"/>
                <a:ea typeface="Maven Pro"/>
                <a:cs typeface="Maven Pro"/>
                <a:sym typeface="Maven Pro"/>
              </a:rPr>
              <a:t>and Delegated Administration</a:t>
            </a:r>
            <a:endParaRPr b="1" sz="12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39" name="Google Shape;139;p15"/>
          <p:cNvSpPr txBox="1"/>
          <p:nvPr/>
        </p:nvSpPr>
        <p:spPr>
          <a:xfrm>
            <a:off x="7003987" y="4006484"/>
            <a:ext cx="21363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rPr>
              <a:t>Simplifying the Complex</a:t>
            </a:r>
            <a:endParaRPr b="1" sz="1200">
              <a:solidFill>
                <a:schemeClr val="accent3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3C4043"/>
                </a:solidFill>
                <a:highlight>
                  <a:schemeClr val="lt1"/>
                </a:highlight>
                <a:latin typeface="Maven Pro"/>
                <a:ea typeface="Maven Pro"/>
                <a:cs typeface="Maven Pro"/>
                <a:sym typeface="Maven Pro"/>
              </a:rPr>
              <a:t>Any Source System, Any Target System, With Data Validation and Clean Up</a:t>
            </a:r>
            <a:endParaRPr b="1" sz="12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900">
              <a:solidFill>
                <a:schemeClr val="dk1"/>
              </a:solidFill>
              <a:highlight>
                <a:srgbClr val="FFFFFF"/>
              </a:highlight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40" name="Google Shape;140;p15"/>
          <p:cNvSpPr txBox="1"/>
          <p:nvPr/>
        </p:nvSpPr>
        <p:spPr>
          <a:xfrm>
            <a:off x="298242" y="1054725"/>
            <a:ext cx="84555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highlight>
                  <a:schemeClr val="lt1"/>
                </a:highlight>
                <a:latin typeface="Maven Pro"/>
                <a:ea typeface="Maven Pro"/>
                <a:cs typeface="Maven Pro"/>
                <a:sym typeface="Maven Pro"/>
              </a:rPr>
              <a:t>Identity Automation strives to empower educators and students everywhere with access to secure, reliable, and flexible learning environments. The RapidIdentity platform was purpose-built to help K-12 and higher education institutions solve their identity and access management (IAM) challenges with best-in-class security capabilities, time-saving automations, and a flexible approach to managing digital identities.</a:t>
            </a:r>
            <a:endParaRPr sz="1000">
              <a:solidFill>
                <a:srgbClr val="000000"/>
              </a:solidFill>
              <a:highlight>
                <a:srgbClr val="FFFFFF"/>
              </a:highlight>
              <a:latin typeface="Maven Pro"/>
              <a:ea typeface="Maven Pro"/>
              <a:cs typeface="Maven Pro"/>
              <a:sym typeface="Maven Pro"/>
            </a:endParaRPr>
          </a:p>
        </p:txBody>
      </p:sp>
      <p:cxnSp>
        <p:nvCxnSpPr>
          <p:cNvPr id="141" name="Google Shape;141;p15"/>
          <p:cNvCxnSpPr/>
          <p:nvPr/>
        </p:nvCxnSpPr>
        <p:spPr>
          <a:xfrm flipH="1" rot="10800000">
            <a:off x="523625" y="3773325"/>
            <a:ext cx="8413800" cy="10500"/>
          </a:xfrm>
          <a:prstGeom prst="straightConnector1">
            <a:avLst/>
          </a:prstGeom>
          <a:noFill/>
          <a:ln cap="flat" cmpd="sng" w="9525">
            <a:solidFill>
              <a:srgbClr val="D9D9D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42" name="Google Shape;14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97748" y="4954016"/>
            <a:ext cx="1181401" cy="13472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5"/>
          <p:cNvSpPr txBox="1"/>
          <p:nvPr/>
        </p:nvSpPr>
        <p:spPr>
          <a:xfrm>
            <a:off x="476163" y="4895363"/>
            <a:ext cx="2456100" cy="25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rgbClr val="666666"/>
                </a:solidFill>
                <a:latin typeface="Maven Pro Medium"/>
                <a:ea typeface="Maven Pro Medium"/>
                <a:cs typeface="Maven Pro Medium"/>
                <a:sym typeface="Maven Pro Medium"/>
              </a:rPr>
              <a:t>l  Confidential</a:t>
            </a:r>
            <a:endParaRPr sz="800">
              <a:solidFill>
                <a:srgbClr val="666666"/>
              </a:solidFill>
              <a:latin typeface="Maven Pro Medium"/>
              <a:ea typeface="Maven Pro Medium"/>
              <a:cs typeface="Maven Pro Medium"/>
              <a:sym typeface="Maven Pro Medium"/>
            </a:endParaRPr>
          </a:p>
        </p:txBody>
      </p:sp>
      <p:sp>
        <p:nvSpPr>
          <p:cNvPr id="144" name="Google Shape;144;p15"/>
          <p:cNvSpPr txBox="1"/>
          <p:nvPr/>
        </p:nvSpPr>
        <p:spPr>
          <a:xfrm>
            <a:off x="242650" y="4938225"/>
            <a:ext cx="285900" cy="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45" name="Google Shape;145;p15"/>
          <p:cNvSpPr txBox="1"/>
          <p:nvPr>
            <p:ph idx="4294967295" type="sldNum"/>
          </p:nvPr>
        </p:nvSpPr>
        <p:spPr>
          <a:xfrm>
            <a:off x="284316" y="4913850"/>
            <a:ext cx="331200" cy="2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3207">
                <a:solidFill>
                  <a:srgbClr val="999999"/>
                </a:solidFill>
                <a:latin typeface="Maven Pro ExtraBold"/>
                <a:ea typeface="Maven Pro ExtraBold"/>
                <a:cs typeface="Maven Pro ExtraBold"/>
                <a:sym typeface="Maven Pro ExtraBold"/>
              </a:rPr>
              <a:t>‹#›</a:t>
            </a:fld>
            <a:endParaRPr sz="3207">
              <a:solidFill>
                <a:srgbClr val="666666"/>
              </a:solidFill>
              <a:latin typeface="Maven Pro ExtraBold"/>
              <a:ea typeface="Maven Pro ExtraBold"/>
              <a:cs typeface="Maven Pro ExtraBold"/>
              <a:sym typeface="Maven Pro ExtraBold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46" name="Google Shape;146;p15"/>
          <p:cNvSpPr/>
          <p:nvPr/>
        </p:nvSpPr>
        <p:spPr>
          <a:xfrm>
            <a:off x="2208475" y="3730875"/>
            <a:ext cx="95400" cy="95400"/>
          </a:xfrm>
          <a:prstGeom prst="ellipse">
            <a:avLst/>
          </a:prstGeom>
          <a:solidFill>
            <a:schemeClr val="accent5"/>
          </a:solidFill>
          <a:ln cap="flat" cmpd="sng" w="9525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47" name="Google Shape;147;p15"/>
          <p:cNvSpPr/>
          <p:nvPr/>
        </p:nvSpPr>
        <p:spPr>
          <a:xfrm>
            <a:off x="4478300" y="3730875"/>
            <a:ext cx="95400" cy="95400"/>
          </a:xfrm>
          <a:prstGeom prst="ellipse">
            <a:avLst/>
          </a:prstGeom>
          <a:solidFill>
            <a:schemeClr val="accent5"/>
          </a:solidFill>
          <a:ln cap="flat" cmpd="sng" w="9525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48" name="Google Shape;148;p15"/>
          <p:cNvSpPr/>
          <p:nvPr/>
        </p:nvSpPr>
        <p:spPr>
          <a:xfrm>
            <a:off x="6847150" y="3730875"/>
            <a:ext cx="95400" cy="95400"/>
          </a:xfrm>
          <a:prstGeom prst="ellipse">
            <a:avLst/>
          </a:prstGeom>
          <a:solidFill>
            <a:schemeClr val="accent5"/>
          </a:solidFill>
          <a:ln cap="flat" cmpd="sng" w="9525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Maven Pro"/>
              <a:ea typeface="Maven Pro"/>
              <a:cs typeface="Maven Pro"/>
              <a:sym typeface="Maven Pro"/>
            </a:endParaRPr>
          </a:p>
        </p:txBody>
      </p:sp>
      <p:pic>
        <p:nvPicPr>
          <p:cNvPr id="149" name="Google Shape;149;p15"/>
          <p:cNvPicPr preferRelativeResize="0"/>
          <p:nvPr/>
        </p:nvPicPr>
        <p:blipFill rotWithShape="1">
          <a:blip r:embed="rId4">
            <a:alphaModFix/>
          </a:blip>
          <a:srcRect b="11459" l="0" r="0" t="23283"/>
          <a:stretch/>
        </p:blipFill>
        <p:spPr>
          <a:xfrm>
            <a:off x="6814225" y="3179650"/>
            <a:ext cx="2226850" cy="7851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0" name="Google Shape;150;p15"/>
          <p:cNvCxnSpPr/>
          <p:nvPr/>
        </p:nvCxnSpPr>
        <p:spPr>
          <a:xfrm>
            <a:off x="2731549" y="1940766"/>
            <a:ext cx="0" cy="916200"/>
          </a:xfrm>
          <a:prstGeom prst="straightConnector1">
            <a:avLst/>
          </a:prstGeom>
          <a:noFill/>
          <a:ln cap="flat" cmpd="sng" w="9525">
            <a:solidFill>
              <a:srgbClr val="8CAAB5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1" name="Google Shape;151;p15"/>
          <p:cNvCxnSpPr/>
          <p:nvPr/>
        </p:nvCxnSpPr>
        <p:spPr>
          <a:xfrm>
            <a:off x="6075957" y="1940766"/>
            <a:ext cx="0" cy="916200"/>
          </a:xfrm>
          <a:prstGeom prst="straightConnector1">
            <a:avLst/>
          </a:prstGeom>
          <a:noFill/>
          <a:ln cap="flat" cmpd="sng" w="9525">
            <a:solidFill>
              <a:srgbClr val="8CAAB5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52" name="Google Shape;152;p15"/>
          <p:cNvPicPr preferRelativeResize="0"/>
          <p:nvPr/>
        </p:nvPicPr>
        <p:blipFill rotWithShape="1">
          <a:blip r:embed="rId5">
            <a:alphaModFix/>
          </a:blip>
          <a:srcRect b="5141" l="0" r="0" t="29605"/>
          <a:stretch/>
        </p:blipFill>
        <p:spPr>
          <a:xfrm>
            <a:off x="141025" y="3179650"/>
            <a:ext cx="2226850" cy="78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5"/>
          <p:cNvPicPr preferRelativeResize="0"/>
          <p:nvPr/>
        </p:nvPicPr>
        <p:blipFill rotWithShape="1">
          <a:blip r:embed="rId6">
            <a:alphaModFix/>
          </a:blip>
          <a:srcRect b="14296" l="0" r="0" t="20450"/>
          <a:stretch/>
        </p:blipFill>
        <p:spPr>
          <a:xfrm>
            <a:off x="4587375" y="3179650"/>
            <a:ext cx="2226850" cy="78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5"/>
          <p:cNvPicPr preferRelativeResize="0"/>
          <p:nvPr/>
        </p:nvPicPr>
        <p:blipFill rotWithShape="1">
          <a:blip r:embed="rId7">
            <a:alphaModFix/>
          </a:blip>
          <a:srcRect b="23227" l="8158" r="2187" t="18646"/>
          <a:stretch/>
        </p:blipFill>
        <p:spPr>
          <a:xfrm>
            <a:off x="2360525" y="3179650"/>
            <a:ext cx="2226850" cy="7851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5" name="Google Shape;155;p15"/>
          <p:cNvGrpSpPr/>
          <p:nvPr/>
        </p:nvGrpSpPr>
        <p:grpSpPr>
          <a:xfrm>
            <a:off x="476163" y="1947065"/>
            <a:ext cx="2192000" cy="800400"/>
            <a:chOff x="386875" y="2225275"/>
            <a:chExt cx="2192000" cy="800400"/>
          </a:xfrm>
        </p:grpSpPr>
        <p:sp>
          <p:nvSpPr>
            <p:cNvPr id="156" name="Google Shape;156;p15"/>
            <p:cNvSpPr txBox="1"/>
            <p:nvPr/>
          </p:nvSpPr>
          <p:spPr>
            <a:xfrm>
              <a:off x="944475" y="2225275"/>
              <a:ext cx="1634400" cy="80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800">
                  <a:solidFill>
                    <a:schemeClr val="accent3"/>
                  </a:solidFill>
                  <a:latin typeface="Maven Pro"/>
                  <a:ea typeface="Maven Pro"/>
                  <a:cs typeface="Maven Pro"/>
                  <a:sym typeface="Maven Pro"/>
                </a:rPr>
                <a:t>20+ Years</a:t>
              </a:r>
              <a:endParaRPr b="1" sz="18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043445"/>
                  </a:solidFill>
                  <a:latin typeface="Maven Pro"/>
                  <a:ea typeface="Maven Pro"/>
                  <a:cs typeface="Maven Pro"/>
                  <a:sym typeface="Maven Pro"/>
                </a:rPr>
                <a:t>In the Education</a:t>
              </a:r>
              <a:endParaRPr sz="1100">
                <a:solidFill>
                  <a:srgbClr val="043445"/>
                </a:solidFill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043445"/>
                  </a:solidFill>
                  <a:latin typeface="Maven Pro"/>
                  <a:ea typeface="Maven Pro"/>
                  <a:cs typeface="Maven Pro"/>
                  <a:sym typeface="Maven Pro"/>
                </a:rPr>
                <a:t>Industry</a:t>
              </a:r>
              <a:endParaRPr sz="1100">
                <a:solidFill>
                  <a:srgbClr val="043445"/>
                </a:solidFill>
                <a:latin typeface="Maven Pro"/>
                <a:ea typeface="Maven Pro"/>
                <a:cs typeface="Maven Pro"/>
                <a:sym typeface="Maven Pro"/>
              </a:endParaRPr>
            </a:p>
          </p:txBody>
        </p:sp>
        <p:grpSp>
          <p:nvGrpSpPr>
            <p:cNvPr id="157" name="Google Shape;157;p15"/>
            <p:cNvGrpSpPr/>
            <p:nvPr/>
          </p:nvGrpSpPr>
          <p:grpSpPr>
            <a:xfrm>
              <a:off x="386875" y="2325420"/>
              <a:ext cx="598200" cy="600000"/>
              <a:chOff x="386875" y="2325425"/>
              <a:chExt cx="598200" cy="600000"/>
            </a:xfrm>
          </p:grpSpPr>
          <p:sp>
            <p:nvSpPr>
              <p:cNvPr id="158" name="Google Shape;158;p15"/>
              <p:cNvSpPr/>
              <p:nvPr/>
            </p:nvSpPr>
            <p:spPr>
              <a:xfrm>
                <a:off x="386875" y="2325425"/>
                <a:ext cx="598200" cy="600000"/>
              </a:xfrm>
              <a:prstGeom prst="roundRect">
                <a:avLst>
                  <a:gd fmla="val 16667" name="adj"/>
                </a:avLst>
              </a:prstGeom>
              <a:solidFill>
                <a:srgbClr val="D2D2D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>
                  <a:latin typeface="Maven Pro"/>
                  <a:ea typeface="Maven Pro"/>
                  <a:cs typeface="Maven Pro"/>
                  <a:sym typeface="Maven Pro"/>
                </a:endParaRPr>
              </a:p>
            </p:txBody>
          </p:sp>
          <p:sp>
            <p:nvSpPr>
              <p:cNvPr id="159" name="Google Shape;159;p15"/>
              <p:cNvSpPr/>
              <p:nvPr/>
            </p:nvSpPr>
            <p:spPr>
              <a:xfrm>
                <a:off x="515702" y="2459700"/>
                <a:ext cx="331182" cy="331182"/>
              </a:xfrm>
              <a:custGeom>
                <a:rect b="b" l="l" r="r" t="t"/>
                <a:pathLst>
                  <a:path extrusionOk="0" h="21600" w="21600">
                    <a:moveTo>
                      <a:pt x="19988" y="2580"/>
                    </a:moveTo>
                    <a:cubicBezTo>
                      <a:pt x="20420" y="2580"/>
                      <a:pt x="20794" y="2736"/>
                      <a:pt x="21116" y="3053"/>
                    </a:cubicBezTo>
                    <a:cubicBezTo>
                      <a:pt x="21439" y="3372"/>
                      <a:pt x="21600" y="3744"/>
                      <a:pt x="21600" y="4176"/>
                    </a:cubicBezTo>
                    <a:lnTo>
                      <a:pt x="21600" y="19987"/>
                    </a:lnTo>
                    <a:cubicBezTo>
                      <a:pt x="21600" y="20419"/>
                      <a:pt x="21439" y="20797"/>
                      <a:pt x="21116" y="21116"/>
                    </a:cubicBezTo>
                    <a:cubicBezTo>
                      <a:pt x="20794" y="21439"/>
                      <a:pt x="20420" y="21600"/>
                      <a:pt x="19988" y="21600"/>
                    </a:cubicBezTo>
                    <a:lnTo>
                      <a:pt x="1612" y="21600"/>
                    </a:lnTo>
                    <a:cubicBezTo>
                      <a:pt x="1180" y="21600"/>
                      <a:pt x="806" y="21439"/>
                      <a:pt x="484" y="21116"/>
                    </a:cubicBezTo>
                    <a:cubicBezTo>
                      <a:pt x="161" y="20797"/>
                      <a:pt x="0" y="20419"/>
                      <a:pt x="0" y="19987"/>
                    </a:cubicBezTo>
                    <a:lnTo>
                      <a:pt x="0" y="4176"/>
                    </a:lnTo>
                    <a:cubicBezTo>
                      <a:pt x="0" y="3744"/>
                      <a:pt x="161" y="3372"/>
                      <a:pt x="484" y="3053"/>
                    </a:cubicBezTo>
                    <a:cubicBezTo>
                      <a:pt x="806" y="2736"/>
                      <a:pt x="1180" y="2580"/>
                      <a:pt x="1612" y="2580"/>
                    </a:cubicBezTo>
                    <a:lnTo>
                      <a:pt x="2151" y="2580"/>
                    </a:lnTo>
                    <a:lnTo>
                      <a:pt x="2151" y="2402"/>
                    </a:lnTo>
                    <a:cubicBezTo>
                      <a:pt x="2151" y="2117"/>
                      <a:pt x="2197" y="1829"/>
                      <a:pt x="2289" y="1541"/>
                    </a:cubicBezTo>
                    <a:cubicBezTo>
                      <a:pt x="2381" y="1250"/>
                      <a:pt x="2531" y="991"/>
                      <a:pt x="2738" y="766"/>
                    </a:cubicBezTo>
                    <a:cubicBezTo>
                      <a:pt x="2943" y="542"/>
                      <a:pt x="3216" y="360"/>
                      <a:pt x="3556" y="213"/>
                    </a:cubicBezTo>
                    <a:cubicBezTo>
                      <a:pt x="3896" y="75"/>
                      <a:pt x="4310" y="0"/>
                      <a:pt x="4797" y="0"/>
                    </a:cubicBezTo>
                    <a:cubicBezTo>
                      <a:pt x="5283" y="0"/>
                      <a:pt x="5698" y="75"/>
                      <a:pt x="6038" y="213"/>
                    </a:cubicBezTo>
                    <a:cubicBezTo>
                      <a:pt x="6378" y="360"/>
                      <a:pt x="6651" y="542"/>
                      <a:pt x="6858" y="766"/>
                    </a:cubicBezTo>
                    <a:cubicBezTo>
                      <a:pt x="7063" y="991"/>
                      <a:pt x="7215" y="1256"/>
                      <a:pt x="7313" y="1546"/>
                    </a:cubicBezTo>
                    <a:cubicBezTo>
                      <a:pt x="7411" y="1840"/>
                      <a:pt x="7457" y="2125"/>
                      <a:pt x="7457" y="2402"/>
                    </a:cubicBezTo>
                    <a:lnTo>
                      <a:pt x="7457" y="2580"/>
                    </a:lnTo>
                    <a:lnTo>
                      <a:pt x="8134" y="2580"/>
                    </a:lnTo>
                    <a:lnTo>
                      <a:pt x="8134" y="2402"/>
                    </a:lnTo>
                    <a:cubicBezTo>
                      <a:pt x="8134" y="2117"/>
                      <a:pt x="8180" y="1829"/>
                      <a:pt x="8269" y="1541"/>
                    </a:cubicBezTo>
                    <a:cubicBezTo>
                      <a:pt x="8364" y="1250"/>
                      <a:pt x="8511" y="991"/>
                      <a:pt x="8718" y="766"/>
                    </a:cubicBezTo>
                    <a:cubicBezTo>
                      <a:pt x="8926" y="541"/>
                      <a:pt x="9199" y="360"/>
                      <a:pt x="9539" y="213"/>
                    </a:cubicBezTo>
                    <a:cubicBezTo>
                      <a:pt x="9879" y="75"/>
                      <a:pt x="10293" y="0"/>
                      <a:pt x="10780" y="0"/>
                    </a:cubicBezTo>
                    <a:cubicBezTo>
                      <a:pt x="11266" y="0"/>
                      <a:pt x="11678" y="75"/>
                      <a:pt x="12021" y="213"/>
                    </a:cubicBezTo>
                    <a:cubicBezTo>
                      <a:pt x="12361" y="360"/>
                      <a:pt x="12637" y="542"/>
                      <a:pt x="12853" y="766"/>
                    </a:cubicBezTo>
                    <a:cubicBezTo>
                      <a:pt x="13069" y="991"/>
                      <a:pt x="13227" y="1256"/>
                      <a:pt x="13322" y="1546"/>
                    </a:cubicBezTo>
                    <a:cubicBezTo>
                      <a:pt x="13417" y="1840"/>
                      <a:pt x="13469" y="2125"/>
                      <a:pt x="13469" y="2402"/>
                    </a:cubicBezTo>
                    <a:lnTo>
                      <a:pt x="13469" y="2580"/>
                    </a:lnTo>
                    <a:lnTo>
                      <a:pt x="14143" y="2580"/>
                    </a:lnTo>
                    <a:lnTo>
                      <a:pt x="14143" y="2402"/>
                    </a:lnTo>
                    <a:cubicBezTo>
                      <a:pt x="14143" y="2117"/>
                      <a:pt x="14192" y="1829"/>
                      <a:pt x="14287" y="1541"/>
                    </a:cubicBezTo>
                    <a:cubicBezTo>
                      <a:pt x="14385" y="1250"/>
                      <a:pt x="14534" y="991"/>
                      <a:pt x="14742" y="766"/>
                    </a:cubicBezTo>
                    <a:cubicBezTo>
                      <a:pt x="14949" y="541"/>
                      <a:pt x="15220" y="360"/>
                      <a:pt x="15557" y="213"/>
                    </a:cubicBezTo>
                    <a:cubicBezTo>
                      <a:pt x="15890" y="75"/>
                      <a:pt x="16305" y="0"/>
                      <a:pt x="16803" y="0"/>
                    </a:cubicBezTo>
                    <a:cubicBezTo>
                      <a:pt x="17290" y="0"/>
                      <a:pt x="17704" y="75"/>
                      <a:pt x="18044" y="213"/>
                    </a:cubicBezTo>
                    <a:cubicBezTo>
                      <a:pt x="18384" y="360"/>
                      <a:pt x="18657" y="541"/>
                      <a:pt x="18865" y="766"/>
                    </a:cubicBezTo>
                    <a:cubicBezTo>
                      <a:pt x="19069" y="991"/>
                      <a:pt x="19219" y="1256"/>
                      <a:pt x="19311" y="1546"/>
                    </a:cubicBezTo>
                    <a:cubicBezTo>
                      <a:pt x="19403" y="1840"/>
                      <a:pt x="19449" y="2125"/>
                      <a:pt x="19449" y="2402"/>
                    </a:cubicBezTo>
                    <a:lnTo>
                      <a:pt x="19449" y="2580"/>
                    </a:lnTo>
                    <a:lnTo>
                      <a:pt x="19988" y="2580"/>
                    </a:lnTo>
                    <a:close/>
                    <a:moveTo>
                      <a:pt x="6067" y="7968"/>
                    </a:moveTo>
                    <a:lnTo>
                      <a:pt x="2180" y="7968"/>
                    </a:lnTo>
                    <a:lnTo>
                      <a:pt x="2180" y="11444"/>
                    </a:lnTo>
                    <a:lnTo>
                      <a:pt x="6067" y="11444"/>
                    </a:lnTo>
                    <a:lnTo>
                      <a:pt x="6067" y="7968"/>
                    </a:lnTo>
                    <a:close/>
                    <a:moveTo>
                      <a:pt x="6067" y="11976"/>
                    </a:moveTo>
                    <a:lnTo>
                      <a:pt x="2180" y="11976"/>
                    </a:lnTo>
                    <a:lnTo>
                      <a:pt x="2180" y="15452"/>
                    </a:lnTo>
                    <a:lnTo>
                      <a:pt x="6067" y="15452"/>
                    </a:lnTo>
                    <a:lnTo>
                      <a:pt x="6067" y="11976"/>
                    </a:lnTo>
                    <a:close/>
                    <a:moveTo>
                      <a:pt x="6067" y="15976"/>
                    </a:moveTo>
                    <a:lnTo>
                      <a:pt x="2180" y="15976"/>
                    </a:lnTo>
                    <a:lnTo>
                      <a:pt x="2180" y="19423"/>
                    </a:lnTo>
                    <a:lnTo>
                      <a:pt x="6067" y="19423"/>
                    </a:lnTo>
                    <a:lnTo>
                      <a:pt x="6067" y="15976"/>
                    </a:lnTo>
                    <a:close/>
                    <a:moveTo>
                      <a:pt x="3755" y="5543"/>
                    </a:moveTo>
                    <a:cubicBezTo>
                      <a:pt x="3755" y="6068"/>
                      <a:pt x="4103" y="6324"/>
                      <a:pt x="4800" y="6324"/>
                    </a:cubicBezTo>
                    <a:cubicBezTo>
                      <a:pt x="5499" y="6324"/>
                      <a:pt x="5848" y="6068"/>
                      <a:pt x="5848" y="5543"/>
                    </a:cubicBezTo>
                    <a:lnTo>
                      <a:pt x="5848" y="2399"/>
                    </a:lnTo>
                    <a:cubicBezTo>
                      <a:pt x="5848" y="1878"/>
                      <a:pt x="5499" y="1613"/>
                      <a:pt x="4800" y="1613"/>
                    </a:cubicBezTo>
                    <a:cubicBezTo>
                      <a:pt x="4103" y="1613"/>
                      <a:pt x="3755" y="1878"/>
                      <a:pt x="3755" y="2399"/>
                    </a:cubicBezTo>
                    <a:lnTo>
                      <a:pt x="3755" y="5543"/>
                    </a:lnTo>
                    <a:close/>
                    <a:moveTo>
                      <a:pt x="10535" y="7968"/>
                    </a:moveTo>
                    <a:lnTo>
                      <a:pt x="6608" y="7968"/>
                    </a:lnTo>
                    <a:lnTo>
                      <a:pt x="6608" y="11444"/>
                    </a:lnTo>
                    <a:lnTo>
                      <a:pt x="10535" y="11444"/>
                    </a:lnTo>
                    <a:lnTo>
                      <a:pt x="10535" y="7968"/>
                    </a:lnTo>
                    <a:close/>
                    <a:moveTo>
                      <a:pt x="10535" y="11976"/>
                    </a:moveTo>
                    <a:lnTo>
                      <a:pt x="6608" y="11976"/>
                    </a:lnTo>
                    <a:lnTo>
                      <a:pt x="6608" y="15452"/>
                    </a:lnTo>
                    <a:lnTo>
                      <a:pt x="10535" y="15452"/>
                    </a:lnTo>
                    <a:lnTo>
                      <a:pt x="10535" y="11976"/>
                    </a:lnTo>
                    <a:close/>
                    <a:moveTo>
                      <a:pt x="10535" y="15976"/>
                    </a:moveTo>
                    <a:lnTo>
                      <a:pt x="6608" y="15976"/>
                    </a:lnTo>
                    <a:lnTo>
                      <a:pt x="6608" y="19423"/>
                    </a:lnTo>
                    <a:lnTo>
                      <a:pt x="10535" y="19423"/>
                    </a:lnTo>
                    <a:lnTo>
                      <a:pt x="10535" y="15976"/>
                    </a:lnTo>
                    <a:close/>
                    <a:moveTo>
                      <a:pt x="9775" y="5543"/>
                    </a:moveTo>
                    <a:cubicBezTo>
                      <a:pt x="9775" y="5826"/>
                      <a:pt x="9850" y="6027"/>
                      <a:pt x="9997" y="6145"/>
                    </a:cubicBezTo>
                    <a:cubicBezTo>
                      <a:pt x="10144" y="6269"/>
                      <a:pt x="10406" y="6324"/>
                      <a:pt x="10783" y="6324"/>
                    </a:cubicBezTo>
                    <a:cubicBezTo>
                      <a:pt x="11160" y="6324"/>
                      <a:pt x="11428" y="6263"/>
                      <a:pt x="11589" y="6140"/>
                    </a:cubicBezTo>
                    <a:cubicBezTo>
                      <a:pt x="11750" y="6016"/>
                      <a:pt x="11831" y="5820"/>
                      <a:pt x="11831" y="5544"/>
                    </a:cubicBezTo>
                    <a:lnTo>
                      <a:pt x="11831" y="2399"/>
                    </a:lnTo>
                    <a:cubicBezTo>
                      <a:pt x="11831" y="2128"/>
                      <a:pt x="11750" y="1933"/>
                      <a:pt x="11589" y="1803"/>
                    </a:cubicBezTo>
                    <a:cubicBezTo>
                      <a:pt x="11428" y="1673"/>
                      <a:pt x="11160" y="1613"/>
                      <a:pt x="10783" y="1613"/>
                    </a:cubicBezTo>
                    <a:cubicBezTo>
                      <a:pt x="10406" y="1613"/>
                      <a:pt x="10144" y="1679"/>
                      <a:pt x="9997" y="1814"/>
                    </a:cubicBezTo>
                    <a:cubicBezTo>
                      <a:pt x="9850" y="1944"/>
                      <a:pt x="9775" y="2140"/>
                      <a:pt x="9775" y="2399"/>
                    </a:cubicBezTo>
                    <a:lnTo>
                      <a:pt x="9775" y="5543"/>
                    </a:lnTo>
                    <a:close/>
                    <a:moveTo>
                      <a:pt x="14986" y="7968"/>
                    </a:moveTo>
                    <a:lnTo>
                      <a:pt x="11074" y="7968"/>
                    </a:lnTo>
                    <a:lnTo>
                      <a:pt x="11074" y="11444"/>
                    </a:lnTo>
                    <a:lnTo>
                      <a:pt x="14986" y="11444"/>
                    </a:lnTo>
                    <a:lnTo>
                      <a:pt x="14986" y="7968"/>
                    </a:lnTo>
                    <a:close/>
                    <a:moveTo>
                      <a:pt x="14986" y="11976"/>
                    </a:moveTo>
                    <a:lnTo>
                      <a:pt x="11074" y="11976"/>
                    </a:lnTo>
                    <a:lnTo>
                      <a:pt x="11074" y="15452"/>
                    </a:lnTo>
                    <a:lnTo>
                      <a:pt x="14986" y="15452"/>
                    </a:lnTo>
                    <a:lnTo>
                      <a:pt x="14986" y="11976"/>
                    </a:lnTo>
                    <a:close/>
                    <a:moveTo>
                      <a:pt x="14986" y="15976"/>
                    </a:moveTo>
                    <a:lnTo>
                      <a:pt x="11074" y="15976"/>
                    </a:lnTo>
                    <a:lnTo>
                      <a:pt x="11074" y="19423"/>
                    </a:lnTo>
                    <a:lnTo>
                      <a:pt x="14986" y="19423"/>
                    </a:lnTo>
                    <a:lnTo>
                      <a:pt x="14986" y="15976"/>
                    </a:lnTo>
                    <a:close/>
                    <a:moveTo>
                      <a:pt x="19423" y="7968"/>
                    </a:moveTo>
                    <a:lnTo>
                      <a:pt x="15522" y="7968"/>
                    </a:lnTo>
                    <a:lnTo>
                      <a:pt x="15522" y="11444"/>
                    </a:lnTo>
                    <a:lnTo>
                      <a:pt x="19423" y="11444"/>
                    </a:lnTo>
                    <a:lnTo>
                      <a:pt x="19423" y="7968"/>
                    </a:lnTo>
                    <a:close/>
                    <a:moveTo>
                      <a:pt x="19423" y="11976"/>
                    </a:moveTo>
                    <a:lnTo>
                      <a:pt x="15522" y="11976"/>
                    </a:lnTo>
                    <a:lnTo>
                      <a:pt x="15522" y="15452"/>
                    </a:lnTo>
                    <a:lnTo>
                      <a:pt x="19423" y="15452"/>
                    </a:lnTo>
                    <a:lnTo>
                      <a:pt x="19423" y="11976"/>
                    </a:lnTo>
                    <a:close/>
                    <a:moveTo>
                      <a:pt x="19423" y="15976"/>
                    </a:moveTo>
                    <a:lnTo>
                      <a:pt x="15522" y="15976"/>
                    </a:lnTo>
                    <a:lnTo>
                      <a:pt x="15522" y="19423"/>
                    </a:lnTo>
                    <a:lnTo>
                      <a:pt x="19423" y="19423"/>
                    </a:lnTo>
                    <a:lnTo>
                      <a:pt x="19423" y="15976"/>
                    </a:lnTo>
                    <a:close/>
                    <a:moveTo>
                      <a:pt x="15758" y="5543"/>
                    </a:moveTo>
                    <a:cubicBezTo>
                      <a:pt x="15758" y="6068"/>
                      <a:pt x="16106" y="6324"/>
                      <a:pt x="16806" y="6324"/>
                    </a:cubicBezTo>
                    <a:cubicBezTo>
                      <a:pt x="17503" y="6324"/>
                      <a:pt x="17848" y="6068"/>
                      <a:pt x="17840" y="5543"/>
                    </a:cubicBezTo>
                    <a:lnTo>
                      <a:pt x="17840" y="2399"/>
                    </a:lnTo>
                    <a:cubicBezTo>
                      <a:pt x="17840" y="1878"/>
                      <a:pt x="17494" y="1613"/>
                      <a:pt x="16806" y="1613"/>
                    </a:cubicBezTo>
                    <a:cubicBezTo>
                      <a:pt x="16106" y="1613"/>
                      <a:pt x="15758" y="1878"/>
                      <a:pt x="15758" y="2399"/>
                    </a:cubicBezTo>
                    <a:lnTo>
                      <a:pt x="15758" y="5543"/>
                    </a:lnTo>
                    <a:close/>
                    <a:moveTo>
                      <a:pt x="15758" y="5543"/>
                    </a:moveTo>
                  </a:path>
                </a:pathLst>
              </a:custGeom>
              <a:solidFill>
                <a:srgbClr val="707070"/>
              </a:solidFill>
              <a:ln>
                <a:noFill/>
              </a:ln>
            </p:spPr>
            <p:txBody>
              <a:bodyPr anchorCtr="0" anchor="t" bIns="0" lIns="0" spcFirstLastPara="1" rIns="0" wrap="square" tIns="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60" name="Google Shape;160;p15"/>
          <p:cNvGrpSpPr/>
          <p:nvPr/>
        </p:nvGrpSpPr>
        <p:grpSpPr>
          <a:xfrm>
            <a:off x="2925708" y="1947061"/>
            <a:ext cx="2966150" cy="800400"/>
            <a:chOff x="2827175" y="2225271"/>
            <a:chExt cx="2966150" cy="800400"/>
          </a:xfrm>
        </p:grpSpPr>
        <p:sp>
          <p:nvSpPr>
            <p:cNvPr id="161" name="Google Shape;161;p15"/>
            <p:cNvSpPr txBox="1"/>
            <p:nvPr/>
          </p:nvSpPr>
          <p:spPr>
            <a:xfrm>
              <a:off x="3550225" y="2225271"/>
              <a:ext cx="2243100" cy="80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800">
                  <a:solidFill>
                    <a:schemeClr val="accent3"/>
                  </a:solidFill>
                  <a:latin typeface="Maven Pro"/>
                  <a:ea typeface="Maven Pro"/>
                  <a:cs typeface="Maven Pro"/>
                  <a:sym typeface="Maven Pro"/>
                </a:rPr>
                <a:t>500+ Institutions</a:t>
              </a:r>
              <a:endParaRPr b="1" sz="18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043445"/>
                  </a:solidFill>
                  <a:latin typeface="Maven Pro"/>
                  <a:ea typeface="Maven Pro"/>
                  <a:cs typeface="Maven Pro"/>
                  <a:sym typeface="Maven Pro"/>
                </a:rPr>
                <a:t> Leader in </a:t>
              </a:r>
              <a:endParaRPr sz="1100">
                <a:solidFill>
                  <a:srgbClr val="043445"/>
                </a:solidFill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043445"/>
                  </a:solidFill>
                  <a:latin typeface="Maven Pro"/>
                  <a:ea typeface="Maven Pro"/>
                  <a:cs typeface="Maven Pro"/>
                  <a:sym typeface="Maven Pro"/>
                </a:rPr>
                <a:t>Education IAM</a:t>
              </a:r>
              <a:endParaRPr sz="1100">
                <a:solidFill>
                  <a:srgbClr val="043445"/>
                </a:solidFill>
                <a:latin typeface="Maven Pro"/>
                <a:ea typeface="Maven Pro"/>
                <a:cs typeface="Maven Pro"/>
                <a:sym typeface="Maven Pro"/>
              </a:endParaRPr>
            </a:p>
          </p:txBody>
        </p:sp>
        <p:pic>
          <p:nvPicPr>
            <p:cNvPr id="162" name="Google Shape;162;p1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2827175" y="2261275"/>
              <a:ext cx="729756" cy="72829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63" name="Google Shape;163;p15"/>
          <p:cNvGrpSpPr/>
          <p:nvPr/>
        </p:nvGrpSpPr>
        <p:grpSpPr>
          <a:xfrm>
            <a:off x="6330472" y="1947065"/>
            <a:ext cx="2517175" cy="800400"/>
            <a:chOff x="6241184" y="2225275"/>
            <a:chExt cx="2517175" cy="800400"/>
          </a:xfrm>
        </p:grpSpPr>
        <p:sp>
          <p:nvSpPr>
            <p:cNvPr id="164" name="Google Shape;164;p15"/>
            <p:cNvSpPr txBox="1"/>
            <p:nvPr/>
          </p:nvSpPr>
          <p:spPr>
            <a:xfrm>
              <a:off x="6730659" y="2225275"/>
              <a:ext cx="2027700" cy="80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800">
                  <a:solidFill>
                    <a:schemeClr val="accent3"/>
                  </a:solidFill>
                  <a:latin typeface="Maven Pro"/>
                  <a:ea typeface="Maven Pro"/>
                  <a:cs typeface="Maven Pro"/>
                  <a:sym typeface="Maven Pro"/>
                </a:rPr>
                <a:t>10,000,000</a:t>
              </a:r>
              <a:endParaRPr b="1" sz="1800">
                <a:solidFill>
                  <a:schemeClr val="accent3"/>
                </a:solidFill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043445"/>
                  </a:solidFill>
                  <a:latin typeface="Maven Pro"/>
                  <a:ea typeface="Maven Pro"/>
                  <a:cs typeface="Maven Pro"/>
                  <a:sym typeface="Maven Pro"/>
                </a:rPr>
                <a:t>   Education Identities</a:t>
              </a:r>
              <a:endParaRPr sz="1100">
                <a:solidFill>
                  <a:srgbClr val="043445"/>
                </a:solidFill>
                <a:latin typeface="Maven Pro"/>
                <a:ea typeface="Maven Pro"/>
                <a:cs typeface="Maven Pro"/>
                <a:sym typeface="Maven Pr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043445"/>
                  </a:solidFill>
                  <a:latin typeface="Maven Pro"/>
                  <a:ea typeface="Maven Pro"/>
                  <a:cs typeface="Maven Pro"/>
                  <a:sym typeface="Maven Pro"/>
                </a:rPr>
                <a:t>Secured</a:t>
              </a:r>
              <a:endParaRPr sz="1100">
                <a:solidFill>
                  <a:srgbClr val="043445"/>
                </a:solidFill>
                <a:latin typeface="Maven Pro"/>
                <a:ea typeface="Maven Pro"/>
                <a:cs typeface="Maven Pro"/>
                <a:sym typeface="Maven Pro"/>
              </a:endParaRPr>
            </a:p>
          </p:txBody>
        </p:sp>
        <p:grpSp>
          <p:nvGrpSpPr>
            <p:cNvPr id="165" name="Google Shape;165;p15"/>
            <p:cNvGrpSpPr/>
            <p:nvPr/>
          </p:nvGrpSpPr>
          <p:grpSpPr>
            <a:xfrm>
              <a:off x="6241184" y="2325420"/>
              <a:ext cx="598200" cy="600000"/>
              <a:chOff x="6216538" y="2325420"/>
              <a:chExt cx="598200" cy="600000"/>
            </a:xfrm>
          </p:grpSpPr>
          <p:sp>
            <p:nvSpPr>
              <p:cNvPr id="166" name="Google Shape;166;p15"/>
              <p:cNvSpPr/>
              <p:nvPr/>
            </p:nvSpPr>
            <p:spPr>
              <a:xfrm>
                <a:off x="6216538" y="2325420"/>
                <a:ext cx="598200" cy="600000"/>
              </a:xfrm>
              <a:prstGeom prst="roundRect">
                <a:avLst>
                  <a:gd fmla="val 16667" name="adj"/>
                </a:avLst>
              </a:prstGeom>
              <a:solidFill>
                <a:srgbClr val="D2D2D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>
                  <a:latin typeface="Maven Pro"/>
                  <a:ea typeface="Maven Pro"/>
                  <a:cs typeface="Maven Pro"/>
                  <a:sym typeface="Maven Pro"/>
                </a:endParaRPr>
              </a:p>
            </p:txBody>
          </p:sp>
          <p:pic>
            <p:nvPicPr>
              <p:cNvPr id="167" name="Google Shape;167;p15"/>
              <p:cNvPicPr preferRelativeResize="0"/>
              <p:nvPr/>
            </p:nvPicPr>
            <p:blipFill>
              <a:blip r:embed="rId9">
                <a:alphaModFix/>
              </a:blip>
              <a:stretch>
                <a:fillRect/>
              </a:stretch>
            </p:blipFill>
            <p:spPr>
              <a:xfrm>
                <a:off x="6274250" y="2384025"/>
                <a:ext cx="482800" cy="4828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168" name="Google Shape;168;p15" title="Vertical_Black.pn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84325" y="137125"/>
            <a:ext cx="3179638" cy="74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