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7"/>
  </p:notesMasterIdLst>
  <p:sldIdLst>
    <p:sldId id="256" r:id="rId2"/>
    <p:sldId id="257" r:id="rId3"/>
    <p:sldId id="258" r:id="rId4"/>
    <p:sldId id="259" r:id="rId5"/>
    <p:sldId id="260" r:id="rId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38cb535d910_0_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0" name="Google Shape;90;g38cb535d910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38cb535d910_0_1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0" name="Google Shape;110;g38cb535d910_0_1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38cb535d910_0_19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Elevator Pitch Script: </a:t>
            </a:r>
            <a:r>
              <a:rPr lang="en-US">
                <a:solidFill>
                  <a:schemeClr val="dk1"/>
                </a:solidFill>
              </a:rPr>
              <a:t>Our board wants one thing: to know every student and staff member is safe in an emergency.</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US">
                <a:solidFill>
                  <a:schemeClr val="dk1"/>
                </a:solidFill>
              </a:rPr>
              <a:t>The problem is, with radios, PAs, and paper maps, we never have a clear picture. Teachers miss alerts, substitutes don’t know procedures, and first responders arrive blind. which leaves us anxious and vulnerable.</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US">
                <a:solidFill>
                  <a:schemeClr val="dk1"/>
                </a:solidFill>
              </a:rPr>
              <a:t>E3 solves that. Thousands of schools use it because it gives </a:t>
            </a:r>
            <a:r>
              <a:rPr lang="en-US" b="1">
                <a:solidFill>
                  <a:schemeClr val="dk1"/>
                </a:solidFill>
              </a:rPr>
              <a:t>real-time situational awareness</a:t>
            </a:r>
            <a:r>
              <a:rPr lang="en-US">
                <a:solidFill>
                  <a:schemeClr val="dk1"/>
                </a:solidFill>
              </a:rPr>
              <a:t> through Smart Maps. The moment an alert is triggered, we see which buildings or rooms are safe, unsafe, or cleared, and law enforcement sees the same live map before they arrive.</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US">
                <a:solidFill>
                  <a:schemeClr val="dk1"/>
                </a:solidFill>
              </a:rPr>
              <a:t>On top of that, E3 connects to our SIS so we can </a:t>
            </a:r>
            <a:r>
              <a:rPr lang="en-US" b="1">
                <a:solidFill>
                  <a:schemeClr val="dk1"/>
                </a:solidFill>
              </a:rPr>
              <a:t>Roll Call</a:t>
            </a:r>
            <a:r>
              <a:rPr lang="en-US">
                <a:solidFill>
                  <a:schemeClr val="dk1"/>
                </a:solidFill>
              </a:rPr>
              <a:t> and instantly account for every student, giving administrators a live district-wide real-time view of who’s safe and who still needs help.</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US">
                <a:solidFill>
                  <a:schemeClr val="dk1"/>
                </a:solidFill>
              </a:rPr>
              <a:t>The plan is simple: E3 will customize maps for our campus, staff run Role Call through the app, and everyone, from teachers to first responders, shares the same live information.</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US">
                <a:solidFill>
                  <a:schemeClr val="dk1"/>
                </a:solidFill>
              </a:rPr>
              <a:t>If we do nothing, we’ll keep relying on radios and paper rosters, and risk missing students or delaying response. But with E3, we’ll know exactly where the danger is, who’s safe, and that every student is accounted for — giving parents, staff, and this board true peace of mind.</a:t>
            </a:r>
            <a:endParaRPr>
              <a:solidFill>
                <a:schemeClr val="dk1"/>
              </a:solidFill>
            </a:endParaRPr>
          </a:p>
          <a:p>
            <a:pPr marL="0" lvl="0" indent="0" algn="l" rtl="0">
              <a:lnSpc>
                <a:spcPct val="100000"/>
              </a:lnSpc>
              <a:spcBef>
                <a:spcPts val="1200"/>
              </a:spcBef>
              <a:spcAft>
                <a:spcPts val="0"/>
              </a:spcAft>
              <a:buSzPts val="1100"/>
              <a:buNone/>
            </a:pPr>
            <a:endParaRPr/>
          </a:p>
        </p:txBody>
      </p:sp>
      <p:sp>
        <p:nvSpPr>
          <p:cNvPr id="134" name="Google Shape;134;g38cb535d910_0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5" name="Google Shape;155;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aşlık ve İçerik" type="obj">
  <p:cSld name="OBJECT">
    <p:spTree>
      <p:nvGrpSpPr>
        <p:cNvPr id="1" name="Shape 11"/>
        <p:cNvGrpSpPr/>
        <p:nvPr/>
      </p:nvGrpSpPr>
      <p:grpSpPr>
        <a:xfrm>
          <a:off x="0" y="0"/>
          <a:ext cx="0" cy="0"/>
          <a:chOff x="0" y="0"/>
          <a:chExt cx="0" cy="0"/>
        </a:xfrm>
      </p:grpSpPr>
      <p:sp>
        <p:nvSpPr>
          <p:cNvPr id="12" name="Google Shape;12;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 name="Google Shape;14;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aşlık Slaydı" type="title">
  <p:cSld name="TITLE">
    <p:spTree>
      <p:nvGrpSpPr>
        <p:cNvPr id="1" name="Shape 17"/>
        <p:cNvGrpSpPr/>
        <p:nvPr/>
      </p:nvGrpSpPr>
      <p:grpSpPr>
        <a:xfrm>
          <a:off x="0" y="0"/>
          <a:ext cx="0" cy="0"/>
          <a:chOff x="0" y="0"/>
          <a:chExt cx="0" cy="0"/>
        </a:xfrm>
      </p:grpSpPr>
      <p:sp>
        <p:nvSpPr>
          <p:cNvPr id="18" name="Google Shape;18;p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 name="Google Shape;20;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ölüm Üst Bilgisi"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İki İçerik"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Karşılaştırma"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Yalnızca Başlık"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oş"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şlıklı İçerik"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şlıklı Resim"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0"/>
          <p:cNvSpPr>
            <a:spLocks noGrp="1"/>
          </p:cNvSpPr>
          <p:nvPr>
            <p:ph type="pic" idx="2"/>
          </p:nvPr>
        </p:nvSpPr>
        <p:spPr>
          <a:xfrm>
            <a:off x="5183188" y="987425"/>
            <a:ext cx="6172200" cy="4873625"/>
          </a:xfrm>
          <a:prstGeom prst="rect">
            <a:avLst/>
          </a:prstGeom>
          <a:noFill/>
          <a:ln>
            <a:noFill/>
          </a:ln>
        </p:spPr>
      </p:sp>
      <p:sp>
        <p:nvSpPr>
          <p:cNvPr id="64" name="Google Shape;64;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aşlık ve Dikey Metin"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Dikey Başlık ve Metin"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83"/>
        <p:cNvGrpSpPr/>
        <p:nvPr/>
      </p:nvGrpSpPr>
      <p:grpSpPr>
        <a:xfrm>
          <a:off x="0" y="0"/>
          <a:ext cx="0" cy="0"/>
          <a:chOff x="0" y="0"/>
          <a:chExt cx="0" cy="0"/>
        </a:xfrm>
      </p:grpSpPr>
      <p:pic>
        <p:nvPicPr>
          <p:cNvPr id="84" name="Google Shape;84;p13"/>
          <p:cNvPicPr preferRelativeResize="0"/>
          <p:nvPr/>
        </p:nvPicPr>
        <p:blipFill rotWithShape="1">
          <a:blip r:embed="rId3">
            <a:alphaModFix/>
          </a:blip>
          <a:srcRect/>
          <a:stretch/>
        </p:blipFill>
        <p:spPr>
          <a:xfrm>
            <a:off x="1212483" y="715080"/>
            <a:ext cx="1838195" cy="1838195"/>
          </a:xfrm>
          <a:prstGeom prst="rect">
            <a:avLst/>
          </a:prstGeom>
          <a:noFill/>
          <a:ln>
            <a:noFill/>
          </a:ln>
        </p:spPr>
      </p:pic>
      <p:sp>
        <p:nvSpPr>
          <p:cNvPr id="85" name="Google Shape;85;p13"/>
          <p:cNvSpPr/>
          <p:nvPr/>
        </p:nvSpPr>
        <p:spPr>
          <a:xfrm>
            <a:off x="437221" y="2622024"/>
            <a:ext cx="3533548" cy="646331"/>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3600"/>
              <a:buFont typeface="Arial"/>
              <a:buNone/>
            </a:pPr>
            <a:r>
              <a:rPr lang="en-US" sz="3600" b="1" i="0" u="none" strike="noStrike" cap="none">
                <a:solidFill>
                  <a:srgbClr val="F5F5F5"/>
                </a:solidFill>
                <a:latin typeface="Arial"/>
                <a:ea typeface="Arial"/>
                <a:cs typeface="Arial"/>
                <a:sym typeface="Arial"/>
              </a:rPr>
              <a:t>Emergent </a:t>
            </a:r>
            <a:r>
              <a:rPr lang="en-US" sz="3600" b="1" i="0" u="none" strike="noStrike" cap="none">
                <a:solidFill>
                  <a:srgbClr val="D83226"/>
                </a:solidFill>
                <a:latin typeface="Arial"/>
                <a:ea typeface="Arial"/>
                <a:cs typeface="Arial"/>
                <a:sym typeface="Arial"/>
              </a:rPr>
              <a:t>3</a:t>
            </a:r>
            <a:endParaRPr sz="1400" b="0" i="0" u="none" strike="noStrike" cap="none">
              <a:solidFill>
                <a:srgbClr val="000000"/>
              </a:solidFill>
              <a:latin typeface="Arial"/>
              <a:ea typeface="Arial"/>
              <a:cs typeface="Arial"/>
              <a:sym typeface="Arial"/>
            </a:endParaRPr>
          </a:p>
        </p:txBody>
      </p:sp>
      <p:sp>
        <p:nvSpPr>
          <p:cNvPr id="86" name="Google Shape;86;p13"/>
          <p:cNvSpPr/>
          <p:nvPr/>
        </p:nvSpPr>
        <p:spPr>
          <a:xfrm>
            <a:off x="0" y="3268355"/>
            <a:ext cx="4407990" cy="67706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US" sz="1800">
                <a:solidFill>
                  <a:srgbClr val="F5F5F5"/>
                </a:solidFill>
              </a:rPr>
              <a:t>Locate. Communicate. Coordinate.</a:t>
            </a:r>
            <a:endParaRPr sz="2000" b="0" i="0" u="none" strike="noStrike" cap="none">
              <a:solidFill>
                <a:srgbClr val="F5F5F5"/>
              </a:solidFill>
              <a:latin typeface="Arial"/>
              <a:ea typeface="Arial"/>
              <a:cs typeface="Arial"/>
              <a:sym typeface="Arial"/>
            </a:endParaRPr>
          </a:p>
        </p:txBody>
      </p:sp>
      <p:pic>
        <p:nvPicPr>
          <p:cNvPr id="87" name="Google Shape;87;p13" title="Graphics_3 copy.png"/>
          <p:cNvPicPr preferRelativeResize="0"/>
          <p:nvPr/>
        </p:nvPicPr>
        <p:blipFill>
          <a:blip r:embed="rId4">
            <a:alphaModFix/>
          </a:blip>
          <a:stretch>
            <a:fillRect/>
          </a:stretch>
        </p:blipFill>
        <p:spPr>
          <a:xfrm>
            <a:off x="3370700" y="229726"/>
            <a:ext cx="9448648" cy="67543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pic>
        <p:nvPicPr>
          <p:cNvPr id="92" name="Google Shape;92;p14"/>
          <p:cNvPicPr preferRelativeResize="0"/>
          <p:nvPr/>
        </p:nvPicPr>
        <p:blipFill rotWithShape="1">
          <a:blip r:embed="rId3">
            <a:alphaModFix/>
          </a:blip>
          <a:srcRect/>
          <a:stretch/>
        </p:blipFill>
        <p:spPr>
          <a:xfrm>
            <a:off x="11113590" y="65856"/>
            <a:ext cx="811696" cy="811696"/>
          </a:xfrm>
          <a:prstGeom prst="rect">
            <a:avLst/>
          </a:prstGeom>
          <a:noFill/>
          <a:ln>
            <a:noFill/>
          </a:ln>
        </p:spPr>
      </p:pic>
      <p:grpSp>
        <p:nvGrpSpPr>
          <p:cNvPr id="93" name="Google Shape;93;p14"/>
          <p:cNvGrpSpPr/>
          <p:nvPr/>
        </p:nvGrpSpPr>
        <p:grpSpPr>
          <a:xfrm>
            <a:off x="1306950" y="1417320"/>
            <a:ext cx="5741731" cy="959687"/>
            <a:chOff x="1078408" y="1412519"/>
            <a:chExt cx="4407900" cy="959687"/>
          </a:xfrm>
        </p:grpSpPr>
        <p:sp>
          <p:nvSpPr>
            <p:cNvPr id="94" name="Google Shape;94;p14"/>
            <p:cNvSpPr/>
            <p:nvPr/>
          </p:nvSpPr>
          <p:spPr>
            <a:xfrm>
              <a:off x="1078409" y="1412519"/>
              <a:ext cx="3609600" cy="338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1900" b="1">
                  <a:solidFill>
                    <a:srgbClr val="D83226"/>
                  </a:solidFill>
                </a:rPr>
                <a:t>Communication breakdowns</a:t>
              </a:r>
              <a:endParaRPr sz="1700" b="0" i="0" u="none" strike="noStrike" cap="none">
                <a:solidFill>
                  <a:srgbClr val="000000"/>
                </a:solidFill>
                <a:latin typeface="Arial"/>
                <a:ea typeface="Arial"/>
                <a:cs typeface="Arial"/>
                <a:sym typeface="Arial"/>
              </a:endParaRPr>
            </a:p>
          </p:txBody>
        </p:sp>
        <p:sp>
          <p:nvSpPr>
            <p:cNvPr id="95" name="Google Shape;95;p14"/>
            <p:cNvSpPr/>
            <p:nvPr/>
          </p:nvSpPr>
          <p:spPr>
            <a:xfrm>
              <a:off x="1078408" y="1818106"/>
              <a:ext cx="4407900" cy="554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a:solidFill>
                    <a:schemeClr val="dk1"/>
                  </a:solidFill>
                </a:rPr>
                <a:t>Systems fail, PA announcements and radios go unheard, and text alerts get missed by staff and substitutes</a:t>
              </a:r>
              <a:endParaRPr sz="1400" b="0" i="0" u="none" strike="noStrike" cap="none">
                <a:solidFill>
                  <a:schemeClr val="dk1"/>
                </a:solidFill>
                <a:latin typeface="Arial"/>
                <a:ea typeface="Arial"/>
                <a:cs typeface="Arial"/>
                <a:sym typeface="Arial"/>
              </a:endParaRPr>
            </a:p>
          </p:txBody>
        </p:sp>
      </p:grpSp>
      <p:sp>
        <p:nvSpPr>
          <p:cNvPr id="96" name="Google Shape;96;p14"/>
          <p:cNvSpPr/>
          <p:nvPr/>
        </p:nvSpPr>
        <p:spPr>
          <a:xfrm>
            <a:off x="1078400" y="822960"/>
            <a:ext cx="8516400" cy="333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500"/>
              <a:buFont typeface="Arial"/>
              <a:buNone/>
            </a:pPr>
            <a:r>
              <a:rPr lang="en-US" sz="1500">
                <a:solidFill>
                  <a:schemeClr val="dk1"/>
                </a:solidFill>
              </a:rPr>
              <a:t>The harsh reality: Current emergency communication systems are failing our students and staff.</a:t>
            </a:r>
            <a:endParaRPr sz="3600" b="0" i="0" u="none" strike="noStrike" cap="none">
              <a:solidFill>
                <a:schemeClr val="dk1"/>
              </a:solidFill>
              <a:latin typeface="Arial"/>
              <a:ea typeface="Arial"/>
              <a:cs typeface="Arial"/>
              <a:sym typeface="Arial"/>
            </a:endParaRPr>
          </a:p>
        </p:txBody>
      </p:sp>
      <p:sp>
        <p:nvSpPr>
          <p:cNvPr id="97" name="Google Shape;97;p14"/>
          <p:cNvSpPr/>
          <p:nvPr/>
        </p:nvSpPr>
        <p:spPr>
          <a:xfrm>
            <a:off x="1078398" y="297225"/>
            <a:ext cx="4362600" cy="646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3600"/>
              <a:buFont typeface="Arial"/>
              <a:buNone/>
            </a:pPr>
            <a:r>
              <a:rPr lang="en-US" sz="3600" b="1">
                <a:solidFill>
                  <a:schemeClr val="dk1"/>
                </a:solidFill>
              </a:rPr>
              <a:t>CURRENT STATE</a:t>
            </a:r>
            <a:endParaRPr sz="3600" b="0" i="0" u="none" strike="noStrike" cap="none">
              <a:solidFill>
                <a:schemeClr val="dk1"/>
              </a:solidFill>
              <a:latin typeface="Arial"/>
              <a:ea typeface="Arial"/>
              <a:cs typeface="Arial"/>
              <a:sym typeface="Arial"/>
            </a:endParaRPr>
          </a:p>
        </p:txBody>
      </p:sp>
      <p:grpSp>
        <p:nvGrpSpPr>
          <p:cNvPr id="98" name="Google Shape;98;p14"/>
          <p:cNvGrpSpPr/>
          <p:nvPr/>
        </p:nvGrpSpPr>
        <p:grpSpPr>
          <a:xfrm>
            <a:off x="1306950" y="2411515"/>
            <a:ext cx="5741731" cy="962237"/>
            <a:chOff x="1078408" y="1495674"/>
            <a:chExt cx="4407900" cy="962237"/>
          </a:xfrm>
        </p:grpSpPr>
        <p:sp>
          <p:nvSpPr>
            <p:cNvPr id="99" name="Google Shape;99;p14"/>
            <p:cNvSpPr/>
            <p:nvPr/>
          </p:nvSpPr>
          <p:spPr>
            <a:xfrm>
              <a:off x="1078409" y="1495674"/>
              <a:ext cx="3609600" cy="338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1900" b="1">
                  <a:solidFill>
                    <a:srgbClr val="D83226"/>
                  </a:solidFill>
                </a:rPr>
                <a:t>Limited visibility during emergencies</a:t>
              </a:r>
              <a:endParaRPr sz="1700" b="0" i="0" u="none" strike="noStrike" cap="none">
                <a:solidFill>
                  <a:srgbClr val="000000"/>
                </a:solidFill>
                <a:latin typeface="Arial"/>
                <a:ea typeface="Arial"/>
                <a:cs typeface="Arial"/>
                <a:sym typeface="Arial"/>
              </a:endParaRPr>
            </a:p>
          </p:txBody>
        </p:sp>
        <p:sp>
          <p:nvSpPr>
            <p:cNvPr id="100" name="Google Shape;100;p14"/>
            <p:cNvSpPr/>
            <p:nvPr/>
          </p:nvSpPr>
          <p:spPr>
            <a:xfrm>
              <a:off x="1078408" y="1903810"/>
              <a:ext cx="4407900" cy="554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a:solidFill>
                    <a:schemeClr val="dk1"/>
                  </a:solidFill>
                </a:rPr>
                <a:t>Administrators have no real-time insight into who is safe and who needs help</a:t>
              </a:r>
              <a:endParaRPr sz="1400" b="0" i="0" u="none" strike="noStrike" cap="none">
                <a:solidFill>
                  <a:schemeClr val="dk1"/>
                </a:solidFill>
                <a:latin typeface="Arial"/>
                <a:ea typeface="Arial"/>
                <a:cs typeface="Arial"/>
                <a:sym typeface="Arial"/>
              </a:endParaRPr>
            </a:p>
          </p:txBody>
        </p:sp>
      </p:grpSp>
      <p:grpSp>
        <p:nvGrpSpPr>
          <p:cNvPr id="101" name="Google Shape;101;p14"/>
          <p:cNvGrpSpPr/>
          <p:nvPr/>
        </p:nvGrpSpPr>
        <p:grpSpPr>
          <a:xfrm>
            <a:off x="1306950" y="3322555"/>
            <a:ext cx="5741731" cy="746829"/>
            <a:chOff x="1078409" y="1495674"/>
            <a:chExt cx="4407900" cy="746829"/>
          </a:xfrm>
        </p:grpSpPr>
        <p:sp>
          <p:nvSpPr>
            <p:cNvPr id="102" name="Google Shape;102;p14"/>
            <p:cNvSpPr/>
            <p:nvPr/>
          </p:nvSpPr>
          <p:spPr>
            <a:xfrm>
              <a:off x="1078409" y="1495674"/>
              <a:ext cx="3609600" cy="338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1900" b="1">
                  <a:solidFill>
                    <a:srgbClr val="D83226"/>
                  </a:solidFill>
                </a:rPr>
                <a:t>First responders arrive blind</a:t>
              </a:r>
              <a:endParaRPr sz="1700" b="0" i="0" u="none" strike="noStrike" cap="none">
                <a:solidFill>
                  <a:srgbClr val="000000"/>
                </a:solidFill>
                <a:latin typeface="Arial"/>
                <a:ea typeface="Arial"/>
                <a:cs typeface="Arial"/>
                <a:sym typeface="Arial"/>
              </a:endParaRPr>
            </a:p>
          </p:txBody>
        </p:sp>
        <p:sp>
          <p:nvSpPr>
            <p:cNvPr id="103" name="Google Shape;103;p14"/>
            <p:cNvSpPr/>
            <p:nvPr/>
          </p:nvSpPr>
          <p:spPr>
            <a:xfrm>
              <a:off x="1078409" y="1903803"/>
              <a:ext cx="4407900" cy="33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en-US" sz="1500">
                  <a:solidFill>
                    <a:schemeClr val="dk1"/>
                  </a:solidFill>
                </a:rPr>
                <a:t>Limited information delays critical response when every second counts</a:t>
              </a:r>
              <a:endParaRPr sz="1500">
                <a:solidFill>
                  <a:schemeClr val="dk1"/>
                </a:solidFill>
              </a:endParaRPr>
            </a:p>
            <a:p>
              <a:pPr marL="0" lvl="0" indent="0" algn="l" rtl="0">
                <a:spcBef>
                  <a:spcPts val="0"/>
                </a:spcBef>
                <a:spcAft>
                  <a:spcPts val="0"/>
                </a:spcAft>
                <a:buClr>
                  <a:schemeClr val="dk1"/>
                </a:buClr>
                <a:buSzPts val="1100"/>
                <a:buFont typeface="Arial"/>
                <a:buNone/>
              </a:pPr>
              <a:endParaRPr sz="1500">
                <a:solidFill>
                  <a:schemeClr val="dk1"/>
                </a:solidFill>
              </a:endParaRPr>
            </a:p>
            <a:p>
              <a:pPr marL="0" marR="0" lvl="0" indent="0" algn="l" rtl="0">
                <a:lnSpc>
                  <a:spcPct val="100000"/>
                </a:lnSpc>
                <a:spcBef>
                  <a:spcPts val="0"/>
                </a:spcBef>
                <a:spcAft>
                  <a:spcPts val="0"/>
                </a:spcAft>
                <a:buClr>
                  <a:srgbClr val="000000"/>
                </a:buClr>
                <a:buSzPts val="1500"/>
                <a:buFont typeface="Arial"/>
                <a:buNone/>
              </a:pPr>
              <a:endParaRPr sz="1500">
                <a:solidFill>
                  <a:schemeClr val="dk1"/>
                </a:solidFill>
              </a:endParaRPr>
            </a:p>
          </p:txBody>
        </p:sp>
      </p:grpSp>
      <p:sp>
        <p:nvSpPr>
          <p:cNvPr id="104" name="Google Shape;104;p14"/>
          <p:cNvSpPr/>
          <p:nvPr/>
        </p:nvSpPr>
        <p:spPr>
          <a:xfrm>
            <a:off x="1078400" y="6103850"/>
            <a:ext cx="7170600" cy="554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b="1">
                <a:solidFill>
                  <a:schemeClr val="dk1"/>
                </a:solidFill>
              </a:rPr>
              <a:t>The bottom line: Communication gaps during emergencies put lives at risk and expose us to liability.</a:t>
            </a:r>
            <a:endParaRPr sz="1400" b="1" i="0" u="none" strike="noStrike" cap="none">
              <a:solidFill>
                <a:schemeClr val="dk1"/>
              </a:solidFill>
            </a:endParaRPr>
          </a:p>
        </p:txBody>
      </p:sp>
      <p:grpSp>
        <p:nvGrpSpPr>
          <p:cNvPr id="105" name="Google Shape;105;p14"/>
          <p:cNvGrpSpPr/>
          <p:nvPr/>
        </p:nvGrpSpPr>
        <p:grpSpPr>
          <a:xfrm>
            <a:off x="1306950" y="4233595"/>
            <a:ext cx="5741731" cy="746829"/>
            <a:chOff x="1078409" y="1495674"/>
            <a:chExt cx="4407900" cy="746829"/>
          </a:xfrm>
        </p:grpSpPr>
        <p:sp>
          <p:nvSpPr>
            <p:cNvPr id="106" name="Google Shape;106;p14"/>
            <p:cNvSpPr/>
            <p:nvPr/>
          </p:nvSpPr>
          <p:spPr>
            <a:xfrm>
              <a:off x="1078409" y="1495674"/>
              <a:ext cx="3609600" cy="338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1900" b="1">
                  <a:solidFill>
                    <a:srgbClr val="D83226"/>
                  </a:solidFill>
                </a:rPr>
                <a:t>Liability increases</a:t>
              </a:r>
              <a:endParaRPr sz="1700" b="0" i="0" u="none" strike="noStrike" cap="none">
                <a:solidFill>
                  <a:srgbClr val="000000"/>
                </a:solidFill>
                <a:latin typeface="Arial"/>
                <a:ea typeface="Arial"/>
                <a:cs typeface="Arial"/>
                <a:sym typeface="Arial"/>
              </a:endParaRPr>
            </a:p>
          </p:txBody>
        </p:sp>
        <p:sp>
          <p:nvSpPr>
            <p:cNvPr id="107" name="Google Shape;107;p14"/>
            <p:cNvSpPr/>
            <p:nvPr/>
          </p:nvSpPr>
          <p:spPr>
            <a:xfrm>
              <a:off x="1078409" y="1903802"/>
              <a:ext cx="4407900" cy="338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a:solidFill>
                    <a:schemeClr val="dk1"/>
                  </a:solidFill>
                </a:rPr>
                <a:t>Gaps in communication and delayed response can expose the district to legal and financial risk.</a:t>
              </a:r>
              <a:endParaRPr sz="1500">
                <a:solidFill>
                  <a:schemeClr val="dk1"/>
                </a:solidFill>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grpSp>
        <p:nvGrpSpPr>
          <p:cNvPr id="112" name="Google Shape;112;p15"/>
          <p:cNvGrpSpPr/>
          <p:nvPr/>
        </p:nvGrpSpPr>
        <p:grpSpPr>
          <a:xfrm>
            <a:off x="1306950" y="1569720"/>
            <a:ext cx="5741731" cy="807275"/>
            <a:chOff x="1078408" y="1564919"/>
            <a:chExt cx="4407900" cy="807275"/>
          </a:xfrm>
        </p:grpSpPr>
        <p:sp>
          <p:nvSpPr>
            <p:cNvPr id="113" name="Google Shape;113;p15"/>
            <p:cNvSpPr/>
            <p:nvPr/>
          </p:nvSpPr>
          <p:spPr>
            <a:xfrm>
              <a:off x="1078409" y="1564919"/>
              <a:ext cx="3609600" cy="33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900"/>
                <a:buFont typeface="Arial"/>
                <a:buNone/>
              </a:pPr>
              <a:r>
                <a:rPr lang="en-US" sz="1900" b="1">
                  <a:solidFill>
                    <a:srgbClr val="D83226"/>
                  </a:solidFill>
                </a:rPr>
                <a:t>Universal Instant Alerts</a:t>
              </a:r>
              <a:endParaRPr sz="1700">
                <a:solidFill>
                  <a:schemeClr val="dk1"/>
                </a:solidFill>
              </a:endParaRPr>
            </a:p>
            <a:p>
              <a:pPr marL="0" marR="0" lvl="0" indent="0" algn="l" rtl="0">
                <a:lnSpc>
                  <a:spcPct val="100000"/>
                </a:lnSpc>
                <a:spcBef>
                  <a:spcPts val="0"/>
                </a:spcBef>
                <a:spcAft>
                  <a:spcPts val="0"/>
                </a:spcAft>
                <a:buClr>
                  <a:srgbClr val="000000"/>
                </a:buClr>
                <a:buSzPts val="1900"/>
                <a:buFont typeface="Arial"/>
                <a:buNone/>
              </a:pPr>
              <a:endParaRPr sz="1900" b="1">
                <a:solidFill>
                  <a:srgbClr val="D83226"/>
                </a:solidFill>
              </a:endParaRPr>
            </a:p>
          </p:txBody>
        </p:sp>
        <p:sp>
          <p:nvSpPr>
            <p:cNvPr id="114" name="Google Shape;114;p15"/>
            <p:cNvSpPr/>
            <p:nvPr/>
          </p:nvSpPr>
          <p:spPr>
            <a:xfrm>
              <a:off x="1078408" y="1818093"/>
              <a:ext cx="4407900" cy="5541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500"/>
                <a:buFont typeface="Arial"/>
                <a:buNone/>
              </a:pPr>
              <a:r>
                <a:rPr lang="en-US" sz="1500">
                  <a:solidFill>
                    <a:schemeClr val="dk1"/>
                  </a:solidFill>
                </a:rPr>
                <a:t>Send alerts to every staff member on any device, even on silent or do-not-disturb like an Amber Alert</a:t>
              </a:r>
              <a:endParaRPr>
                <a:solidFill>
                  <a:schemeClr val="dk1"/>
                </a:solidFill>
              </a:endParaRPr>
            </a:p>
            <a:p>
              <a:pPr marL="0" marR="0" lvl="0" indent="0" algn="l" rtl="0">
                <a:lnSpc>
                  <a:spcPct val="100000"/>
                </a:lnSpc>
                <a:spcBef>
                  <a:spcPts val="0"/>
                </a:spcBef>
                <a:spcAft>
                  <a:spcPts val="0"/>
                </a:spcAft>
                <a:buClr>
                  <a:srgbClr val="000000"/>
                </a:buClr>
                <a:buSzPts val="1500"/>
                <a:buFont typeface="Arial"/>
                <a:buNone/>
              </a:pPr>
              <a:endParaRPr sz="1500">
                <a:solidFill>
                  <a:schemeClr val="dk1"/>
                </a:solidFill>
              </a:endParaRPr>
            </a:p>
          </p:txBody>
        </p:sp>
      </p:grpSp>
      <p:sp>
        <p:nvSpPr>
          <p:cNvPr id="115" name="Google Shape;115;p15"/>
          <p:cNvSpPr/>
          <p:nvPr/>
        </p:nvSpPr>
        <p:spPr>
          <a:xfrm>
            <a:off x="1078400" y="822960"/>
            <a:ext cx="7023600" cy="5541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500"/>
              <a:buFont typeface="Arial"/>
              <a:buNone/>
            </a:pPr>
            <a:r>
              <a:rPr lang="en-US" sz="1500">
                <a:solidFill>
                  <a:schemeClr val="dk1"/>
                </a:solidFill>
              </a:rPr>
              <a:t>E3 transforms chaos into coordinated response, turning our biggest safety vulnerabilities into our strongest protections.</a:t>
            </a:r>
            <a:endParaRPr>
              <a:solidFill>
                <a:schemeClr val="dk1"/>
              </a:solidFill>
            </a:endParaRPr>
          </a:p>
          <a:p>
            <a:pPr marL="0" lvl="0" indent="0" algn="l" rtl="0">
              <a:spcBef>
                <a:spcPts val="0"/>
              </a:spcBef>
              <a:spcAft>
                <a:spcPts val="0"/>
              </a:spcAft>
              <a:buClr>
                <a:schemeClr val="dk1"/>
              </a:buClr>
              <a:buSzPts val="1500"/>
              <a:buFont typeface="Arial"/>
              <a:buNone/>
            </a:pPr>
            <a:endParaRPr sz="1500">
              <a:solidFill>
                <a:schemeClr val="dk1"/>
              </a:solidFill>
            </a:endParaRPr>
          </a:p>
          <a:p>
            <a:pPr marL="0" marR="0" lvl="0" indent="0" algn="l" rtl="0">
              <a:lnSpc>
                <a:spcPct val="100000"/>
              </a:lnSpc>
              <a:spcBef>
                <a:spcPts val="0"/>
              </a:spcBef>
              <a:spcAft>
                <a:spcPts val="0"/>
              </a:spcAft>
              <a:buClr>
                <a:schemeClr val="dk1"/>
              </a:buClr>
              <a:buSzPts val="1500"/>
              <a:buFont typeface="Arial"/>
              <a:buNone/>
            </a:pPr>
            <a:endParaRPr sz="1500">
              <a:solidFill>
                <a:schemeClr val="dk1"/>
              </a:solidFill>
            </a:endParaRPr>
          </a:p>
        </p:txBody>
      </p:sp>
      <p:sp>
        <p:nvSpPr>
          <p:cNvPr id="116" name="Google Shape;116;p15"/>
          <p:cNvSpPr/>
          <p:nvPr/>
        </p:nvSpPr>
        <p:spPr>
          <a:xfrm>
            <a:off x="1078351" y="297225"/>
            <a:ext cx="6928200" cy="646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3600"/>
              <a:buFont typeface="Arial"/>
              <a:buNone/>
            </a:pPr>
            <a:r>
              <a:rPr lang="en-US" sz="3600" b="1">
                <a:solidFill>
                  <a:schemeClr val="dk1"/>
                </a:solidFill>
              </a:rPr>
              <a:t>SAFETY WITH E3</a:t>
            </a:r>
            <a:endParaRPr sz="3600" b="0" i="0" u="none" strike="noStrike" cap="none">
              <a:solidFill>
                <a:schemeClr val="dk1"/>
              </a:solidFill>
              <a:latin typeface="Arial"/>
              <a:ea typeface="Arial"/>
              <a:cs typeface="Arial"/>
              <a:sym typeface="Arial"/>
            </a:endParaRPr>
          </a:p>
        </p:txBody>
      </p:sp>
      <p:grpSp>
        <p:nvGrpSpPr>
          <p:cNvPr id="117" name="Google Shape;117;p15"/>
          <p:cNvGrpSpPr/>
          <p:nvPr/>
        </p:nvGrpSpPr>
        <p:grpSpPr>
          <a:xfrm>
            <a:off x="1306950" y="2453287"/>
            <a:ext cx="5741731" cy="847644"/>
            <a:chOff x="1078408" y="1648074"/>
            <a:chExt cx="4407900" cy="847644"/>
          </a:xfrm>
        </p:grpSpPr>
        <p:sp>
          <p:nvSpPr>
            <p:cNvPr id="118" name="Google Shape;118;p15"/>
            <p:cNvSpPr/>
            <p:nvPr/>
          </p:nvSpPr>
          <p:spPr>
            <a:xfrm>
              <a:off x="1078409" y="1648074"/>
              <a:ext cx="3609600" cy="33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900"/>
                <a:buFont typeface="Arial"/>
                <a:buNone/>
              </a:pPr>
              <a:r>
                <a:rPr lang="en-US" sz="1900" b="1">
                  <a:solidFill>
                    <a:srgbClr val="D83226"/>
                  </a:solidFill>
                </a:rPr>
                <a:t>Interactive Smart Maps</a:t>
              </a:r>
              <a:endParaRPr sz="1700">
                <a:solidFill>
                  <a:schemeClr val="dk1"/>
                </a:solidFill>
              </a:endParaRPr>
            </a:p>
            <a:p>
              <a:pPr marL="0" marR="0" lvl="0" indent="0" algn="l" rtl="0">
                <a:lnSpc>
                  <a:spcPct val="100000"/>
                </a:lnSpc>
                <a:spcBef>
                  <a:spcPts val="0"/>
                </a:spcBef>
                <a:spcAft>
                  <a:spcPts val="0"/>
                </a:spcAft>
                <a:buClr>
                  <a:srgbClr val="000000"/>
                </a:buClr>
                <a:buSzPts val="1900"/>
                <a:buFont typeface="Arial"/>
                <a:buNone/>
              </a:pPr>
              <a:endParaRPr sz="1900" b="1">
                <a:solidFill>
                  <a:srgbClr val="D83226"/>
                </a:solidFill>
              </a:endParaRPr>
            </a:p>
          </p:txBody>
        </p:sp>
        <p:sp>
          <p:nvSpPr>
            <p:cNvPr id="119" name="Google Shape;119;p15"/>
            <p:cNvSpPr/>
            <p:nvPr/>
          </p:nvSpPr>
          <p:spPr>
            <a:xfrm>
              <a:off x="1078408" y="1903818"/>
              <a:ext cx="4407900" cy="5919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a:solidFill>
                    <a:schemeClr val="dk1"/>
                  </a:solidFill>
                </a:rPr>
                <a:t>Real-time map updates allow staff to make better decisions, faster, in emergency situations</a:t>
              </a:r>
              <a:endParaRPr sz="1400" b="0" i="0" u="none" strike="noStrike" cap="none">
                <a:solidFill>
                  <a:schemeClr val="dk1"/>
                </a:solidFill>
                <a:latin typeface="Arial"/>
                <a:ea typeface="Arial"/>
                <a:cs typeface="Arial"/>
                <a:sym typeface="Arial"/>
              </a:endParaRPr>
            </a:p>
          </p:txBody>
        </p:sp>
      </p:grpSp>
      <p:grpSp>
        <p:nvGrpSpPr>
          <p:cNvPr id="120" name="Google Shape;120;p15"/>
          <p:cNvGrpSpPr/>
          <p:nvPr/>
        </p:nvGrpSpPr>
        <p:grpSpPr>
          <a:xfrm>
            <a:off x="1306950" y="3364327"/>
            <a:ext cx="5741731" cy="770219"/>
            <a:chOff x="1078408" y="1648074"/>
            <a:chExt cx="4407900" cy="770219"/>
          </a:xfrm>
        </p:grpSpPr>
        <p:sp>
          <p:nvSpPr>
            <p:cNvPr id="121" name="Google Shape;121;p15"/>
            <p:cNvSpPr/>
            <p:nvPr/>
          </p:nvSpPr>
          <p:spPr>
            <a:xfrm>
              <a:off x="1078409" y="1648074"/>
              <a:ext cx="3609600" cy="33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900"/>
                <a:buFont typeface="Arial"/>
                <a:buNone/>
              </a:pPr>
              <a:r>
                <a:rPr lang="en-US" sz="1900" b="1">
                  <a:solidFill>
                    <a:srgbClr val="D83226"/>
                  </a:solidFill>
                </a:rPr>
                <a:t>Live Staff Accountability</a:t>
              </a:r>
              <a:endParaRPr sz="1700">
                <a:solidFill>
                  <a:schemeClr val="dk1"/>
                </a:solidFill>
              </a:endParaRPr>
            </a:p>
            <a:p>
              <a:pPr marL="0" marR="0" lvl="0" indent="0" algn="l" rtl="0">
                <a:lnSpc>
                  <a:spcPct val="100000"/>
                </a:lnSpc>
                <a:spcBef>
                  <a:spcPts val="0"/>
                </a:spcBef>
                <a:spcAft>
                  <a:spcPts val="0"/>
                </a:spcAft>
                <a:buClr>
                  <a:srgbClr val="000000"/>
                </a:buClr>
                <a:buSzPts val="1900"/>
                <a:buFont typeface="Arial"/>
                <a:buNone/>
              </a:pPr>
              <a:endParaRPr sz="1900" b="1">
                <a:solidFill>
                  <a:srgbClr val="D83226"/>
                </a:solidFill>
              </a:endParaRPr>
            </a:p>
          </p:txBody>
        </p:sp>
        <p:sp>
          <p:nvSpPr>
            <p:cNvPr id="122" name="Google Shape;122;p15"/>
            <p:cNvSpPr/>
            <p:nvPr/>
          </p:nvSpPr>
          <p:spPr>
            <a:xfrm>
              <a:off x="1078408" y="1903792"/>
              <a:ext cx="4407900" cy="5145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500"/>
                <a:buFont typeface="Arial"/>
                <a:buNone/>
              </a:pPr>
              <a:r>
                <a:rPr lang="en-US" sz="1500">
                  <a:solidFill>
                    <a:schemeClr val="dk1"/>
                  </a:solidFill>
                </a:rPr>
                <a:t>Staff report location and safety status, teachers submit student roll call for complete visibility </a:t>
              </a:r>
              <a:r>
                <a:rPr lang="en-US" sz="1500" b="1">
                  <a:solidFill>
                    <a:schemeClr val="dk1"/>
                  </a:solidFill>
                </a:rPr>
                <a:t>in seconds</a:t>
              </a:r>
              <a:endParaRPr sz="1500" b="1">
                <a:solidFill>
                  <a:schemeClr val="dk1"/>
                </a:solidFill>
              </a:endParaRPr>
            </a:p>
            <a:p>
              <a:pPr marL="0" marR="0" lvl="0" indent="0" algn="l" rtl="0">
                <a:lnSpc>
                  <a:spcPct val="100000"/>
                </a:lnSpc>
                <a:spcBef>
                  <a:spcPts val="0"/>
                </a:spcBef>
                <a:spcAft>
                  <a:spcPts val="0"/>
                </a:spcAft>
                <a:buClr>
                  <a:srgbClr val="000000"/>
                </a:buClr>
                <a:buSzPts val="1500"/>
                <a:buFont typeface="Arial"/>
                <a:buNone/>
              </a:pPr>
              <a:endParaRPr sz="1500">
                <a:solidFill>
                  <a:schemeClr val="dk1"/>
                </a:solidFill>
              </a:endParaRPr>
            </a:p>
          </p:txBody>
        </p:sp>
      </p:grpSp>
      <p:sp>
        <p:nvSpPr>
          <p:cNvPr id="123" name="Google Shape;123;p15"/>
          <p:cNvSpPr/>
          <p:nvPr/>
        </p:nvSpPr>
        <p:spPr>
          <a:xfrm>
            <a:off x="1078400" y="6103850"/>
            <a:ext cx="8171100" cy="5541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500"/>
              <a:buFont typeface="Arial"/>
              <a:buNone/>
            </a:pPr>
            <a:r>
              <a:rPr lang="en-US" sz="1500" b="1">
                <a:solidFill>
                  <a:schemeClr val="dk1"/>
                </a:solidFill>
              </a:rPr>
              <a:t>E3 transforms chaos into coordinated response</a:t>
            </a:r>
            <a:endParaRPr sz="1500" b="1">
              <a:solidFill>
                <a:schemeClr val="dk1"/>
              </a:solidFill>
            </a:endParaRPr>
          </a:p>
        </p:txBody>
      </p:sp>
      <p:grpSp>
        <p:nvGrpSpPr>
          <p:cNvPr id="124" name="Google Shape;124;p15"/>
          <p:cNvGrpSpPr/>
          <p:nvPr/>
        </p:nvGrpSpPr>
        <p:grpSpPr>
          <a:xfrm>
            <a:off x="1306950" y="4275367"/>
            <a:ext cx="5741731" cy="604782"/>
            <a:chOff x="1078409" y="1648074"/>
            <a:chExt cx="4407900" cy="604782"/>
          </a:xfrm>
        </p:grpSpPr>
        <p:sp>
          <p:nvSpPr>
            <p:cNvPr id="125" name="Google Shape;125;p15"/>
            <p:cNvSpPr/>
            <p:nvPr/>
          </p:nvSpPr>
          <p:spPr>
            <a:xfrm>
              <a:off x="1078409" y="1648074"/>
              <a:ext cx="3609600" cy="33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900"/>
                <a:buFont typeface="Arial"/>
                <a:buNone/>
              </a:pPr>
              <a:r>
                <a:rPr lang="en-US" sz="1900" b="1">
                  <a:solidFill>
                    <a:srgbClr val="D83226"/>
                  </a:solidFill>
                </a:rPr>
                <a:t>Seamless First Responder Integration</a:t>
              </a:r>
              <a:endParaRPr sz="1700">
                <a:solidFill>
                  <a:schemeClr val="dk1"/>
                </a:solidFill>
              </a:endParaRPr>
            </a:p>
            <a:p>
              <a:pPr marL="0" marR="0" lvl="0" indent="0" algn="l" rtl="0">
                <a:lnSpc>
                  <a:spcPct val="100000"/>
                </a:lnSpc>
                <a:spcBef>
                  <a:spcPts val="0"/>
                </a:spcBef>
                <a:spcAft>
                  <a:spcPts val="0"/>
                </a:spcAft>
                <a:buClr>
                  <a:srgbClr val="000000"/>
                </a:buClr>
                <a:buSzPts val="1900"/>
                <a:buFont typeface="Arial"/>
                <a:buNone/>
              </a:pPr>
              <a:endParaRPr sz="1900" b="1">
                <a:solidFill>
                  <a:srgbClr val="D83226"/>
                </a:solidFill>
              </a:endParaRPr>
            </a:p>
          </p:txBody>
        </p:sp>
        <p:sp>
          <p:nvSpPr>
            <p:cNvPr id="126" name="Google Shape;126;p15"/>
            <p:cNvSpPr/>
            <p:nvPr/>
          </p:nvSpPr>
          <p:spPr>
            <a:xfrm>
              <a:off x="1078409" y="1914156"/>
              <a:ext cx="4407900" cy="33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500"/>
                <a:buFont typeface="Arial"/>
                <a:buNone/>
              </a:pPr>
              <a:r>
                <a:rPr lang="en-US" sz="1500">
                  <a:solidFill>
                    <a:schemeClr val="dk1"/>
                  </a:solidFill>
                </a:rPr>
                <a:t>Police, fire, and dispatch receive live building data automatically</a:t>
              </a:r>
              <a:endParaRPr sz="1500">
                <a:solidFill>
                  <a:schemeClr val="dk1"/>
                </a:solidFill>
              </a:endParaRPr>
            </a:p>
            <a:p>
              <a:pPr marL="0" marR="0" lvl="0" indent="0" algn="l" rtl="0">
                <a:lnSpc>
                  <a:spcPct val="100000"/>
                </a:lnSpc>
                <a:spcBef>
                  <a:spcPts val="0"/>
                </a:spcBef>
                <a:spcAft>
                  <a:spcPts val="0"/>
                </a:spcAft>
                <a:buClr>
                  <a:srgbClr val="000000"/>
                </a:buClr>
                <a:buSzPts val="1500"/>
                <a:buFont typeface="Arial"/>
                <a:buNone/>
              </a:pPr>
              <a:endParaRPr sz="1500">
                <a:solidFill>
                  <a:schemeClr val="dk1"/>
                </a:solidFill>
              </a:endParaRPr>
            </a:p>
          </p:txBody>
        </p:sp>
      </p:grpSp>
      <p:grpSp>
        <p:nvGrpSpPr>
          <p:cNvPr id="127" name="Google Shape;127;p15"/>
          <p:cNvGrpSpPr/>
          <p:nvPr/>
        </p:nvGrpSpPr>
        <p:grpSpPr>
          <a:xfrm>
            <a:off x="1306950" y="5010517"/>
            <a:ext cx="5741731" cy="809835"/>
            <a:chOff x="1078408" y="1648074"/>
            <a:chExt cx="4407900" cy="809835"/>
          </a:xfrm>
        </p:grpSpPr>
        <p:sp>
          <p:nvSpPr>
            <p:cNvPr id="128" name="Google Shape;128;p15"/>
            <p:cNvSpPr/>
            <p:nvPr/>
          </p:nvSpPr>
          <p:spPr>
            <a:xfrm>
              <a:off x="1078409" y="1648074"/>
              <a:ext cx="3609600" cy="33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900"/>
                <a:buFont typeface="Arial"/>
                <a:buNone/>
              </a:pPr>
              <a:r>
                <a:rPr lang="en-US" sz="1900" b="1">
                  <a:solidFill>
                    <a:srgbClr val="D83226"/>
                  </a:solidFill>
                </a:rPr>
                <a:t>Unlimited Access</a:t>
              </a:r>
              <a:endParaRPr sz="1700">
                <a:solidFill>
                  <a:schemeClr val="dk1"/>
                </a:solidFill>
              </a:endParaRPr>
            </a:p>
            <a:p>
              <a:pPr marL="0" marR="0" lvl="0" indent="0" algn="l" rtl="0">
                <a:lnSpc>
                  <a:spcPct val="100000"/>
                </a:lnSpc>
                <a:spcBef>
                  <a:spcPts val="0"/>
                </a:spcBef>
                <a:spcAft>
                  <a:spcPts val="0"/>
                </a:spcAft>
                <a:buClr>
                  <a:srgbClr val="000000"/>
                </a:buClr>
                <a:buSzPts val="1900"/>
                <a:buFont typeface="Arial"/>
                <a:buNone/>
              </a:pPr>
              <a:endParaRPr sz="1900" b="1">
                <a:solidFill>
                  <a:srgbClr val="D83226"/>
                </a:solidFill>
              </a:endParaRPr>
            </a:p>
          </p:txBody>
        </p:sp>
        <p:sp>
          <p:nvSpPr>
            <p:cNvPr id="129" name="Google Shape;129;p15"/>
            <p:cNvSpPr/>
            <p:nvPr/>
          </p:nvSpPr>
          <p:spPr>
            <a:xfrm>
              <a:off x="1078408" y="1903809"/>
              <a:ext cx="4407900" cy="554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a:solidFill>
                    <a:schemeClr val="dk1"/>
                  </a:solidFill>
                </a:rPr>
                <a:t>No per-device fees with E3’s unlimited users, means everyone becomes part of our safety network</a:t>
              </a:r>
              <a:endParaRPr sz="1500">
                <a:solidFill>
                  <a:schemeClr val="dk1"/>
                </a:solidFill>
              </a:endParaRPr>
            </a:p>
          </p:txBody>
        </p:sp>
      </p:grpSp>
      <p:pic>
        <p:nvPicPr>
          <p:cNvPr id="130" name="Google Shape;130;p15"/>
          <p:cNvPicPr preferRelativeResize="0"/>
          <p:nvPr/>
        </p:nvPicPr>
        <p:blipFill rotWithShape="1">
          <a:blip r:embed="rId3">
            <a:alphaModFix/>
          </a:blip>
          <a:srcRect/>
          <a:stretch/>
        </p:blipFill>
        <p:spPr>
          <a:xfrm>
            <a:off x="11113590" y="65856"/>
            <a:ext cx="811696" cy="811696"/>
          </a:xfrm>
          <a:prstGeom prst="rect">
            <a:avLst/>
          </a:prstGeom>
          <a:noFill/>
          <a:ln>
            <a:noFill/>
          </a:ln>
        </p:spPr>
      </p:pic>
      <p:pic>
        <p:nvPicPr>
          <p:cNvPr id="131" name="Google Shape;131;p15" title="Graphics_2 copy.png"/>
          <p:cNvPicPr preferRelativeResize="0"/>
          <p:nvPr/>
        </p:nvPicPr>
        <p:blipFill>
          <a:blip r:embed="rId4">
            <a:alphaModFix/>
          </a:blip>
          <a:stretch>
            <a:fillRect/>
          </a:stretch>
        </p:blipFill>
        <p:spPr>
          <a:xfrm>
            <a:off x="6984825" y="1822173"/>
            <a:ext cx="6038523" cy="399817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grpSp>
        <p:nvGrpSpPr>
          <p:cNvPr id="136" name="Google Shape;136;p16"/>
          <p:cNvGrpSpPr/>
          <p:nvPr/>
        </p:nvGrpSpPr>
        <p:grpSpPr>
          <a:xfrm>
            <a:off x="1306950" y="1569720"/>
            <a:ext cx="5741731" cy="807276"/>
            <a:chOff x="1078408" y="1564919"/>
            <a:chExt cx="4407900" cy="807276"/>
          </a:xfrm>
        </p:grpSpPr>
        <p:sp>
          <p:nvSpPr>
            <p:cNvPr id="137" name="Google Shape;137;p16"/>
            <p:cNvSpPr/>
            <p:nvPr/>
          </p:nvSpPr>
          <p:spPr>
            <a:xfrm>
              <a:off x="1078409" y="1564919"/>
              <a:ext cx="3609600" cy="338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1900" b="1">
                  <a:solidFill>
                    <a:srgbClr val="D83226"/>
                  </a:solidFill>
                </a:rPr>
                <a:t>Field-tested reliability</a:t>
              </a:r>
              <a:endParaRPr sz="1900" b="1">
                <a:solidFill>
                  <a:srgbClr val="D83226"/>
                </a:solidFill>
              </a:endParaRPr>
            </a:p>
          </p:txBody>
        </p:sp>
        <p:sp>
          <p:nvSpPr>
            <p:cNvPr id="138" name="Google Shape;138;p16"/>
            <p:cNvSpPr/>
            <p:nvPr/>
          </p:nvSpPr>
          <p:spPr>
            <a:xfrm>
              <a:off x="1078408" y="1818094"/>
              <a:ext cx="4407900" cy="554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a:solidFill>
                    <a:schemeClr val="dk1"/>
                  </a:solidFill>
                </a:rPr>
                <a:t>Thousands of schools nationwide trust E3 to protect their communities</a:t>
              </a:r>
              <a:endParaRPr sz="1500">
                <a:solidFill>
                  <a:schemeClr val="dk1"/>
                </a:solidFill>
              </a:endParaRPr>
            </a:p>
          </p:txBody>
        </p:sp>
      </p:grpSp>
      <p:sp>
        <p:nvSpPr>
          <p:cNvPr id="139" name="Google Shape;139;p16"/>
          <p:cNvSpPr/>
          <p:nvPr/>
        </p:nvSpPr>
        <p:spPr>
          <a:xfrm>
            <a:off x="1078400" y="822960"/>
            <a:ext cx="7023600" cy="554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500"/>
              <a:buFont typeface="Arial"/>
              <a:buNone/>
            </a:pPr>
            <a:r>
              <a:rPr lang="en-US" sz="1500">
                <a:solidFill>
                  <a:schemeClr val="dk1"/>
                </a:solidFill>
              </a:rPr>
              <a:t>Proven results that fit real-world constraints.</a:t>
            </a:r>
            <a:endParaRPr sz="1500">
              <a:solidFill>
                <a:schemeClr val="dk1"/>
              </a:solidFill>
            </a:endParaRPr>
          </a:p>
        </p:txBody>
      </p:sp>
      <p:sp>
        <p:nvSpPr>
          <p:cNvPr id="140" name="Google Shape;140;p16"/>
          <p:cNvSpPr/>
          <p:nvPr/>
        </p:nvSpPr>
        <p:spPr>
          <a:xfrm>
            <a:off x="1078400" y="297225"/>
            <a:ext cx="8530800" cy="646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3600"/>
              <a:buFont typeface="Arial"/>
              <a:buNone/>
            </a:pPr>
            <a:r>
              <a:rPr lang="en-US" sz="3600" b="1">
                <a:solidFill>
                  <a:schemeClr val="dk1"/>
                </a:solidFill>
              </a:rPr>
              <a:t>WHY SCHOOL BOARDS TRUST E3</a:t>
            </a:r>
            <a:endParaRPr sz="3600" b="0" i="0" u="none" strike="noStrike" cap="none">
              <a:solidFill>
                <a:schemeClr val="dk1"/>
              </a:solidFill>
              <a:latin typeface="Arial"/>
              <a:ea typeface="Arial"/>
              <a:cs typeface="Arial"/>
              <a:sym typeface="Arial"/>
            </a:endParaRPr>
          </a:p>
        </p:txBody>
      </p:sp>
      <p:grpSp>
        <p:nvGrpSpPr>
          <p:cNvPr id="141" name="Google Shape;141;p16"/>
          <p:cNvGrpSpPr/>
          <p:nvPr/>
        </p:nvGrpSpPr>
        <p:grpSpPr>
          <a:xfrm>
            <a:off x="1306950" y="2453287"/>
            <a:ext cx="6032862" cy="860538"/>
            <a:chOff x="1078408" y="1648074"/>
            <a:chExt cx="4631400" cy="860538"/>
          </a:xfrm>
        </p:grpSpPr>
        <p:sp>
          <p:nvSpPr>
            <p:cNvPr id="142" name="Google Shape;142;p16"/>
            <p:cNvSpPr/>
            <p:nvPr/>
          </p:nvSpPr>
          <p:spPr>
            <a:xfrm>
              <a:off x="1078409" y="1648074"/>
              <a:ext cx="3609600" cy="33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900"/>
                <a:buFont typeface="Arial"/>
                <a:buNone/>
              </a:pPr>
              <a:r>
                <a:rPr lang="en-US" sz="1900" b="1">
                  <a:solidFill>
                    <a:srgbClr val="D83226"/>
                  </a:solidFill>
                </a:rPr>
                <a:t>Quick onboarding</a:t>
              </a:r>
              <a:endParaRPr sz="1700">
                <a:solidFill>
                  <a:schemeClr val="dk1"/>
                </a:solidFill>
              </a:endParaRPr>
            </a:p>
            <a:p>
              <a:pPr marL="0" marR="0" lvl="0" indent="0" algn="l" rtl="0">
                <a:lnSpc>
                  <a:spcPct val="100000"/>
                </a:lnSpc>
                <a:spcBef>
                  <a:spcPts val="0"/>
                </a:spcBef>
                <a:spcAft>
                  <a:spcPts val="0"/>
                </a:spcAft>
                <a:buClr>
                  <a:srgbClr val="000000"/>
                </a:buClr>
                <a:buSzPts val="1900"/>
                <a:buFont typeface="Arial"/>
                <a:buNone/>
              </a:pPr>
              <a:endParaRPr sz="1900" b="1">
                <a:solidFill>
                  <a:srgbClr val="D83226"/>
                </a:solidFill>
              </a:endParaRPr>
            </a:p>
          </p:txBody>
        </p:sp>
        <p:sp>
          <p:nvSpPr>
            <p:cNvPr id="143" name="Google Shape;143;p16"/>
            <p:cNvSpPr/>
            <p:nvPr/>
          </p:nvSpPr>
          <p:spPr>
            <a:xfrm>
              <a:off x="1078408" y="1903811"/>
              <a:ext cx="4631400" cy="6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a:solidFill>
                    <a:schemeClr val="dk1"/>
                  </a:solidFill>
                </a:rPr>
                <a:t>We take care of the entire onboarding process with a dedicated account manager and streamlined setup meetings over 2-3 weeks. </a:t>
              </a:r>
              <a:endParaRPr sz="1400" b="0" i="0" u="none" strike="noStrike" cap="none">
                <a:solidFill>
                  <a:schemeClr val="dk1"/>
                </a:solidFill>
                <a:latin typeface="Arial"/>
                <a:ea typeface="Arial"/>
                <a:cs typeface="Arial"/>
                <a:sym typeface="Arial"/>
              </a:endParaRPr>
            </a:p>
          </p:txBody>
        </p:sp>
      </p:grpSp>
      <p:grpSp>
        <p:nvGrpSpPr>
          <p:cNvPr id="144" name="Google Shape;144;p16"/>
          <p:cNvGrpSpPr/>
          <p:nvPr/>
        </p:nvGrpSpPr>
        <p:grpSpPr>
          <a:xfrm>
            <a:off x="1306950" y="3364327"/>
            <a:ext cx="5741731" cy="770219"/>
            <a:chOff x="1078408" y="1648074"/>
            <a:chExt cx="4407900" cy="770219"/>
          </a:xfrm>
        </p:grpSpPr>
        <p:sp>
          <p:nvSpPr>
            <p:cNvPr id="145" name="Google Shape;145;p16"/>
            <p:cNvSpPr/>
            <p:nvPr/>
          </p:nvSpPr>
          <p:spPr>
            <a:xfrm>
              <a:off x="1078409" y="1648074"/>
              <a:ext cx="3609600" cy="338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1900" b="1">
                  <a:solidFill>
                    <a:srgbClr val="D83226"/>
                  </a:solidFill>
                </a:rPr>
                <a:t>Budget-friendly</a:t>
              </a:r>
              <a:endParaRPr sz="1900" b="1">
                <a:solidFill>
                  <a:srgbClr val="D83226"/>
                </a:solidFill>
              </a:endParaRPr>
            </a:p>
          </p:txBody>
        </p:sp>
        <p:sp>
          <p:nvSpPr>
            <p:cNvPr id="146" name="Google Shape;146;p16"/>
            <p:cNvSpPr/>
            <p:nvPr/>
          </p:nvSpPr>
          <p:spPr>
            <a:xfrm>
              <a:off x="1078408" y="1903792"/>
              <a:ext cx="4407900" cy="5145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a:solidFill>
                    <a:schemeClr val="dk1"/>
                  </a:solidFill>
                </a:rPr>
                <a:t>Purpose-built for education budgets with lower total costs than traditional hardware systems and competitors</a:t>
              </a:r>
              <a:endParaRPr sz="1500">
                <a:solidFill>
                  <a:schemeClr val="dk1"/>
                </a:solidFill>
              </a:endParaRPr>
            </a:p>
          </p:txBody>
        </p:sp>
      </p:grpSp>
      <p:sp>
        <p:nvSpPr>
          <p:cNvPr id="147" name="Google Shape;147;p16"/>
          <p:cNvSpPr/>
          <p:nvPr/>
        </p:nvSpPr>
        <p:spPr>
          <a:xfrm>
            <a:off x="1078400" y="6103850"/>
            <a:ext cx="8171100" cy="5541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500"/>
              <a:buFont typeface="Arial"/>
              <a:buNone/>
            </a:pPr>
            <a:r>
              <a:rPr lang="en-US" sz="1500" b="1">
                <a:solidFill>
                  <a:schemeClr val="dk1"/>
                </a:solidFill>
              </a:rPr>
              <a:t>E3 is an essential investment in student safety, not just another technology expense.</a:t>
            </a:r>
            <a:endParaRPr sz="1500" b="1">
              <a:solidFill>
                <a:schemeClr val="dk1"/>
              </a:solidFill>
            </a:endParaRPr>
          </a:p>
        </p:txBody>
      </p:sp>
      <p:grpSp>
        <p:nvGrpSpPr>
          <p:cNvPr id="148" name="Google Shape;148;p16"/>
          <p:cNvGrpSpPr/>
          <p:nvPr/>
        </p:nvGrpSpPr>
        <p:grpSpPr>
          <a:xfrm>
            <a:off x="1306950" y="4275367"/>
            <a:ext cx="5741731" cy="820183"/>
            <a:chOff x="1078408" y="1648074"/>
            <a:chExt cx="4407900" cy="820183"/>
          </a:xfrm>
        </p:grpSpPr>
        <p:sp>
          <p:nvSpPr>
            <p:cNvPr id="149" name="Google Shape;149;p16"/>
            <p:cNvSpPr/>
            <p:nvPr/>
          </p:nvSpPr>
          <p:spPr>
            <a:xfrm>
              <a:off x="1078409" y="1648074"/>
              <a:ext cx="3609600" cy="338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900"/>
                <a:buFont typeface="Arial"/>
                <a:buNone/>
              </a:pPr>
              <a:r>
                <a:rPr lang="en-US" sz="1900" b="1">
                  <a:solidFill>
                    <a:srgbClr val="D83226"/>
                  </a:solidFill>
                </a:rPr>
                <a:t>Dependable support</a:t>
              </a:r>
              <a:endParaRPr sz="1700">
                <a:solidFill>
                  <a:schemeClr val="dk1"/>
                </a:solidFill>
              </a:endParaRPr>
            </a:p>
            <a:p>
              <a:pPr marL="0" marR="0" lvl="0" indent="0" algn="l" rtl="0">
                <a:lnSpc>
                  <a:spcPct val="100000"/>
                </a:lnSpc>
                <a:spcBef>
                  <a:spcPts val="0"/>
                </a:spcBef>
                <a:spcAft>
                  <a:spcPts val="0"/>
                </a:spcAft>
                <a:buClr>
                  <a:srgbClr val="000000"/>
                </a:buClr>
                <a:buSzPts val="1900"/>
                <a:buFont typeface="Arial"/>
                <a:buNone/>
              </a:pPr>
              <a:endParaRPr sz="1900" b="1">
                <a:solidFill>
                  <a:srgbClr val="D83226"/>
                </a:solidFill>
              </a:endParaRPr>
            </a:p>
          </p:txBody>
        </p:sp>
        <p:sp>
          <p:nvSpPr>
            <p:cNvPr id="150" name="Google Shape;150;p16"/>
            <p:cNvSpPr/>
            <p:nvPr/>
          </p:nvSpPr>
          <p:spPr>
            <a:xfrm>
              <a:off x="1078408" y="1914156"/>
              <a:ext cx="4407900" cy="554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a:solidFill>
                    <a:schemeClr val="dk1"/>
                  </a:solidFill>
                </a:rPr>
                <a:t>Dedicated customer service teams ensure your system works flawlessly when you need it most</a:t>
              </a:r>
              <a:endParaRPr sz="1500">
                <a:solidFill>
                  <a:schemeClr val="dk1"/>
                </a:solidFill>
              </a:endParaRPr>
            </a:p>
          </p:txBody>
        </p:sp>
      </p:grpSp>
      <p:pic>
        <p:nvPicPr>
          <p:cNvPr id="151" name="Google Shape;151;p16"/>
          <p:cNvPicPr preferRelativeResize="0"/>
          <p:nvPr/>
        </p:nvPicPr>
        <p:blipFill rotWithShape="1">
          <a:blip r:embed="rId3">
            <a:alphaModFix/>
          </a:blip>
          <a:srcRect/>
          <a:stretch/>
        </p:blipFill>
        <p:spPr>
          <a:xfrm>
            <a:off x="11113590" y="65856"/>
            <a:ext cx="811696" cy="811696"/>
          </a:xfrm>
          <a:prstGeom prst="rect">
            <a:avLst/>
          </a:prstGeom>
          <a:noFill/>
          <a:ln>
            <a:noFill/>
          </a:ln>
        </p:spPr>
      </p:pic>
      <p:pic>
        <p:nvPicPr>
          <p:cNvPr id="152" name="Google Shape;152;p16"/>
          <p:cNvPicPr preferRelativeResize="0"/>
          <p:nvPr/>
        </p:nvPicPr>
        <p:blipFill>
          <a:blip r:embed="rId4">
            <a:alphaModFix/>
          </a:blip>
          <a:stretch>
            <a:fillRect/>
          </a:stretch>
        </p:blipFill>
        <p:spPr>
          <a:xfrm>
            <a:off x="7183646" y="1569722"/>
            <a:ext cx="6032849" cy="370751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17"/>
          <p:cNvSpPr/>
          <p:nvPr/>
        </p:nvSpPr>
        <p:spPr>
          <a:xfrm>
            <a:off x="0" y="0"/>
            <a:ext cx="12192000" cy="6858000"/>
          </a:xfrm>
          <a:prstGeom prst="rect">
            <a:avLst/>
          </a:prstGeom>
          <a:solidFill>
            <a:srgbClr val="21212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8" name="Google Shape;158;p17"/>
          <p:cNvSpPr/>
          <p:nvPr/>
        </p:nvSpPr>
        <p:spPr>
          <a:xfrm>
            <a:off x="313726" y="3530025"/>
            <a:ext cx="4061400" cy="6462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3600"/>
              <a:buFont typeface="Arial"/>
              <a:buNone/>
            </a:pPr>
            <a:r>
              <a:rPr lang="en-US" sz="3600" b="1">
                <a:solidFill>
                  <a:schemeClr val="lt1"/>
                </a:solidFill>
              </a:rPr>
              <a:t>Thank you!</a:t>
            </a:r>
            <a:endParaRPr sz="2300">
              <a:solidFill>
                <a:schemeClr val="lt1"/>
              </a:solidFill>
            </a:endParaRPr>
          </a:p>
        </p:txBody>
      </p:sp>
      <p:pic>
        <p:nvPicPr>
          <p:cNvPr id="159" name="Google Shape;159;p17"/>
          <p:cNvPicPr preferRelativeResize="0"/>
          <p:nvPr/>
        </p:nvPicPr>
        <p:blipFill rotWithShape="1">
          <a:blip r:embed="rId3">
            <a:alphaModFix/>
          </a:blip>
          <a:srcRect/>
          <a:stretch/>
        </p:blipFill>
        <p:spPr>
          <a:xfrm>
            <a:off x="1422554" y="2108354"/>
            <a:ext cx="1320646" cy="1320646"/>
          </a:xfrm>
          <a:prstGeom prst="rect">
            <a:avLst/>
          </a:prstGeom>
          <a:noFill/>
          <a:ln>
            <a:noFill/>
          </a:ln>
        </p:spPr>
      </p:pic>
      <p:pic>
        <p:nvPicPr>
          <p:cNvPr id="160" name="Google Shape;160;p17" title="Graphics_3 copy.png"/>
          <p:cNvPicPr preferRelativeResize="0"/>
          <p:nvPr/>
        </p:nvPicPr>
        <p:blipFill>
          <a:blip r:embed="rId4">
            <a:alphaModFix/>
          </a:blip>
          <a:stretch>
            <a:fillRect/>
          </a:stretch>
        </p:blipFill>
        <p:spPr>
          <a:xfrm>
            <a:off x="3370700" y="229726"/>
            <a:ext cx="9448648" cy="6754325"/>
          </a:xfrm>
          <a:prstGeom prst="rect">
            <a:avLst/>
          </a:prstGeom>
          <a:noFill/>
          <a:ln>
            <a:noFill/>
          </a:ln>
        </p:spPr>
      </p:pic>
    </p:spTree>
  </p:cSld>
  <p:clrMapOvr>
    <a:masterClrMapping/>
  </p:clrMapOvr>
</p:sld>
</file>

<file path=ppt/theme/theme1.xml><?xml version="1.0" encoding="utf-8"?>
<a:theme xmlns:a="http://schemas.openxmlformats.org/drawingml/2006/main" name="Office Teması">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576</Words>
  <Application>Microsoft Office PowerPoint</Application>
  <PresentationFormat>Widescreen</PresentationFormat>
  <Paragraphs>44</Paragraphs>
  <Slides>5</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Calibri</vt:lpstr>
      <vt:lpstr>Office Teması</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Bartley, Lorri</dc:creator>
  <cp:lastModifiedBy>Bartley, Lorri</cp:lastModifiedBy>
  <cp:revision>1</cp:revision>
  <dcterms:modified xsi:type="dcterms:W3CDTF">2025-12-11T14:32:14Z</dcterms:modified>
</cp:coreProperties>
</file>