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75" r:id="rId5"/>
    <p:sldId id="996" r:id="rId6"/>
    <p:sldId id="1106" r:id="rId7"/>
    <p:sldId id="984" r:id="rId8"/>
    <p:sldId id="1088" r:id="rId9"/>
    <p:sldId id="1116" r:id="rId10"/>
    <p:sldId id="1118" r:id="rId11"/>
    <p:sldId id="985" r:id="rId12"/>
    <p:sldId id="1089" r:id="rId13"/>
    <p:sldId id="986" r:id="rId14"/>
    <p:sldId id="109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89BDD03-6500-141E-5C73-C5F7B6F6E863}" name="Williams, Chris - Division of Assessment and Accountability Support" initials="WS" userId="S::chris.williams@education.ky.gov::2f156fa2-a309-475c-82f3-62ae8d0ba8a4" providerId="AD"/>
  <p188:author id="{9B822606-89CE-37F5-0354-C7C7B03AE384}" name="Chandler, Melissa - Division of Assessment and Accountability Support" initials="CS" userId="S::melissa.chandler@education.ky.gov::c7c40c5a-5db2-409e-9ac5-b3fa8556cae3" providerId="AD"/>
  <p188:author id="{2254F716-6BD3-11B8-3597-8B5EF4911B77}" name="Howard, Jason - Division of Assessment and Accountability Support" initials="HS" userId="S::jason.howard@education.ky.gov::49814e1c-8227-44e2-9235-bb86dacf959c" providerId="AD"/>
  <p188:author id="{EEAF063B-8BCB-A246-0486-9A5ACA2B8CA4}" name="Roseberry, Christen - Division of Assessment and Accountability Support" initials="CR" userId="S::christen.roseberry@education.ky.gov::64f073a6-c0e0-4356-b5dd-074214d6d82f" providerId="AD"/>
  <p188:author id="{0C431B50-E267-7ED8-372B-1A1B808F8997}" name="Jones, Helen - Division of Assessment and Accountability Support" initials="JHDoAaAS" userId="S::helen.jones@education.ky.gov::b7d6fb4f-88fd-4227-920b-6a3119e5e7a1" providerId="AD"/>
  <p188:author id="{52F57052-0FAD-5FD0-5873-4C8768666379}" name="Avery, Devon - Division of Assessment and Accountability Support" initials="DA" userId="S::devon.avery@education.ky.gov::ea78a75c-c17e-4901-bc17-b64bcd9c9f6d" providerId="AD"/>
  <p188:author id="{CCCC5755-80CF-4B48-E1F5-5CFC857F1A2A}" name="Riley, Ben - Division of Assessment and Accountability Support" initials="RBDoAaAS" userId="Riley, Ben - Division of Assessment and Accountability Support" providerId="None"/>
  <p188:author id="{771B6458-EC8F-ACB7-5084-9D6F069BC75D}" name="Avery, Devon - Division of Assessment and Accountability Support" initials="ADDoAaAS" userId="S::devon.avery@education.ky.gov::3c4d04ce-6fc5-4533-8afa-2b6776a03065" providerId="AD"/>
  <p188:author id="{FF3B046C-91C7-F735-5D2E-F89695486385}" name="Jett, Lisa - Division of Assessment and Accountability Support" initials="JS" userId="S::lisa.jett@education.ky.gov::6d718aac-4a55-46f9-aab8-85fa88911f2a" providerId="AD"/>
  <p188:author id="{436EC786-CEC7-8901-61CA-4BDABF115B31}" name="Savage, Shara - Division of Assessment and Accountability Support" initials="SSDoAaAS" userId="S::Shara.Savage@education.ky.gov::71eadb16-699f-453e-81d8-c9ac7aaf2dd6" providerId="AD"/>
  <p188:author id="{88138196-F698-FBED-D0A7-04A9C0FF3D88}" name="Stafford, Jennifer - KDE Division Director" initials="SD" userId="S::jennifer.stafford@education.ky.gov::0151abd4-297e-443f-a77b-a8c249c015ab" providerId="AD"/>
  <p188:author id="{5792059B-712A-A66F-966D-BE8B171CB42A}" name="O'Hair, Kevin - Office of Assessment and Accountability" initials="OKOoAaA" userId="S::kevin.ohair@education.ky.gov::854929ff-e20a-4d14-a6ee-38bca46af5a2" providerId="AD"/>
  <p188:author id="{4E37AEA2-9003-7A2B-581B-AF4837220C73}" name="Riley, Ben - Division of Accountability Data &amp; Analysis" initials="BR" userId="S::ben.riley@education.ky.gov::4cd6cdff-1273-49fa-8860-d0f5fa3fb9f7" providerId="AD"/>
  <p188:author id="{7D43B8C9-392B-C6FB-E7A9-56D9325C2AC6}" name="Jett, Lisa - Division of Assessment and Accountability Support" initials="JLDoAaAS" userId="Jett, Lisa - Division of Assessment and Accountability Support" providerId="None"/>
  <p188:author id="{5FD6BBD4-89B8-DC90-B9A0-590DE6A9A122}" name="Larkins, Jennifer - Division of Assessment and Accountability Support" initials="LS" userId="S::jennifer.larkins@education.ky.gov::093879bc-4454-48e7-95b0-93a7f4bf4b00" providerId="AD"/>
  <p188:author id="{1DDE88F8-27C4-C73A-F768-A150E2731EB4}" name="Mullins, Krista - Division of Assessment and Accountability Support" initials="KM" userId="S::krista.mullins@education.ky.gov::599e8b2c-da26-429c-a2a4-0d587b3d341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780"/>
    <a:srgbClr val="3074D8"/>
    <a:srgbClr val="A7CBCD"/>
    <a:srgbClr val="00AFBC"/>
    <a:srgbClr val="AAD6B8"/>
    <a:srgbClr val="0098A4"/>
    <a:srgbClr val="FCFCEE"/>
    <a:srgbClr val="F7F8D0"/>
    <a:srgbClr val="D8CED5"/>
    <a:srgbClr val="D1E4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64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Addison" userId="c3f3bd40-0534-4004-8bc1-c9684952146a" providerId="ADAL" clId="{1E3A1CF2-466D-421D-9B07-1E3B16039E2A}"/>
    <pc:docChg chg="modSld">
      <pc:chgData name="Jessica Addison" userId="c3f3bd40-0534-4004-8bc1-c9684952146a" providerId="ADAL" clId="{1E3A1CF2-466D-421D-9B07-1E3B16039E2A}" dt="2025-12-04T01:38:34.201" v="7" actId="20577"/>
      <pc:docMkLst>
        <pc:docMk/>
      </pc:docMkLst>
      <pc:sldChg chg="modSp mod">
        <pc:chgData name="Jessica Addison" userId="c3f3bd40-0534-4004-8bc1-c9684952146a" providerId="ADAL" clId="{1E3A1CF2-466D-421D-9B07-1E3B16039E2A}" dt="2025-12-04T01:38:34.201" v="7" actId="20577"/>
        <pc:sldMkLst>
          <pc:docMk/>
          <pc:sldMk cId="621703602" sldId="986"/>
        </pc:sldMkLst>
        <pc:spChg chg="mod">
          <ac:chgData name="Jessica Addison" userId="c3f3bd40-0534-4004-8bc1-c9684952146a" providerId="ADAL" clId="{1E3A1CF2-466D-421D-9B07-1E3B16039E2A}" dt="2025-12-04T01:38:34.201" v="7" actId="20577"/>
          <ac:spMkLst>
            <pc:docMk/>
            <pc:sldMk cId="621703602" sldId="986"/>
            <ac:spMk id="2" creationId="{FBFE89C4-7CFC-9571-AA7A-72E409619735}"/>
          </ac:spMkLst>
        </pc:spChg>
      </pc:sldChg>
      <pc:sldChg chg="modSp mod">
        <pc:chgData name="Jessica Addison" userId="c3f3bd40-0534-4004-8bc1-c9684952146a" providerId="ADAL" clId="{1E3A1CF2-466D-421D-9B07-1E3B16039E2A}" dt="2025-12-04T01:38:11.497" v="0" actId="1076"/>
        <pc:sldMkLst>
          <pc:docMk/>
          <pc:sldMk cId="2710003440" sldId="1090"/>
        </pc:sldMkLst>
        <pc:spChg chg="mod">
          <ac:chgData name="Jessica Addison" userId="c3f3bd40-0534-4004-8bc1-c9684952146a" providerId="ADAL" clId="{1E3A1CF2-466D-421D-9B07-1E3B16039E2A}" dt="2025-12-04T01:38:11.497" v="0" actId="1076"/>
          <ac:spMkLst>
            <pc:docMk/>
            <pc:sldMk cId="2710003440" sldId="1090"/>
            <ac:spMk id="2" creationId="{FBFE89C4-7CFC-9571-AA7A-72E40961973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BDC56E-7D36-7419-F0A0-0E8D569A221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6A0D3A-8B26-2911-1238-63D97C1D806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41DF6-BDE6-4868-994B-7E952971AD34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C759C5-49F6-0F99-72F8-CA49CAB83F2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E80704-70D2-D012-75D0-500A626CF94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8CFE70-0DA1-48C1-98F2-828D2EBBAD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9452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2C9033-769B-4EFD-B4BC-E28CD2D40FD3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1B365-D8D5-4ED3-A31E-D03B3F7A9A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283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E2BC98-6EA0-4EE7-A97F-558F26662BC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550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1B365-D8D5-4ED3-A31E-D03B3F7A9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925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1B365-D8D5-4ED3-A31E-D03B3F7A9A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8419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1B365-D8D5-4ED3-A31E-D03B3F7A9AA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153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1B365-D8D5-4ED3-A31E-D03B3F7A9A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401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1B365-D8D5-4ED3-A31E-D03B3F7A9A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317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1B365-D8D5-4ED3-A31E-D03B3F7A9A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207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1B365-D8D5-4ED3-A31E-D03B3F7A9AA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831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1B365-D8D5-4ED3-A31E-D03B3F7A9AA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2431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41B365-D8D5-4ED3-A31E-D03B3F7A9AA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563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08569-7959-0241-9BB6-EB4CB1A4E3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10264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C0594C-E6C1-9547-AD0F-AB6967F2D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00778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82362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B55A3-9192-AA4B-A28B-F665D0BBD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CF848-C4FD-8E4B-B94D-2FC841DBA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3013"/>
            <a:ext cx="10515600" cy="4093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46679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2AF73-9A4E-D146-900B-0DCB6902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233612"/>
          </a:xfrm>
        </p:spPr>
        <p:txBody>
          <a:bodyPr anchor="b">
            <a:normAutofit/>
          </a:bodyPr>
          <a:lstStyle>
            <a:lvl1pPr marL="0" indent="0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68D449-E993-6C44-BBED-F872FBC17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4335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887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129AE-3E3D-8D40-9357-256A736AB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7DC4-37E3-C541-8F1C-EC9F203D4E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1320800"/>
            <a:ext cx="5181600" cy="36696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18A85B-13CF-DC4C-9B51-8C0EC07574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320800"/>
            <a:ext cx="5181600" cy="36696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2104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95664-CBD9-5B44-AF8D-232A4D4E3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74293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3898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747C7-D880-DF47-A5AB-551081E93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D60D4-B40E-F34D-80B5-1FB5C0192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891430"/>
            <a:ext cx="6172200" cy="39696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6E9781-5FD6-404C-9615-4A709D3011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2705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9EA58-8F14-9847-A5CC-481304CAC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 marL="0" indent="0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780811-8AD9-384B-AAE6-7D7355D834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5E1C3A-9866-3A4D-B8F8-421BAC501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361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D2CF2-02DF-EB40-9C30-F603922C4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8DE25A-01D2-3842-897E-9F6C70707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463675"/>
            <a:ext cx="10515600" cy="37939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22027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6970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9831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FAA31E-A6D5-0042-9274-104B04F9A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896C5-06B0-3147-AB94-8C999EE89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69886"/>
            <a:ext cx="10515600" cy="39182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71339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62" r:id="rId10"/>
    <p:sldLayoutId id="2147483688" r:id="rId11"/>
  </p:sldLayoutIdLst>
  <p:hf sldNum="0" hdr="0" ftr="0" dt="0"/>
  <p:txStyles>
    <p:titleStyle>
      <a:lvl1pPr marL="228600" indent="0"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778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02649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02649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02649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02649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0264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14960" y="1954833"/>
            <a:ext cx="10515600" cy="1325563"/>
          </a:xfrm>
        </p:spPr>
        <p:txBody>
          <a:bodyPr>
            <a:normAutofit/>
          </a:bodyPr>
          <a:lstStyle/>
          <a:p>
            <a:pPr marL="0"/>
            <a:r>
              <a:rPr lang="en-US" sz="4800"/>
              <a:t>2024-2025 Data Release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4294967295"/>
          </p:nvPr>
        </p:nvSpPr>
        <p:spPr>
          <a:xfrm>
            <a:off x="314960" y="3178796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Todd County School District</a:t>
            </a:r>
          </a:p>
        </p:txBody>
      </p:sp>
    </p:spTree>
    <p:extLst>
      <p:ext uri="{BB962C8B-B14F-4D97-AF65-F5344CB8AC3E}">
        <p14:creationId xmlns:p14="http://schemas.microsoft.com/office/powerpoint/2010/main" val="563846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80FD6-D637-5369-27D9-DEE543BEB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4775"/>
            <a:ext cx="12192000" cy="1113974"/>
          </a:xfrm>
        </p:spPr>
        <p:txBody>
          <a:bodyPr>
            <a:normAutofit/>
          </a:bodyPr>
          <a:lstStyle/>
          <a:p>
            <a:r>
              <a:rPr lang="en-US"/>
              <a:t>Color Ratings (State Accountability ONLY)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6FF51-70E0-34D4-1A14-A9DC82220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067" y="1382442"/>
            <a:ext cx="7215386" cy="4093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State Accountability will be reported using a color rating system to communicate performance of schools, with Red being the lowest rating and Blue being the highest rating.</a:t>
            </a:r>
          </a:p>
          <a:p>
            <a:r>
              <a:rPr lang="en-US" sz="2800"/>
              <a:t>An </a:t>
            </a:r>
            <a:r>
              <a:rPr lang="en-US"/>
              <a:t>Overall</a:t>
            </a:r>
            <a:r>
              <a:rPr lang="en-US" sz="2800"/>
              <a:t> </a:t>
            </a:r>
            <a:r>
              <a:rPr lang="en-US"/>
              <a:t>Performance Rating</a:t>
            </a:r>
            <a:r>
              <a:rPr lang="en-US" sz="2800"/>
              <a:t> combines performance on the exclusive state indicators </a:t>
            </a:r>
            <a:r>
              <a:rPr lang="en-US" sz="2800">
                <a:effectLst/>
                <a:ea typeface="Calibri"/>
              </a:rPr>
              <a:t>for elementary, middle and high schools.</a:t>
            </a:r>
            <a:endParaRPr lang="en-US"/>
          </a:p>
          <a:p>
            <a:endParaRPr lang="en-US" sz="2800">
              <a:effectLst/>
              <a:ea typeface="Calibri"/>
            </a:endParaRPr>
          </a:p>
          <a:p>
            <a:endParaRPr lang="en-US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0BD5A318-4C04-937D-0A84-220832F00D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686352"/>
              </p:ext>
            </p:extLst>
          </p:nvPr>
        </p:nvGraphicFramePr>
        <p:xfrm>
          <a:off x="8432537" y="1089198"/>
          <a:ext cx="2340971" cy="4093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971">
                  <a:extLst>
                    <a:ext uri="{9D8B030D-6E8A-4147-A177-3AD203B41FA5}">
                      <a16:colId xmlns:a16="http://schemas.microsoft.com/office/drawing/2014/main" val="2442760064"/>
                    </a:ext>
                  </a:extLst>
                </a:gridCol>
              </a:tblGrid>
              <a:tr h="818623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tx1"/>
                          </a:solidFill>
                          <a:latin typeface="+mn-lt"/>
                        </a:rPr>
                        <a:t>Blue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074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1849748"/>
                  </a:ext>
                </a:extLst>
              </a:tr>
              <a:tr h="818623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tx1"/>
                          </a:solidFill>
                          <a:latin typeface="+mn-lt"/>
                        </a:rPr>
                        <a:t>Green</a:t>
                      </a:r>
                    </a:p>
                    <a:p>
                      <a:pPr algn="ctr"/>
                      <a:endParaRPr lang="en-US" b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565550"/>
                  </a:ext>
                </a:extLst>
              </a:tr>
              <a:tr h="818623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tx1"/>
                          </a:solidFill>
                          <a:latin typeface="+mn-lt"/>
                        </a:rPr>
                        <a:t>Yellow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7676460"/>
                  </a:ext>
                </a:extLst>
              </a:tr>
              <a:tr h="818623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tx1"/>
                          </a:solidFill>
                          <a:latin typeface="+mn-lt"/>
                        </a:rPr>
                        <a:t>Orange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9031514"/>
                  </a:ext>
                </a:extLst>
              </a:tr>
              <a:tr h="818623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tx1"/>
                          </a:solidFill>
                          <a:latin typeface="+mn-lt"/>
                        </a:rPr>
                        <a:t>Red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64424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1297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A8E9B6-9990-3EF3-9A0B-95921890A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" y="1671320"/>
            <a:ext cx="8707120" cy="2494280"/>
          </a:xfrm>
        </p:spPr>
        <p:txBody>
          <a:bodyPr>
            <a:normAutofit/>
          </a:bodyPr>
          <a:lstStyle/>
          <a:p>
            <a:pPr marL="0"/>
            <a:r>
              <a:rPr lang="en-US" sz="4800"/>
              <a:t>Accountability Data</a:t>
            </a:r>
          </a:p>
        </p:txBody>
      </p:sp>
    </p:spTree>
    <p:extLst>
      <p:ext uri="{BB962C8B-B14F-4D97-AF65-F5344CB8AC3E}">
        <p14:creationId xmlns:p14="http://schemas.microsoft.com/office/powerpoint/2010/main" val="12045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89B3ED3-4552-F0FF-9123-D38CE1B068F7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516726637"/>
              </p:ext>
            </p:extLst>
          </p:nvPr>
        </p:nvGraphicFramePr>
        <p:xfrm>
          <a:off x="873591" y="2194349"/>
          <a:ext cx="2324100" cy="2009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4100">
                  <a:extLst>
                    <a:ext uri="{9D8B030D-6E8A-4147-A177-3AD203B41FA5}">
                      <a16:colId xmlns:a16="http://schemas.microsoft.com/office/drawing/2014/main" val="1528844869"/>
                    </a:ext>
                  </a:extLst>
                </a:gridCol>
              </a:tblGrid>
              <a:tr h="914611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School Name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3998870"/>
                  </a:ext>
                </a:extLst>
              </a:tr>
              <a:tr h="109449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1620971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FBFE89C4-7CFC-9571-AA7A-72E40961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91256"/>
            <a:ext cx="11517147" cy="95680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State Accountability Profile at</a:t>
            </a:r>
            <a:br>
              <a:rPr lang="en-US" dirty="0"/>
            </a:br>
            <a:r>
              <a:rPr lang="en-US" dirty="0"/>
              <a:t> North Todd Elementary School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6B6FB915-652D-C21B-B402-4C259395C7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7061074"/>
              </p:ext>
            </p:extLst>
          </p:nvPr>
        </p:nvGraphicFramePr>
        <p:xfrm>
          <a:off x="3197691" y="2194351"/>
          <a:ext cx="7893981" cy="2009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2701">
                  <a:extLst>
                    <a:ext uri="{9D8B030D-6E8A-4147-A177-3AD203B41FA5}">
                      <a16:colId xmlns:a16="http://schemas.microsoft.com/office/drawing/2014/main" val="1271947120"/>
                    </a:ext>
                  </a:extLst>
                </a:gridCol>
                <a:gridCol w="2963846">
                  <a:extLst>
                    <a:ext uri="{9D8B030D-6E8A-4147-A177-3AD203B41FA5}">
                      <a16:colId xmlns:a16="http://schemas.microsoft.com/office/drawing/2014/main" val="1879375630"/>
                    </a:ext>
                  </a:extLst>
                </a:gridCol>
                <a:gridCol w="2947434">
                  <a:extLst>
                    <a:ext uri="{9D8B030D-6E8A-4147-A177-3AD203B41FA5}">
                      <a16:colId xmlns:a16="http://schemas.microsoft.com/office/drawing/2014/main" val="2657501330"/>
                    </a:ext>
                  </a:extLst>
                </a:gridCol>
              </a:tblGrid>
              <a:tr h="911743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Year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Overall Performance (Color) Rating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Overall Score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0202556"/>
                  </a:ext>
                </a:extLst>
              </a:tr>
              <a:tr h="52361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Orange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45.1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9825734"/>
                  </a:ext>
                </a:extLst>
              </a:tr>
              <a:tr h="57373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Blue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3074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97.0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709783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178391" y="3198899"/>
            <a:ext cx="1714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North Todd Elementary School</a:t>
            </a:r>
          </a:p>
        </p:txBody>
      </p:sp>
    </p:spTree>
    <p:extLst>
      <p:ext uri="{BB962C8B-B14F-4D97-AF65-F5344CB8AC3E}">
        <p14:creationId xmlns:p14="http://schemas.microsoft.com/office/powerpoint/2010/main" val="667898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E89C4-7CFC-9571-AA7A-72E40961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141" y="202130"/>
            <a:ext cx="10515600" cy="9144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</a:rPr>
              <a:t>North Todd Elementary School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1094598"/>
              </p:ext>
            </p:extLst>
          </p:nvPr>
        </p:nvGraphicFramePr>
        <p:xfrm>
          <a:off x="400050" y="1257297"/>
          <a:ext cx="11334752" cy="41910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59952">
                  <a:extLst>
                    <a:ext uri="{9D8B030D-6E8A-4147-A177-3AD203B41FA5}">
                      <a16:colId xmlns:a16="http://schemas.microsoft.com/office/drawing/2014/main" val="1897513353"/>
                    </a:ext>
                  </a:extLst>
                </a:gridCol>
                <a:gridCol w="2068700">
                  <a:extLst>
                    <a:ext uri="{9D8B030D-6E8A-4147-A177-3AD203B41FA5}">
                      <a16:colId xmlns:a16="http://schemas.microsoft.com/office/drawing/2014/main" val="3188512198"/>
                    </a:ext>
                  </a:extLst>
                </a:gridCol>
                <a:gridCol w="2068700">
                  <a:extLst>
                    <a:ext uri="{9D8B030D-6E8A-4147-A177-3AD203B41FA5}">
                      <a16:colId xmlns:a16="http://schemas.microsoft.com/office/drawing/2014/main" val="2591218426"/>
                    </a:ext>
                  </a:extLst>
                </a:gridCol>
                <a:gridCol w="2068700">
                  <a:extLst>
                    <a:ext uri="{9D8B030D-6E8A-4147-A177-3AD203B41FA5}">
                      <a16:colId xmlns:a16="http://schemas.microsoft.com/office/drawing/2014/main" val="3206825266"/>
                    </a:ext>
                  </a:extLst>
                </a:gridCol>
                <a:gridCol w="2068700">
                  <a:extLst>
                    <a:ext uri="{9D8B030D-6E8A-4147-A177-3AD203B41FA5}">
                      <a16:colId xmlns:a16="http://schemas.microsoft.com/office/drawing/2014/main" val="4113402392"/>
                    </a:ext>
                  </a:extLst>
                </a:gridCol>
              </a:tblGrid>
              <a:tr h="1799063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 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</a:rPr>
                        <a:t>Year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State Assessment Results in Reading/Mathematics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State Assessment Results in Science/Social Studies/Writing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u="none" strike="noStrike" dirty="0">
                          <a:solidFill>
                            <a:schemeClr val="bg1"/>
                          </a:solidFill>
                          <a:effectLst/>
                        </a:rPr>
                        <a:t>Quality of School Climate and Safety 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349641"/>
                  </a:ext>
                </a:extLst>
              </a:tr>
              <a:tr h="592874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2400" u="none" strike="noStrike" dirty="0">
                          <a:effectLst/>
                        </a:rPr>
                        <a:t>Status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u="none" strike="noStrike">
                          <a:effectLst/>
                        </a:rPr>
                        <a:t>2024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u="none" strike="noStrike" dirty="0">
                          <a:effectLst/>
                        </a:rPr>
                        <a:t>48.9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48.6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75.5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280909212"/>
                  </a:ext>
                </a:extLst>
              </a:tr>
              <a:tr h="5928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u="none" strike="noStrike">
                          <a:effectLst/>
                        </a:rPr>
                        <a:t>2025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u="none" strike="noStrike" dirty="0">
                          <a:effectLst/>
                        </a:rPr>
                        <a:t>73.1 (+24.2)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73 (+24.4)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82.0 (+6.5)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502805061"/>
                  </a:ext>
                </a:extLst>
              </a:tr>
              <a:tr h="592874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2400" u="none" strike="noStrike" dirty="0">
                          <a:effectLst/>
                        </a:rPr>
                        <a:t>Indicator</a:t>
                      </a:r>
                    </a:p>
                    <a:p>
                      <a:pPr algn="ctr" rtl="0" fontAlgn="t"/>
                      <a:r>
                        <a:rPr lang="en-US" sz="2400" u="none" strike="noStrike" dirty="0">
                          <a:effectLst/>
                        </a:rPr>
                        <a:t>= Status + Change</a:t>
                      </a:r>
                      <a:br>
                        <a:rPr lang="en-US" sz="2400" u="none" strike="noStrike" dirty="0">
                          <a:effectLst/>
                        </a:rPr>
                      </a:b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u="none" strike="noStrike">
                          <a:effectLst/>
                        </a:rPr>
                        <a:t>2024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46.2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40.7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74.6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550066293"/>
                  </a:ext>
                </a:extLst>
              </a:tr>
              <a:tr h="6133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u="none" strike="noStrike">
                          <a:effectLst/>
                        </a:rPr>
                        <a:t>2025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97.3 (73.1+24.2)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97.4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88.5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814545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4593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89B3ED3-4552-F0FF-9123-D38CE1B068F7}"/>
              </a:ext>
            </a:extLst>
          </p:cNvPr>
          <p:cNvGraphicFramePr>
            <a:graphicFrameLocks noGrp="1" noDrilldown="1" noMove="1" noResize="1"/>
          </p:cNvGraphicFramePr>
          <p:nvPr/>
        </p:nvGraphicFramePr>
        <p:xfrm>
          <a:off x="873591" y="2194349"/>
          <a:ext cx="2324100" cy="2009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4100">
                  <a:extLst>
                    <a:ext uri="{9D8B030D-6E8A-4147-A177-3AD203B41FA5}">
                      <a16:colId xmlns:a16="http://schemas.microsoft.com/office/drawing/2014/main" val="1528844869"/>
                    </a:ext>
                  </a:extLst>
                </a:gridCol>
              </a:tblGrid>
              <a:tr h="914611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School Name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3998870"/>
                  </a:ext>
                </a:extLst>
              </a:tr>
              <a:tr h="109449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1620971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FBFE89C4-7CFC-9571-AA7A-72E40961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695" y="563826"/>
            <a:ext cx="11517147" cy="95680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State Accountability Profile at</a:t>
            </a:r>
            <a:br>
              <a:rPr lang="en-US" dirty="0"/>
            </a:br>
            <a:r>
              <a:rPr lang="en-US" dirty="0"/>
              <a:t> South Todd Elementary School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6B6FB915-652D-C21B-B402-4C259395C7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1527298"/>
              </p:ext>
            </p:extLst>
          </p:nvPr>
        </p:nvGraphicFramePr>
        <p:xfrm>
          <a:off x="3197691" y="2194351"/>
          <a:ext cx="7893981" cy="2009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2701">
                  <a:extLst>
                    <a:ext uri="{9D8B030D-6E8A-4147-A177-3AD203B41FA5}">
                      <a16:colId xmlns:a16="http://schemas.microsoft.com/office/drawing/2014/main" val="1271947120"/>
                    </a:ext>
                  </a:extLst>
                </a:gridCol>
                <a:gridCol w="2963846">
                  <a:extLst>
                    <a:ext uri="{9D8B030D-6E8A-4147-A177-3AD203B41FA5}">
                      <a16:colId xmlns:a16="http://schemas.microsoft.com/office/drawing/2014/main" val="1879375630"/>
                    </a:ext>
                  </a:extLst>
                </a:gridCol>
                <a:gridCol w="2947434">
                  <a:extLst>
                    <a:ext uri="{9D8B030D-6E8A-4147-A177-3AD203B41FA5}">
                      <a16:colId xmlns:a16="http://schemas.microsoft.com/office/drawing/2014/main" val="2657501330"/>
                    </a:ext>
                  </a:extLst>
                </a:gridCol>
              </a:tblGrid>
              <a:tr h="911743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Year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Overall Performance (Color) Rating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Overall Score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0202556"/>
                  </a:ext>
                </a:extLst>
              </a:tr>
              <a:tr h="52361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Yellow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57.9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9825734"/>
                  </a:ext>
                </a:extLst>
              </a:tr>
              <a:tr h="57373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Green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76.4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709783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178391" y="3198899"/>
            <a:ext cx="1714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South Todd Elementary School</a:t>
            </a:r>
          </a:p>
        </p:txBody>
      </p:sp>
    </p:spTree>
    <p:extLst>
      <p:ext uri="{BB962C8B-B14F-4D97-AF65-F5344CB8AC3E}">
        <p14:creationId xmlns:p14="http://schemas.microsoft.com/office/powerpoint/2010/main" val="3930096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E89C4-7CFC-9571-AA7A-72E40961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018" y="173254"/>
            <a:ext cx="10515600" cy="9144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Medium" panose="020B0603020102020204" pitchFamily="34" charset="0"/>
              </a:rPr>
              <a:t>South Todd Elementary School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1959156"/>
              </p:ext>
            </p:extLst>
          </p:nvPr>
        </p:nvGraphicFramePr>
        <p:xfrm>
          <a:off x="361950" y="1162051"/>
          <a:ext cx="11315702" cy="4210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3327">
                  <a:extLst>
                    <a:ext uri="{9D8B030D-6E8A-4147-A177-3AD203B41FA5}">
                      <a16:colId xmlns:a16="http://schemas.microsoft.com/office/drawing/2014/main" val="3087333006"/>
                    </a:ext>
                  </a:extLst>
                </a:gridCol>
                <a:gridCol w="1746475">
                  <a:extLst>
                    <a:ext uri="{9D8B030D-6E8A-4147-A177-3AD203B41FA5}">
                      <a16:colId xmlns:a16="http://schemas.microsoft.com/office/drawing/2014/main" val="904982351"/>
                    </a:ext>
                  </a:extLst>
                </a:gridCol>
                <a:gridCol w="1975748">
                  <a:extLst>
                    <a:ext uri="{9D8B030D-6E8A-4147-A177-3AD203B41FA5}">
                      <a16:colId xmlns:a16="http://schemas.microsoft.com/office/drawing/2014/main" val="3112393776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2893970804"/>
                    </a:ext>
                  </a:extLst>
                </a:gridCol>
                <a:gridCol w="1568227">
                  <a:extLst>
                    <a:ext uri="{9D8B030D-6E8A-4147-A177-3AD203B41FA5}">
                      <a16:colId xmlns:a16="http://schemas.microsoft.com/office/drawing/2014/main" val="2914181289"/>
                    </a:ext>
                  </a:extLst>
                </a:gridCol>
                <a:gridCol w="1746475">
                  <a:extLst>
                    <a:ext uri="{9D8B030D-6E8A-4147-A177-3AD203B41FA5}">
                      <a16:colId xmlns:a16="http://schemas.microsoft.com/office/drawing/2014/main" val="2663685963"/>
                    </a:ext>
                  </a:extLst>
                </a:gridCol>
              </a:tblGrid>
              <a:tr h="151189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 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Year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effectLst/>
                        </a:rPr>
                        <a:t>State Assessment Results in Reading/ Mathematics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effectLst/>
                        </a:rPr>
                        <a:t>State Assessment Results in Science/Social Studies/Writing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effectLst/>
                        </a:rPr>
                        <a:t>English Learner Progress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effectLst/>
                        </a:rPr>
                        <a:t>Quality of School Climate and Safety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0750963"/>
                  </a:ext>
                </a:extLst>
              </a:tr>
              <a:tr h="674538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800" u="none" strike="noStrike" dirty="0">
                          <a:effectLst/>
                        </a:rPr>
                        <a:t>Status </a:t>
                      </a:r>
                      <a:br>
                        <a:rPr lang="en-US" sz="1800" u="none" strike="noStrike" dirty="0">
                          <a:effectLst/>
                        </a:rPr>
                      </a:b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2024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u="none" strike="noStrike" dirty="0">
                          <a:effectLst/>
                        </a:rPr>
                        <a:t>58.5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52.3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70.2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74.3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823790836"/>
                  </a:ext>
                </a:extLst>
              </a:tr>
              <a:tr h="6745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2025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800" u="none" strike="noStrike" dirty="0">
                          <a:effectLst/>
                        </a:rPr>
                        <a:t>65.2 (+6.7)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67.6 (+15.3)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65.5 (-4.7)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81.5 (+7.2)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563550716"/>
                  </a:ext>
                </a:extLst>
              </a:tr>
              <a:tr h="674538">
                <a:tc rowSpan="2">
                  <a:txBody>
                    <a:bodyPr/>
                    <a:lstStyle/>
                    <a:p>
                      <a:pPr algn="ctr" rtl="0" fontAlgn="t"/>
                      <a:br>
                        <a:rPr lang="en-US" sz="1800" u="none" strike="noStrike" dirty="0">
                          <a:effectLst/>
                        </a:rPr>
                      </a:br>
                      <a:r>
                        <a:rPr lang="en-US" sz="1800" u="none" strike="noStrike" dirty="0">
                          <a:effectLst/>
                        </a:rPr>
                        <a:t>Indicator</a:t>
                      </a:r>
                    </a:p>
                    <a:p>
                      <a:pPr algn="ctr" rtl="0" fontAlgn="t"/>
                      <a:r>
                        <a:rPr lang="en-US" sz="1800" u="none" strike="noStrike" dirty="0">
                          <a:effectLst/>
                        </a:rPr>
                        <a:t>= Status + Change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2024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59.9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49.1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97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71.3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894830967"/>
                  </a:ext>
                </a:extLst>
              </a:tr>
              <a:tr h="6745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2025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71.9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82.9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60.8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88.7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4783805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1913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E89C4-7CFC-9571-AA7A-72E40961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009" y="721895"/>
            <a:ext cx="10994571" cy="10363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State Accountability </a:t>
            </a:r>
            <a:r>
              <a:rPr lang="en-US" dirty="0">
                <a:ea typeface="+mj-lt"/>
                <a:cs typeface="+mj-lt"/>
              </a:rPr>
              <a:t>Profile </a:t>
            </a:r>
            <a:r>
              <a:rPr lang="en-US" dirty="0"/>
              <a:t>at </a:t>
            </a:r>
            <a:br>
              <a:rPr lang="en-US" dirty="0"/>
            </a:br>
            <a:r>
              <a:rPr lang="en-US" dirty="0"/>
              <a:t>Todd County Middle School</a:t>
            </a:r>
          </a:p>
        </p:txBody>
      </p:sp>
      <p:graphicFrame>
        <p:nvGraphicFramePr>
          <p:cNvPr id="9" name="Table 5">
            <a:extLst>
              <a:ext uri="{FF2B5EF4-FFF2-40B4-BE49-F238E27FC236}">
                <a16:creationId xmlns:a16="http://schemas.microsoft.com/office/drawing/2014/main" id="{C7987E4C-2F3C-0B52-E729-78BD22D7F5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5658429"/>
              </p:ext>
            </p:extLst>
          </p:nvPr>
        </p:nvGraphicFramePr>
        <p:xfrm>
          <a:off x="1474237" y="2493908"/>
          <a:ext cx="9520335" cy="2135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1165">
                  <a:extLst>
                    <a:ext uri="{9D8B030D-6E8A-4147-A177-3AD203B41FA5}">
                      <a16:colId xmlns:a16="http://schemas.microsoft.com/office/drawing/2014/main" val="1256516799"/>
                    </a:ext>
                  </a:extLst>
                </a:gridCol>
                <a:gridCol w="1911165">
                  <a:extLst>
                    <a:ext uri="{9D8B030D-6E8A-4147-A177-3AD203B41FA5}">
                      <a16:colId xmlns:a16="http://schemas.microsoft.com/office/drawing/2014/main" val="1271947120"/>
                    </a:ext>
                  </a:extLst>
                </a:gridCol>
                <a:gridCol w="2856913">
                  <a:extLst>
                    <a:ext uri="{9D8B030D-6E8A-4147-A177-3AD203B41FA5}">
                      <a16:colId xmlns:a16="http://schemas.microsoft.com/office/drawing/2014/main" val="1879375630"/>
                    </a:ext>
                  </a:extLst>
                </a:gridCol>
                <a:gridCol w="2841092">
                  <a:extLst>
                    <a:ext uri="{9D8B030D-6E8A-4147-A177-3AD203B41FA5}">
                      <a16:colId xmlns:a16="http://schemas.microsoft.com/office/drawing/2014/main" val="2657501330"/>
                    </a:ext>
                  </a:extLst>
                </a:gridCol>
              </a:tblGrid>
              <a:tr h="916042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School Name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6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Year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6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Overall Performance (Color) Rating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AAD6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Overall Score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6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0202556"/>
                  </a:ext>
                </a:extLst>
              </a:tr>
              <a:tr h="549451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Todd</a:t>
                      </a:r>
                      <a:r>
                        <a:rPr lang="en-US" sz="2000" baseline="0" dirty="0"/>
                        <a:t> County Middle School 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Orange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36.9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9825734"/>
                  </a:ext>
                </a:extLst>
              </a:tr>
              <a:tr h="669749"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Orange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46.7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70978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8288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E89C4-7CFC-9571-AA7A-72E40961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475" y="182881"/>
            <a:ext cx="10515600" cy="9144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007780"/>
                </a:solidFill>
                <a:latin typeface="Franklin Gothic Medium" panose="020B0603020102020204" pitchFamily="34" charset="0"/>
              </a:rPr>
              <a:t>Todd County Middle School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2191680"/>
              </p:ext>
            </p:extLst>
          </p:nvPr>
        </p:nvGraphicFramePr>
        <p:xfrm>
          <a:off x="514351" y="1200150"/>
          <a:ext cx="10991849" cy="4210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7381">
                  <a:extLst>
                    <a:ext uri="{9D8B030D-6E8A-4147-A177-3AD203B41FA5}">
                      <a16:colId xmlns:a16="http://schemas.microsoft.com/office/drawing/2014/main" val="63492236"/>
                    </a:ext>
                  </a:extLst>
                </a:gridCol>
                <a:gridCol w="2006117">
                  <a:extLst>
                    <a:ext uri="{9D8B030D-6E8A-4147-A177-3AD203B41FA5}">
                      <a16:colId xmlns:a16="http://schemas.microsoft.com/office/drawing/2014/main" val="2446984884"/>
                    </a:ext>
                  </a:extLst>
                </a:gridCol>
                <a:gridCol w="2006117">
                  <a:extLst>
                    <a:ext uri="{9D8B030D-6E8A-4147-A177-3AD203B41FA5}">
                      <a16:colId xmlns:a16="http://schemas.microsoft.com/office/drawing/2014/main" val="1645108702"/>
                    </a:ext>
                  </a:extLst>
                </a:gridCol>
                <a:gridCol w="2006117">
                  <a:extLst>
                    <a:ext uri="{9D8B030D-6E8A-4147-A177-3AD203B41FA5}">
                      <a16:colId xmlns:a16="http://schemas.microsoft.com/office/drawing/2014/main" val="2156156980"/>
                    </a:ext>
                  </a:extLst>
                </a:gridCol>
                <a:gridCol w="2006117">
                  <a:extLst>
                    <a:ext uri="{9D8B030D-6E8A-4147-A177-3AD203B41FA5}">
                      <a16:colId xmlns:a16="http://schemas.microsoft.com/office/drawing/2014/main" val="3680360227"/>
                    </a:ext>
                  </a:extLst>
                </a:gridCol>
              </a:tblGrid>
              <a:tr h="151189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Year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State Assessment Results in Reading/</a:t>
                      </a:r>
                    </a:p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Mathematics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State Assessment Results in Science/Social Studies/Writing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Quality of School Climate and Safety 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63302803"/>
                  </a:ext>
                </a:extLst>
              </a:tr>
              <a:tr h="674539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2000" u="none" strike="noStrike" dirty="0">
                          <a:effectLst/>
                        </a:rPr>
                        <a:t>Status </a:t>
                      </a:r>
                      <a:br>
                        <a:rPr lang="en-US" sz="2000" u="none" strike="noStrike" dirty="0">
                          <a:effectLst/>
                        </a:rPr>
                      </a:b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>
                          <a:effectLst/>
                        </a:rPr>
                        <a:t>2024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u="none" strike="noStrike" dirty="0">
                          <a:effectLst/>
                        </a:rPr>
                        <a:t>46.6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42.5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65.1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014767570"/>
                  </a:ext>
                </a:extLst>
              </a:tr>
              <a:tr h="6745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>
                          <a:effectLst/>
                        </a:rPr>
                        <a:t>2025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u="none" strike="noStrike" dirty="0">
                          <a:effectLst/>
                        </a:rPr>
                        <a:t>45 (-1.6)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45.3 (+2.8)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67 (+1.9)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884325660"/>
                  </a:ext>
                </a:extLst>
              </a:tr>
              <a:tr h="674539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2000" u="none" strike="noStrike" dirty="0">
                          <a:effectLst/>
                        </a:rPr>
                        <a:t>Indicator</a:t>
                      </a:r>
                    </a:p>
                    <a:p>
                      <a:pPr algn="ctr" rtl="0" fontAlgn="t"/>
                      <a:r>
                        <a:rPr lang="en-US" sz="2000" u="none" strike="noStrike" dirty="0">
                          <a:effectLst/>
                        </a:rPr>
                        <a:t>= Status + Change</a:t>
                      </a:r>
                      <a:br>
                        <a:rPr lang="en-US" sz="2000" u="none" strike="noStrike" dirty="0">
                          <a:effectLst/>
                        </a:rPr>
                      </a:b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>
                          <a:effectLst/>
                        </a:rPr>
                        <a:t>2024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40.6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30.6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65.2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857753915"/>
                  </a:ext>
                </a:extLst>
              </a:tr>
              <a:tr h="6745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>
                          <a:effectLst/>
                        </a:rPr>
                        <a:t>2025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43.4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48.1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68.9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8637848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4934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E89C4-7CFC-9571-AA7A-72E40961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60396"/>
            <a:ext cx="11277195" cy="9855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State Accountability </a:t>
            </a:r>
            <a:r>
              <a:rPr lang="en-US" dirty="0">
                <a:ea typeface="+mj-lt"/>
                <a:cs typeface="+mj-lt"/>
              </a:rPr>
              <a:t>Profile </a:t>
            </a:r>
            <a:r>
              <a:rPr lang="en-US" dirty="0"/>
              <a:t>at </a:t>
            </a:r>
            <a:br>
              <a:rPr lang="en-US" dirty="0"/>
            </a:br>
            <a:r>
              <a:rPr lang="en-US" dirty="0"/>
              <a:t>Todd County Central High School</a:t>
            </a: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24A316D8-A149-F7CC-9C2D-383D092C83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5099630"/>
              </p:ext>
            </p:extLst>
          </p:nvPr>
        </p:nvGraphicFramePr>
        <p:xfrm>
          <a:off x="557261" y="2601674"/>
          <a:ext cx="10719933" cy="2098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8974">
                  <a:extLst>
                    <a:ext uri="{9D8B030D-6E8A-4147-A177-3AD203B41FA5}">
                      <a16:colId xmlns:a16="http://schemas.microsoft.com/office/drawing/2014/main" val="2670196053"/>
                    </a:ext>
                  </a:extLst>
                </a:gridCol>
                <a:gridCol w="1808637">
                  <a:extLst>
                    <a:ext uri="{9D8B030D-6E8A-4147-A177-3AD203B41FA5}">
                      <a16:colId xmlns:a16="http://schemas.microsoft.com/office/drawing/2014/main" val="1271947120"/>
                    </a:ext>
                  </a:extLst>
                </a:gridCol>
                <a:gridCol w="2703647">
                  <a:extLst>
                    <a:ext uri="{9D8B030D-6E8A-4147-A177-3AD203B41FA5}">
                      <a16:colId xmlns:a16="http://schemas.microsoft.com/office/drawing/2014/main" val="1879375630"/>
                    </a:ext>
                  </a:extLst>
                </a:gridCol>
                <a:gridCol w="2688675">
                  <a:extLst>
                    <a:ext uri="{9D8B030D-6E8A-4147-A177-3AD203B41FA5}">
                      <a16:colId xmlns:a16="http://schemas.microsoft.com/office/drawing/2014/main" val="2657501330"/>
                    </a:ext>
                  </a:extLst>
                </a:gridCol>
              </a:tblGrid>
              <a:tr h="948907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School Name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AF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Year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AF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Overall Performance (Color) Rating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00AF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Overall Score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AF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0202556"/>
                  </a:ext>
                </a:extLst>
              </a:tr>
              <a:tr h="548474">
                <a:tc>
                  <a:txBody>
                    <a:bodyPr/>
                    <a:lstStyle/>
                    <a:p>
                      <a:r>
                        <a:rPr lang="en-US" dirty="0"/>
                        <a:t>Todd County Central High School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Green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74.9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9825734"/>
                  </a:ext>
                </a:extLst>
              </a:tr>
              <a:tr h="60097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2025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75.3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70978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1703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E89C4-7CFC-9571-AA7A-72E40961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3179" y="266499"/>
            <a:ext cx="10515600" cy="9144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Medium" panose="020B0603020102020204" pitchFamily="34" charset="0"/>
              </a:rPr>
              <a:t>Todd County Central High School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600372"/>
              </p:ext>
            </p:extLst>
          </p:nvPr>
        </p:nvGraphicFramePr>
        <p:xfrm>
          <a:off x="190499" y="1200150"/>
          <a:ext cx="11658601" cy="50292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7784">
                  <a:extLst>
                    <a:ext uri="{9D8B030D-6E8A-4147-A177-3AD203B41FA5}">
                      <a16:colId xmlns:a16="http://schemas.microsoft.com/office/drawing/2014/main" val="825209738"/>
                    </a:ext>
                  </a:extLst>
                </a:gridCol>
                <a:gridCol w="1492586">
                  <a:extLst>
                    <a:ext uri="{9D8B030D-6E8A-4147-A177-3AD203B41FA5}">
                      <a16:colId xmlns:a16="http://schemas.microsoft.com/office/drawing/2014/main" val="3942216240"/>
                    </a:ext>
                  </a:extLst>
                </a:gridCol>
                <a:gridCol w="1635177">
                  <a:extLst>
                    <a:ext uri="{9D8B030D-6E8A-4147-A177-3AD203B41FA5}">
                      <a16:colId xmlns:a16="http://schemas.microsoft.com/office/drawing/2014/main" val="2706895519"/>
                    </a:ext>
                  </a:extLst>
                </a:gridCol>
                <a:gridCol w="1791641">
                  <a:extLst>
                    <a:ext uri="{9D8B030D-6E8A-4147-A177-3AD203B41FA5}">
                      <a16:colId xmlns:a16="http://schemas.microsoft.com/office/drawing/2014/main" val="2566044506"/>
                    </a:ext>
                  </a:extLst>
                </a:gridCol>
                <a:gridCol w="1476627">
                  <a:extLst>
                    <a:ext uri="{9D8B030D-6E8A-4147-A177-3AD203B41FA5}">
                      <a16:colId xmlns:a16="http://schemas.microsoft.com/office/drawing/2014/main" val="499632913"/>
                    </a:ext>
                  </a:extLst>
                </a:gridCol>
                <a:gridCol w="1673510">
                  <a:extLst>
                    <a:ext uri="{9D8B030D-6E8A-4147-A177-3AD203B41FA5}">
                      <a16:colId xmlns:a16="http://schemas.microsoft.com/office/drawing/2014/main" val="2799575698"/>
                    </a:ext>
                  </a:extLst>
                </a:gridCol>
                <a:gridCol w="1381276">
                  <a:extLst>
                    <a:ext uri="{9D8B030D-6E8A-4147-A177-3AD203B41FA5}">
                      <a16:colId xmlns:a16="http://schemas.microsoft.com/office/drawing/2014/main" val="2074498621"/>
                    </a:ext>
                  </a:extLst>
                </a:gridCol>
              </a:tblGrid>
              <a:tr h="169535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Year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State Assessment Results in Reading/</a:t>
                      </a:r>
                    </a:p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Mathematics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State Assessment Results in Science/Social Studies/Writing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Quality of School Climate and Safety 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Postsecondary Readiness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 dirty="0">
                          <a:effectLst/>
                        </a:rPr>
                        <a:t>Graduation Rate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63219881"/>
                  </a:ext>
                </a:extLst>
              </a:tr>
              <a:tr h="833463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2000" u="none" strike="noStrike" dirty="0">
                          <a:effectLst/>
                        </a:rPr>
                        <a:t>Status</a:t>
                      </a:r>
                      <a:br>
                        <a:rPr lang="en-US" sz="2000" u="none" strike="noStrike" dirty="0">
                          <a:effectLst/>
                        </a:rPr>
                      </a:b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>
                          <a:effectLst/>
                        </a:rPr>
                        <a:t>2024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u="none" strike="noStrike" dirty="0">
                          <a:effectLst/>
                        </a:rPr>
                        <a:t>68.2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42.6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58.7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76.5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93.8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70928206"/>
                  </a:ext>
                </a:extLst>
              </a:tr>
              <a:tr h="8334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>
                          <a:effectLst/>
                        </a:rPr>
                        <a:t>2025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u="none" strike="noStrike" dirty="0">
                          <a:effectLst/>
                        </a:rPr>
                        <a:t>72.6 (+4.4)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51.1 (+8.5)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63.5 (+4.8)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78.8 (+2.3)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96.7 (+2.9)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50848528"/>
                  </a:ext>
                </a:extLst>
              </a:tr>
              <a:tr h="833463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2000" u="none" strike="noStrike" dirty="0">
                          <a:effectLst/>
                        </a:rPr>
                        <a:t>Indicator</a:t>
                      </a:r>
                    </a:p>
                    <a:p>
                      <a:pPr algn="ctr" rtl="0" fontAlgn="t"/>
                      <a:r>
                        <a:rPr lang="en-US" sz="2000" u="none" strike="noStrike" dirty="0">
                          <a:effectLst/>
                        </a:rPr>
                        <a:t>= Status + Change</a:t>
                      </a:r>
                      <a:br>
                        <a:rPr lang="en-US" sz="2000" u="none" strike="noStrike" dirty="0">
                          <a:effectLst/>
                        </a:rPr>
                      </a:b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>
                          <a:effectLst/>
                        </a:rPr>
                        <a:t>2024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85.3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42.3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60.9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81.7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92.6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823725892"/>
                  </a:ext>
                </a:extLst>
              </a:tr>
              <a:tr h="8334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u="none" strike="noStrike">
                          <a:effectLst/>
                        </a:rPr>
                        <a:t>2025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77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59.6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68.3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81.1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99.6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129961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0003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FCA05B1-E313-6D46-8EEA-D906E14B24AB}" vid="{B7719CA3-B6BF-1B46-93F3-629B5464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079834a-c71a-4a87-a835-b7e9533f9d78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C405591EECEF49BECECEF317222CB9" ma:contentTypeVersion="17" ma:contentTypeDescription="Create a new document." ma:contentTypeScope="" ma:versionID="bf0c709ce26de1cb1e515b6958f936bd">
  <xsd:schema xmlns:xsd="http://www.w3.org/2001/XMLSchema" xmlns:xs="http://www.w3.org/2001/XMLSchema" xmlns:p="http://schemas.microsoft.com/office/2006/metadata/properties" xmlns:ns3="0079834a-c71a-4a87-a835-b7e9533f9d78" xmlns:ns4="49ee1c97-8f61-4c09-a1c1-47a104f0d62c" targetNamespace="http://schemas.microsoft.com/office/2006/metadata/properties" ma:root="true" ma:fieldsID="d778180cb4cea2ab83e4ebf28ab266f1" ns3:_="" ns4:_="">
    <xsd:import namespace="0079834a-c71a-4a87-a835-b7e9533f9d78"/>
    <xsd:import namespace="49ee1c97-8f61-4c09-a1c1-47a104f0d62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LengthInSeconds" minOccurs="0"/>
                <xsd:element ref="ns4:MediaServiceSearchProperties" minOccurs="0"/>
                <xsd:element ref="ns4:MediaServiceObjectDetectorVersions" minOccurs="0"/>
                <xsd:element ref="ns4:MediaServiceSystemTags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79834a-c71a-4a87-a835-b7e9533f9d7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e1c97-8f61-4c09-a1c1-47a104f0d6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70D4522-EDD2-4326-BD38-D65ABD3DF72F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0079834a-c71a-4a87-a835-b7e9533f9d78"/>
    <ds:schemaRef ds:uri="http://schemas.openxmlformats.org/package/2006/metadata/core-properties"/>
    <ds:schemaRef ds:uri="49ee1c97-8f61-4c09-a1c1-47a104f0d62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ADB0A7B-F611-4DA3-9EED-47AB428FEA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79834a-c71a-4a87-a835-b7e9533f9d78"/>
    <ds:schemaRef ds:uri="49ee1c97-8f61-4c09-a1c1-47a104f0d6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AE43AF4-C9DA-4948-8B48-B657A868B76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KDE PowerPoint Template 2021</Template>
  <TotalTime>138</TotalTime>
  <Words>482</Words>
  <Application>Microsoft Office PowerPoint</Application>
  <PresentationFormat>Widescreen</PresentationFormat>
  <Paragraphs>186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Arial</vt:lpstr>
      <vt:lpstr>Calibri</vt:lpstr>
      <vt:lpstr>Franklin Gothic Book</vt:lpstr>
      <vt:lpstr>Franklin Gothic Medium</vt:lpstr>
      <vt:lpstr>Office Theme</vt:lpstr>
      <vt:lpstr>2024-2025 Data Release</vt:lpstr>
      <vt:lpstr>Color Ratings (State Accountability ONLY)</vt:lpstr>
      <vt:lpstr>Accountability Data</vt:lpstr>
      <vt:lpstr>State Accountability Profile at  North Todd Elementary School</vt:lpstr>
      <vt:lpstr>North Todd Elementary School</vt:lpstr>
      <vt:lpstr>State Accountability Profile at  South Todd Elementary School</vt:lpstr>
      <vt:lpstr>South Todd Elementary School</vt:lpstr>
      <vt:lpstr>State Accountability Profile at  Todd County Middle School</vt:lpstr>
      <vt:lpstr>Todd County Middle School</vt:lpstr>
      <vt:lpstr>State Accountability Profile at  Todd County Central High School</vt:lpstr>
      <vt:lpstr>Todd County Central High School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2025 Public Release Template</dc:title>
  <dc:creator>jennifer.larkins@education.ky.gov;melissa.chandler@education.ky.gov</dc:creator>
  <cp:keywords>Data ; data reporting ; public reporting ; Public Release ; School Report Card ; Template</cp:keywords>
  <cp:lastModifiedBy>Jessica Addison</cp:lastModifiedBy>
  <cp:revision>10</cp:revision>
  <dcterms:created xsi:type="dcterms:W3CDTF">2021-08-26T18:21:30Z</dcterms:created>
  <dcterms:modified xsi:type="dcterms:W3CDTF">2025-12-04T01:38:43Z</dcterms:modified>
  <cp:category>Contact dacinfo@education.ky.gov with questions.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0x010100D7C405591EECEF49BECECEF317222CB9</vt:lpwstr>
  </property>
  <property fmtid="{D5CDD505-2E9C-101B-9397-08002B2CF9AE}" pid="3" name="TaxKeyword">
    <vt:lpwstr>5014;#Public Release|d4d83dcc-5b8e-450f-acbf-0701d8f2a72a;#6112;#public reporting|7b114ab4-31f3-4917-bbd6-b5eeb90ba0a9;#5159;#School Report Card|471b5811-d7e4-4714-89f2-6835ae26658d;#5920;#data reporting|94461340-14af-4983-bdda-6b65662e97b8;#2076;#Data|ae</vt:lpwstr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  <property fmtid="{D5CDD505-2E9C-101B-9397-08002B2CF9AE}" pid="10" name="_dlc_DocIdItemGuid">
    <vt:lpwstr>34710f15-3a57-44c0-9ba3-eb32c2421c2e</vt:lpwstr>
  </property>
  <property fmtid="{D5CDD505-2E9C-101B-9397-08002B2CF9AE}" pid="11" name="MSIP_Label_eb544694-0027-44fa-bee4-2648c0363f9d_Enabled">
    <vt:lpwstr>true</vt:lpwstr>
  </property>
  <property fmtid="{D5CDD505-2E9C-101B-9397-08002B2CF9AE}" pid="12" name="MSIP_Label_eb544694-0027-44fa-bee4-2648c0363f9d_SetDate">
    <vt:lpwstr>2024-09-06T17:44:16Z</vt:lpwstr>
  </property>
  <property fmtid="{D5CDD505-2E9C-101B-9397-08002B2CF9AE}" pid="13" name="MSIP_Label_eb544694-0027-44fa-bee4-2648c0363f9d_Method">
    <vt:lpwstr>Standard</vt:lpwstr>
  </property>
  <property fmtid="{D5CDD505-2E9C-101B-9397-08002B2CF9AE}" pid="14" name="MSIP_Label_eb544694-0027-44fa-bee4-2648c0363f9d_Name">
    <vt:lpwstr>defa4170-0d19-0005-0004-bc88714345d2</vt:lpwstr>
  </property>
  <property fmtid="{D5CDD505-2E9C-101B-9397-08002B2CF9AE}" pid="15" name="MSIP_Label_eb544694-0027-44fa-bee4-2648c0363f9d_SiteId">
    <vt:lpwstr>9360c11f-90e6-4706-ad00-25fcdc9e2ed1</vt:lpwstr>
  </property>
  <property fmtid="{D5CDD505-2E9C-101B-9397-08002B2CF9AE}" pid="16" name="MSIP_Label_eb544694-0027-44fa-bee4-2648c0363f9d_ActionId">
    <vt:lpwstr>c9fde624-ce4c-4814-bf6e-ee3346d7e3ec</vt:lpwstr>
  </property>
  <property fmtid="{D5CDD505-2E9C-101B-9397-08002B2CF9AE}" pid="17" name="MSIP_Label_eb544694-0027-44fa-bee4-2648c0363f9d_ContentBits">
    <vt:lpwstr>0</vt:lpwstr>
  </property>
  <property fmtid="{D5CDD505-2E9C-101B-9397-08002B2CF9AE}" pid="18" name="MediaServiceImageTags">
    <vt:lpwstr/>
  </property>
</Properties>
</file>