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Oswald"/>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Oswald-regular.fnt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Oswald-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a953ae9d86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a953ae9d86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c86b2c4448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c86b2c4448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ec1935ff18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ec1935ff18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ec1935ff18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ec1935ff18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a953ae9d86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3a953ae9d8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d1c819634e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d1c819634e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ec1935ff18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ec1935ff18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3ec1935ff18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3ec1935ff18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ec1935ff18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3ec1935ff18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c86b2c4448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c86b2c4448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b0ab35aa09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b0ab35aa09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3d803284f7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3d803284f7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d803284f7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d803284f7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drive.google.com/file/d/1uoYDH5ESnxJAo0bzLdF8i_OogAGHgyyX/view" TargetMode="External"/><Relationship Id="rId4" Type="http://schemas.openxmlformats.org/officeDocument/2006/relationships/image" Target="../media/image1.png"/><Relationship Id="rId5" Type="http://schemas.openxmlformats.org/officeDocument/2006/relationships/image" Target="../media/image5.jpg"/><Relationship Id="rId6" Type="http://schemas.openxmlformats.org/officeDocument/2006/relationships/image" Target="../media/image2.png"/><Relationship Id="rId7"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8.jpg"/><Relationship Id="rId4" Type="http://schemas.openxmlformats.org/officeDocument/2006/relationships/image" Target="../media/image3.png"/><Relationship Id="rId5" Type="http://schemas.openxmlformats.org/officeDocument/2006/relationships/image" Target="../media/image5.jpg"/><Relationship Id="rId6"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6.jpg"/><Relationship Id="rId4" Type="http://schemas.openxmlformats.org/officeDocument/2006/relationships/image" Target="../media/image17.jpg"/><Relationship Id="rId5" Type="http://schemas.openxmlformats.org/officeDocument/2006/relationships/image" Target="../media/image3.png"/><Relationship Id="rId6" Type="http://schemas.openxmlformats.org/officeDocument/2006/relationships/image" Target="../media/image5.jpg"/><Relationship Id="rId7"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22.jpg"/><Relationship Id="rId7" Type="http://schemas.openxmlformats.org/officeDocument/2006/relationships/image" Target="../media/image1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2.png"/><Relationship Id="rId6" Type="http://schemas.openxmlformats.org/officeDocument/2006/relationships/image" Target="../media/image2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5.jpg"/><Relationship Id="rId5" Type="http://schemas.openxmlformats.org/officeDocument/2006/relationships/image" Target="../media/image3.png"/><Relationship Id="rId6"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jpg"/><Relationship Id="rId4" Type="http://schemas.openxmlformats.org/officeDocument/2006/relationships/image" Target="../media/image23.png"/><Relationship Id="rId5" Type="http://schemas.openxmlformats.org/officeDocument/2006/relationships/image" Target="../media/image3.png"/><Relationship Id="rId6"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jp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hyperlink" Target="http://drive.google.com/file/d/173c3JKoTbVzRb6svy5O8AeLrPo0WmA4b/view" TargetMode="External"/><Relationship Id="rId7"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0.jpg"/><Relationship Id="rId4" Type="http://schemas.openxmlformats.org/officeDocument/2006/relationships/image" Target="../media/image3.png"/><Relationship Id="rId5" Type="http://schemas.openxmlformats.org/officeDocument/2006/relationships/image" Target="../media/image5.jpg"/><Relationship Id="rId6" Type="http://schemas.openxmlformats.org/officeDocument/2006/relationships/image" Target="../media/image11.png"/><Relationship Id="rId7"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jpg"/><Relationship Id="rId4" Type="http://schemas.openxmlformats.org/officeDocument/2006/relationships/image" Target="../media/image11.png"/><Relationship Id="rId5" Type="http://schemas.openxmlformats.org/officeDocument/2006/relationships/image" Target="../media/image3.png"/><Relationship Id="rId6" Type="http://schemas.openxmlformats.org/officeDocument/2006/relationships/hyperlink" Target="http://drive.google.com/file/d/11u46ctjxw9cc1a6dXD6AJCQwUhzCB3Ps/view" TargetMode="External"/><Relationship Id="rId7"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0.jpg"/><Relationship Id="rId4" Type="http://schemas.openxmlformats.org/officeDocument/2006/relationships/image" Target="../media/image15.png"/><Relationship Id="rId5" Type="http://schemas.openxmlformats.org/officeDocument/2006/relationships/image" Target="../media/image5.jpg"/><Relationship Id="rId6"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jpg"/><Relationship Id="rId4" Type="http://schemas.openxmlformats.org/officeDocument/2006/relationships/image" Target="../media/image15.png"/><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55" name="Google Shape;55;p13"/>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56" name="Google Shape;56;p13"/>
          <p:cNvSpPr txBox="1"/>
          <p:nvPr/>
        </p:nvSpPr>
        <p:spPr>
          <a:xfrm>
            <a:off x="1259750" y="4520400"/>
            <a:ext cx="6295500" cy="6231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b="1" lang="en" sz="2800">
                <a:solidFill>
                  <a:srgbClr val="666666"/>
                </a:solidFill>
                <a:latin typeface="Oswald"/>
                <a:ea typeface="Oswald"/>
                <a:cs typeface="Oswald"/>
                <a:sym typeface="Oswald"/>
              </a:rPr>
              <a:t>June 15th -</a:t>
            </a:r>
            <a:r>
              <a:rPr b="1" lang="en" sz="2800">
                <a:solidFill>
                  <a:srgbClr val="666666"/>
                </a:solidFill>
                <a:latin typeface="Oswald"/>
                <a:ea typeface="Oswald"/>
                <a:cs typeface="Oswald"/>
                <a:sym typeface="Oswald"/>
              </a:rPr>
              <a:t> Design &amp; Construction Update</a:t>
            </a:r>
            <a:endParaRPr b="1" sz="2800">
              <a:solidFill>
                <a:srgbClr val="666666"/>
              </a:solidFill>
              <a:latin typeface="Oswald"/>
              <a:ea typeface="Oswald"/>
              <a:cs typeface="Oswald"/>
              <a:sym typeface="Oswald"/>
            </a:endParaRPr>
          </a:p>
        </p:txBody>
      </p:sp>
      <p:pic>
        <p:nvPicPr>
          <p:cNvPr id="57" name="Google Shape;57;p13"/>
          <p:cNvPicPr preferRelativeResize="0"/>
          <p:nvPr/>
        </p:nvPicPr>
        <p:blipFill rotWithShape="1">
          <a:blip r:embed="rId5">
            <a:alphaModFix/>
          </a:blip>
          <a:srcRect b="0" l="0" r="0" t="13838"/>
          <a:stretch/>
        </p:blipFill>
        <p:spPr>
          <a:xfrm>
            <a:off x="0" y="0"/>
            <a:ext cx="9143999" cy="3883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title="behsfacilityvideo (1).mp4">
            <a:hlinkClick r:id="rId3"/>
          </p:cNvPr>
          <p:cNvPicPr preferRelativeResize="0"/>
          <p:nvPr/>
        </p:nvPicPr>
        <p:blipFill>
          <a:blip r:embed="rId4">
            <a:alphaModFix/>
          </a:blip>
          <a:stretch>
            <a:fillRect/>
          </a:stretch>
        </p:blipFill>
        <p:spPr>
          <a:xfrm>
            <a:off x="2286000" y="0"/>
            <a:ext cx="6858000" cy="5143500"/>
          </a:xfrm>
          <a:prstGeom prst="rect">
            <a:avLst/>
          </a:prstGeom>
          <a:noFill/>
          <a:ln>
            <a:noFill/>
          </a:ln>
        </p:spPr>
      </p:pic>
      <p:pic>
        <p:nvPicPr>
          <p:cNvPr id="63" name="Google Shape;63;p14"/>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64" name="Google Shape;64;p14"/>
          <p:cNvPicPr preferRelativeResize="0"/>
          <p:nvPr/>
        </p:nvPicPr>
        <p:blipFill rotWithShape="1">
          <a:blip r:embed="rId6">
            <a:alphaModFix/>
          </a:blip>
          <a:srcRect b="20106" l="23014" r="21716" t="25288"/>
          <a:stretch/>
        </p:blipFill>
        <p:spPr>
          <a:xfrm>
            <a:off x="0" y="0"/>
            <a:ext cx="1515628" cy="935901"/>
          </a:xfrm>
          <a:prstGeom prst="rect">
            <a:avLst/>
          </a:prstGeom>
          <a:noFill/>
          <a:ln>
            <a:noFill/>
          </a:ln>
        </p:spPr>
      </p:pic>
      <p:pic>
        <p:nvPicPr>
          <p:cNvPr id="65" name="Google Shape;65;p14"/>
          <p:cNvPicPr preferRelativeResize="0"/>
          <p:nvPr/>
        </p:nvPicPr>
        <p:blipFill>
          <a:blip r:embed="rId7">
            <a:alphaModFix/>
          </a:blip>
          <a:stretch>
            <a:fillRect/>
          </a:stretch>
        </p:blipFill>
        <p:spPr>
          <a:xfrm>
            <a:off x="39737" y="2861450"/>
            <a:ext cx="1180267" cy="935900"/>
          </a:xfrm>
          <a:prstGeom prst="rect">
            <a:avLst/>
          </a:prstGeom>
          <a:noFill/>
          <a:ln>
            <a:noFill/>
          </a:ln>
        </p:spPr>
      </p:pic>
      <p:sp>
        <p:nvSpPr>
          <p:cNvPr id="66" name="Google Shape;66;p14"/>
          <p:cNvSpPr txBox="1"/>
          <p:nvPr/>
        </p:nvSpPr>
        <p:spPr>
          <a:xfrm>
            <a:off x="0" y="871965"/>
            <a:ext cx="2195700" cy="1870200"/>
          </a:xfrm>
          <a:prstGeom prst="rect">
            <a:avLst/>
          </a:prstGeom>
          <a:noFill/>
          <a:ln>
            <a:noFill/>
          </a:ln>
        </p:spPr>
        <p:txBody>
          <a:bodyPr anchorCtr="0" anchor="t" bIns="91425" lIns="91425" spcFirstLastPara="1" rIns="91425" wrap="square" tIns="91425">
            <a:noAutofit/>
          </a:bodyPr>
          <a:lstStyle/>
          <a:p>
            <a:pPr indent="-323850" lvl="0" marL="457200" rtl="0" algn="l">
              <a:spcBef>
                <a:spcPts val="0"/>
              </a:spcBef>
              <a:spcAft>
                <a:spcPts val="0"/>
              </a:spcAft>
              <a:buClr>
                <a:schemeClr val="dk2"/>
              </a:buClr>
              <a:buSzPts val="1500"/>
              <a:buChar char="-"/>
            </a:pPr>
            <a:r>
              <a:rPr lang="en" sz="1500">
                <a:solidFill>
                  <a:schemeClr val="dk2"/>
                </a:solidFill>
              </a:rPr>
              <a:t>Stadium - </a:t>
            </a:r>
            <a:endParaRPr sz="1500">
              <a:solidFill>
                <a:schemeClr val="dk2"/>
              </a:solidFill>
            </a:endParaRPr>
          </a:p>
          <a:p>
            <a:pPr indent="457200" lvl="0" marL="0" rtl="0" algn="l">
              <a:spcBef>
                <a:spcPts val="0"/>
              </a:spcBef>
              <a:spcAft>
                <a:spcPts val="0"/>
              </a:spcAft>
              <a:buNone/>
            </a:pPr>
            <a:r>
              <a:rPr lang="en" sz="1500">
                <a:solidFill>
                  <a:schemeClr val="dk2"/>
                </a:solidFill>
              </a:rPr>
              <a:t>   2022-2023</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Fine Arts - </a:t>
            </a:r>
            <a:endParaRPr sz="1500">
              <a:solidFill>
                <a:schemeClr val="dk2"/>
              </a:solidFill>
            </a:endParaRPr>
          </a:p>
          <a:p>
            <a:pPr indent="0" lvl="0" marL="457200" rtl="0" algn="l">
              <a:spcBef>
                <a:spcPts val="0"/>
              </a:spcBef>
              <a:spcAft>
                <a:spcPts val="0"/>
              </a:spcAft>
              <a:buNone/>
            </a:pPr>
            <a:r>
              <a:rPr lang="en" sz="1500">
                <a:solidFill>
                  <a:schemeClr val="dk2"/>
                </a:solidFill>
              </a:rPr>
              <a:t>   2023-2026</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Baseball Softball - </a:t>
            </a:r>
            <a:endParaRPr sz="1500">
              <a:solidFill>
                <a:schemeClr val="dk2"/>
              </a:solidFill>
            </a:endParaRPr>
          </a:p>
          <a:p>
            <a:pPr indent="0" lvl="0" marL="457200" rtl="0" algn="l">
              <a:spcBef>
                <a:spcPts val="0"/>
              </a:spcBef>
              <a:spcAft>
                <a:spcPts val="0"/>
              </a:spcAft>
              <a:buNone/>
            </a:pPr>
            <a:r>
              <a:rPr lang="en" sz="1500">
                <a:solidFill>
                  <a:schemeClr val="dk2"/>
                </a:solidFill>
              </a:rPr>
              <a:t>   2024-2025</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Physical Science- </a:t>
            </a:r>
            <a:endParaRPr sz="1500">
              <a:solidFill>
                <a:schemeClr val="dk2"/>
              </a:solidFill>
            </a:endParaRPr>
          </a:p>
          <a:p>
            <a:pPr indent="0" lvl="0" marL="457200" rtl="0" algn="l">
              <a:spcBef>
                <a:spcPts val="0"/>
              </a:spcBef>
              <a:spcAft>
                <a:spcPts val="0"/>
              </a:spcAft>
              <a:buNone/>
            </a:pPr>
            <a:r>
              <a:rPr lang="en" sz="1500">
                <a:solidFill>
                  <a:schemeClr val="dk2"/>
                </a:solidFill>
              </a:rPr>
              <a:t>   2024-2026	</a:t>
            </a:r>
            <a:endParaRPr sz="1500">
              <a:solidFill>
                <a:schemeClr val="dk2"/>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2"/>
                                        </p:tgtEl>
                                        <p:attrNameLst>
                                          <p:attrName>style.visibility</p:attrName>
                                        </p:attrNameLst>
                                      </p:cBhvr>
                                      <p:to>
                                        <p:strVal val="visible"/>
                                      </p:to>
                                    </p:set>
                                    <p:animEffect filter="fade" transition="in">
                                      <p:cBhvr>
                                        <p:cTn dur="1000"/>
                                        <p:tgtEl>
                                          <p:spTgt spid="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pic>
        <p:nvPicPr>
          <p:cNvPr id="71" name="Google Shape;71;p15"/>
          <p:cNvPicPr preferRelativeResize="0"/>
          <p:nvPr/>
        </p:nvPicPr>
        <p:blipFill rotWithShape="1">
          <a:blip r:embed="rId3">
            <a:alphaModFix/>
          </a:blip>
          <a:srcRect b="0" l="0" r="0" t="13307"/>
          <a:stretch/>
        </p:blipFill>
        <p:spPr>
          <a:xfrm>
            <a:off x="798400" y="0"/>
            <a:ext cx="6858000" cy="4458874"/>
          </a:xfrm>
          <a:prstGeom prst="rect">
            <a:avLst/>
          </a:prstGeom>
          <a:noFill/>
          <a:ln>
            <a:noFill/>
          </a:ln>
        </p:spPr>
      </p:pic>
      <p:pic>
        <p:nvPicPr>
          <p:cNvPr id="72" name="Google Shape;72;p1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73" name="Google Shape;73;p15"/>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74" name="Google Shape;74;p15"/>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75" name="Google Shape;75;p1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76" name="Google Shape;76;p15"/>
          <p:cNvPicPr preferRelativeResize="0"/>
          <p:nvPr/>
        </p:nvPicPr>
        <p:blipFill rotWithShape="1">
          <a:blip r:embed="rId6">
            <a:alphaModFix/>
          </a:blip>
          <a:srcRect b="20106" l="23014" r="21716" t="25288"/>
          <a:stretch/>
        </p:blipFill>
        <p:spPr>
          <a:xfrm>
            <a:off x="6039700" y="3883750"/>
            <a:ext cx="1515628" cy="9359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16"/>
          <p:cNvPicPr preferRelativeResize="0"/>
          <p:nvPr/>
        </p:nvPicPr>
        <p:blipFill rotWithShape="1">
          <a:blip r:embed="rId3">
            <a:alphaModFix/>
          </a:blip>
          <a:srcRect b="18394" l="0" r="0" t="0"/>
          <a:stretch/>
        </p:blipFill>
        <p:spPr>
          <a:xfrm>
            <a:off x="656600" y="0"/>
            <a:ext cx="3857625" cy="4197326"/>
          </a:xfrm>
          <a:prstGeom prst="rect">
            <a:avLst/>
          </a:prstGeom>
          <a:noFill/>
          <a:ln>
            <a:noFill/>
          </a:ln>
        </p:spPr>
      </p:pic>
      <p:pic>
        <p:nvPicPr>
          <p:cNvPr id="82" name="Google Shape;82;p16"/>
          <p:cNvPicPr preferRelativeResize="0"/>
          <p:nvPr/>
        </p:nvPicPr>
        <p:blipFill rotWithShape="1">
          <a:blip r:embed="rId4">
            <a:alphaModFix/>
          </a:blip>
          <a:srcRect b="18394" l="0" r="0" t="0"/>
          <a:stretch/>
        </p:blipFill>
        <p:spPr>
          <a:xfrm>
            <a:off x="4572000" y="0"/>
            <a:ext cx="3857625" cy="4197326"/>
          </a:xfrm>
          <a:prstGeom prst="rect">
            <a:avLst/>
          </a:prstGeom>
          <a:noFill/>
          <a:ln>
            <a:noFill/>
          </a:ln>
        </p:spPr>
      </p:pic>
      <p:pic>
        <p:nvPicPr>
          <p:cNvPr id="83" name="Google Shape;83;p16"/>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84" name="Google Shape;84;p16"/>
          <p:cNvPicPr preferRelativeResize="0"/>
          <p:nvPr/>
        </p:nvPicPr>
        <p:blipFill>
          <a:blip r:embed="rId6">
            <a:alphaModFix/>
          </a:blip>
          <a:stretch>
            <a:fillRect/>
          </a:stretch>
        </p:blipFill>
        <p:spPr>
          <a:xfrm>
            <a:off x="0" y="3883750"/>
            <a:ext cx="1259750" cy="1259750"/>
          </a:xfrm>
          <a:prstGeom prst="rect">
            <a:avLst/>
          </a:prstGeom>
          <a:noFill/>
          <a:ln>
            <a:noFill/>
          </a:ln>
        </p:spPr>
      </p:pic>
      <p:sp>
        <p:nvSpPr>
          <p:cNvPr id="85" name="Google Shape;85;p16"/>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86" name="Google Shape;86;p16"/>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87" name="Google Shape;87;p16"/>
          <p:cNvPicPr preferRelativeResize="0"/>
          <p:nvPr/>
        </p:nvPicPr>
        <p:blipFill rotWithShape="1">
          <a:blip r:embed="rId7">
            <a:alphaModFix/>
          </a:blip>
          <a:srcRect b="20106" l="23014" r="21716" t="25288"/>
          <a:stretch/>
        </p:blipFill>
        <p:spPr>
          <a:xfrm>
            <a:off x="6039700" y="3883750"/>
            <a:ext cx="1515628" cy="9359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pic>
        <p:nvPicPr>
          <p:cNvPr id="92" name="Google Shape;92;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3" name="Google Shape;93;p17"/>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94" name="Google Shape;94;p17"/>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95" name="Google Shape;95;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6" name="Google Shape;96;p17"/>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pic>
        <p:nvPicPr>
          <p:cNvPr id="97" name="Google Shape;97;p17"/>
          <p:cNvPicPr preferRelativeResize="0"/>
          <p:nvPr/>
        </p:nvPicPr>
        <p:blipFill>
          <a:blip r:embed="rId6">
            <a:alphaModFix/>
          </a:blip>
          <a:stretch>
            <a:fillRect/>
          </a:stretch>
        </p:blipFill>
        <p:spPr>
          <a:xfrm>
            <a:off x="0" y="0"/>
            <a:ext cx="4415625" cy="3311725"/>
          </a:xfrm>
          <a:prstGeom prst="rect">
            <a:avLst/>
          </a:prstGeom>
          <a:noFill/>
          <a:ln>
            <a:noFill/>
          </a:ln>
        </p:spPr>
      </p:pic>
      <p:pic>
        <p:nvPicPr>
          <p:cNvPr id="98" name="Google Shape;98;p17"/>
          <p:cNvPicPr preferRelativeResize="0"/>
          <p:nvPr/>
        </p:nvPicPr>
        <p:blipFill rotWithShape="1">
          <a:blip r:embed="rId7">
            <a:alphaModFix/>
          </a:blip>
          <a:srcRect b="5527" l="0" r="0" t="0"/>
          <a:stretch/>
        </p:blipFill>
        <p:spPr>
          <a:xfrm>
            <a:off x="4470225" y="0"/>
            <a:ext cx="4673776" cy="3311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4" name="Google Shape;104;p1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05" name="Google Shape;105;p18"/>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06" name="Google Shape;106;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7" name="Google Shape;107;p18"/>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sp>
        <p:nvSpPr>
          <p:cNvPr id="108" name="Google Shape;108;p18"/>
          <p:cNvSpPr txBox="1"/>
          <p:nvPr/>
        </p:nvSpPr>
        <p:spPr>
          <a:xfrm>
            <a:off x="0" y="411475"/>
            <a:ext cx="4693500" cy="285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i="1">
              <a:solidFill>
                <a:srgbClr val="156082"/>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Change Order #37 - Retaining Wall </a:t>
            </a:r>
            <a:r>
              <a:rPr b="1" lang="en">
                <a:solidFill>
                  <a:schemeClr val="dk1"/>
                </a:solidFill>
              </a:rPr>
              <a:t>- $48,496.58 </a:t>
            </a:r>
            <a:endParaRPr i="1" sz="16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Due to the grades on the adjacent properties at the new access road behind the school, it is recommended a pre-cast concrete retaining wall be added. Work can commence with trades already mobilized on site in sequence with the construction schedule.</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09" name="Google Shape;109;p18"/>
          <p:cNvPicPr preferRelativeResize="0"/>
          <p:nvPr/>
        </p:nvPicPr>
        <p:blipFill rotWithShape="1">
          <a:blip r:embed="rId6">
            <a:alphaModFix/>
          </a:blip>
          <a:srcRect b="20710" l="0" r="0" t="0"/>
          <a:stretch/>
        </p:blipFill>
        <p:spPr>
          <a:xfrm>
            <a:off x="4693450" y="542450"/>
            <a:ext cx="4450550" cy="26465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19"/>
          <p:cNvPicPr preferRelativeResize="0"/>
          <p:nvPr/>
        </p:nvPicPr>
        <p:blipFill rotWithShape="1">
          <a:blip r:embed="rId3">
            <a:alphaModFix/>
          </a:blip>
          <a:srcRect b="0" l="0" r="0" t="18254"/>
          <a:stretch/>
        </p:blipFill>
        <p:spPr>
          <a:xfrm>
            <a:off x="0" y="0"/>
            <a:ext cx="9144000" cy="3793475"/>
          </a:xfrm>
          <a:prstGeom prst="rect">
            <a:avLst/>
          </a:prstGeom>
          <a:noFill/>
          <a:ln>
            <a:noFill/>
          </a:ln>
        </p:spPr>
      </p:pic>
      <p:pic>
        <p:nvPicPr>
          <p:cNvPr id="115" name="Google Shape;115;p19"/>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16" name="Google Shape;116;p1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117" name="Google Shape;117;p19"/>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18" name="Google Shape;118;p19"/>
          <p:cNvPicPr preferRelativeResize="0"/>
          <p:nvPr/>
        </p:nvPicPr>
        <p:blipFill rotWithShape="1">
          <a:blip r:embed="rId6">
            <a:alphaModFix/>
          </a:blip>
          <a:srcRect b="20106" l="23014" r="21716" t="25288"/>
          <a:stretch/>
        </p:blipFill>
        <p:spPr>
          <a:xfrm>
            <a:off x="260225" y="2"/>
            <a:ext cx="1588675" cy="9809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4" name="Google Shape;124;p20"/>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25" name="Google Shape;125;p20"/>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Physical Science Center</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26" name="Google Shape;126;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7" name="Google Shape;127;p20"/>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sp>
        <p:nvSpPr>
          <p:cNvPr id="128" name="Google Shape;128;p20"/>
          <p:cNvSpPr txBox="1"/>
          <p:nvPr/>
        </p:nvSpPr>
        <p:spPr>
          <a:xfrm>
            <a:off x="81225" y="0"/>
            <a:ext cx="86949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Bullitt </a:t>
            </a:r>
            <a:r>
              <a:rPr b="1" lang="en" sz="1500" u="sng"/>
              <a:t>East </a:t>
            </a:r>
            <a:r>
              <a:rPr b="1" lang="en" sz="1500" u="sng">
                <a:solidFill>
                  <a:srgbClr val="000000"/>
                </a:solidFill>
              </a:rPr>
              <a:t>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chemeClr val="dk1"/>
                </a:solidFill>
              </a:rPr>
              <a:t>Bullitt East PSC – BG 25-145 –</a:t>
            </a:r>
            <a:r>
              <a:rPr lang="en">
                <a:solidFill>
                  <a:schemeClr val="dk1"/>
                </a:solidFill>
              </a:rPr>
              <a:t> </a:t>
            </a:r>
            <a:r>
              <a:rPr b="1" i="1" lang="en" u="sng">
                <a:solidFill>
                  <a:schemeClr val="dk1"/>
                </a:solidFill>
              </a:rPr>
              <a:t>Change Order #17 - Elevator Cab Flooring and Lifeline Beam </a:t>
            </a:r>
            <a:r>
              <a:rPr lang="en"/>
              <a:t> </a:t>
            </a:r>
            <a:r>
              <a:rPr b="1" lang="en" u="sng">
                <a:solidFill>
                  <a:srgbClr val="000000"/>
                </a:solidFill>
              </a:rPr>
              <a:t>$</a:t>
            </a:r>
            <a:r>
              <a:rPr b="1" lang="en" u="sng"/>
              <a:t>5,258.00</a:t>
            </a:r>
            <a:endParaRPr b="1" u="sng">
              <a:solidFill>
                <a:srgbClr val="000000"/>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This Change Order covers the cost of an additional steel lifeline beam that is required by current elevator code. Also, work includes provision of a laminate floor finish at the interior of the elevator cab.      </a:t>
            </a:r>
            <a:endParaRPr i="1">
              <a:solidFill>
                <a:srgbClr val="156082"/>
              </a:solidFill>
            </a:endParaRPr>
          </a:p>
          <a:p>
            <a:pPr indent="0" lvl="0" marL="0" rtl="0" algn="l">
              <a:lnSpc>
                <a:spcPct val="115000"/>
              </a:lnSpc>
              <a:spcBef>
                <a:spcPts val="1200"/>
              </a:spcBef>
              <a:spcAft>
                <a:spcPts val="0"/>
              </a:spcAft>
              <a:buNone/>
            </a:pPr>
            <a:r>
              <a:t/>
            </a:r>
            <a:endParaRPr b="1" i="1" u="sng">
              <a:solidFill>
                <a:schemeClr val="dk1"/>
              </a:solidFill>
            </a:endParaRPr>
          </a:p>
          <a:p>
            <a:pPr indent="0" lvl="0" marL="0" rtl="0" algn="l">
              <a:lnSpc>
                <a:spcPct val="115000"/>
              </a:lnSpc>
              <a:spcBef>
                <a:spcPts val="1200"/>
              </a:spcBef>
              <a:spcAft>
                <a:spcPts val="0"/>
              </a:spcAft>
              <a:buNone/>
            </a:pPr>
            <a:r>
              <a:rPr b="1" i="1" lang="en" u="sng">
                <a:solidFill>
                  <a:schemeClr val="dk1"/>
                </a:solidFill>
              </a:rPr>
              <a:t>Bullitt East PSC – BG 25-145 –</a:t>
            </a:r>
            <a:r>
              <a:rPr lang="en">
                <a:solidFill>
                  <a:schemeClr val="dk1"/>
                </a:solidFill>
              </a:rPr>
              <a:t> </a:t>
            </a:r>
            <a:r>
              <a:rPr b="1" i="1" lang="en" u="sng">
                <a:solidFill>
                  <a:schemeClr val="dk1"/>
                </a:solidFill>
              </a:rPr>
              <a:t>Change Order #18 - Lighting Changes - </a:t>
            </a:r>
            <a:r>
              <a:rPr b="1" lang="en" u="sng">
                <a:solidFill>
                  <a:schemeClr val="dk1"/>
                </a:solidFill>
              </a:rPr>
              <a:t>$20,219.00</a:t>
            </a:r>
            <a:endParaRPr b="1" u="sng">
              <a:solidFill>
                <a:schemeClr val="dk1"/>
              </a:solidFill>
            </a:endParaRPr>
          </a:p>
          <a:p>
            <a:pPr indent="0" lvl="0" marL="0" rtl="0" algn="l">
              <a:lnSpc>
                <a:spcPct val="115000"/>
              </a:lnSpc>
              <a:spcBef>
                <a:spcPts val="1200"/>
              </a:spcBef>
              <a:spcAft>
                <a:spcPts val="0"/>
              </a:spcAft>
              <a:buNone/>
            </a:pPr>
            <a:r>
              <a:rPr i="1" lang="en">
                <a:solidFill>
                  <a:srgbClr val="156082"/>
                </a:solidFill>
              </a:rPr>
              <a:t>BCPS Facilities requested additional lights be added at the locker room stalls, mop sink, shower stalls and PE locker room doorways.  This also accounts for light location revisions relative to duct rerouting.</a:t>
            </a:r>
            <a:endParaRPr i="1">
              <a:solidFill>
                <a:srgbClr val="156082"/>
              </a:solidFill>
            </a:endParaRPr>
          </a:p>
          <a:p>
            <a:pPr indent="0" lvl="0" marL="0" rtl="0" algn="l">
              <a:lnSpc>
                <a:spcPct val="115000"/>
              </a:lnSpc>
              <a:spcBef>
                <a:spcPts val="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1"/>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34" name="Google Shape;134;p2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Construction</a:t>
            </a:r>
            <a:endParaRPr b="1" sz="2800">
              <a:solidFill>
                <a:schemeClr val="dk2"/>
              </a:solidFill>
              <a:latin typeface="Oswald"/>
              <a:ea typeface="Oswald"/>
              <a:cs typeface="Oswald"/>
              <a:sym typeface="Oswald"/>
            </a:endParaRPr>
          </a:p>
        </p:txBody>
      </p:sp>
      <p:pic>
        <p:nvPicPr>
          <p:cNvPr id="135" name="Google Shape;135;p21"/>
          <p:cNvPicPr preferRelativeResize="0"/>
          <p:nvPr/>
        </p:nvPicPr>
        <p:blipFill rotWithShape="1">
          <a:blip r:embed="rId4">
            <a:alphaModFix/>
          </a:blip>
          <a:srcRect b="63538" l="10556" r="13554" t="5029"/>
          <a:stretch/>
        </p:blipFill>
        <p:spPr>
          <a:xfrm>
            <a:off x="0" y="155424"/>
            <a:ext cx="9144000" cy="3218827"/>
          </a:xfrm>
          <a:prstGeom prst="rect">
            <a:avLst/>
          </a:prstGeom>
          <a:noFill/>
          <a:ln>
            <a:noFill/>
          </a:ln>
        </p:spPr>
      </p:pic>
      <p:pic>
        <p:nvPicPr>
          <p:cNvPr id="136" name="Google Shape;136;p21"/>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37" name="Google Shape;137;p21"/>
          <p:cNvPicPr preferRelativeResize="0"/>
          <p:nvPr/>
        </p:nvPicPr>
        <p:blipFill>
          <a:blip r:embed="rId6">
            <a:alphaModFix/>
          </a:blip>
          <a:stretch>
            <a:fillRect/>
          </a:stretch>
        </p:blipFill>
        <p:spPr>
          <a:xfrm>
            <a:off x="7633000" y="2686288"/>
            <a:ext cx="1165976" cy="11659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22"/>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43" name="Google Shape;143;p22"/>
          <p:cNvPicPr preferRelativeResize="0"/>
          <p:nvPr/>
        </p:nvPicPr>
        <p:blipFill>
          <a:blip r:embed="rId4">
            <a:alphaModFix/>
          </a:blip>
          <a:stretch>
            <a:fillRect/>
          </a:stretch>
        </p:blipFill>
        <p:spPr>
          <a:xfrm>
            <a:off x="39737" y="2861450"/>
            <a:ext cx="1180267" cy="935900"/>
          </a:xfrm>
          <a:prstGeom prst="rect">
            <a:avLst/>
          </a:prstGeom>
          <a:noFill/>
          <a:ln>
            <a:noFill/>
          </a:ln>
        </p:spPr>
      </p:pic>
      <p:sp>
        <p:nvSpPr>
          <p:cNvPr id="144" name="Google Shape;144;p22"/>
          <p:cNvSpPr txBox="1"/>
          <p:nvPr/>
        </p:nvSpPr>
        <p:spPr>
          <a:xfrm>
            <a:off x="0" y="1257723"/>
            <a:ext cx="2195700" cy="1545600"/>
          </a:xfrm>
          <a:prstGeom prst="rect">
            <a:avLst/>
          </a:prstGeom>
          <a:noFill/>
          <a:ln>
            <a:noFill/>
          </a:ln>
        </p:spPr>
        <p:txBody>
          <a:bodyPr anchorCtr="0" anchor="t" bIns="91425" lIns="91425" spcFirstLastPara="1" rIns="91425" wrap="square" tIns="91425">
            <a:noAutofit/>
          </a:bodyPr>
          <a:lstStyle/>
          <a:p>
            <a:pPr indent="-323850" lvl="0" marL="457200" rtl="0" algn="l">
              <a:spcBef>
                <a:spcPts val="0"/>
              </a:spcBef>
              <a:spcAft>
                <a:spcPts val="0"/>
              </a:spcAft>
              <a:buClr>
                <a:schemeClr val="dk2"/>
              </a:buClr>
              <a:buSzPts val="1500"/>
              <a:buChar char="-"/>
            </a:pPr>
            <a:r>
              <a:rPr lang="en" sz="1500">
                <a:solidFill>
                  <a:schemeClr val="dk2"/>
                </a:solidFill>
              </a:rPr>
              <a:t>Stadium - </a:t>
            </a:r>
            <a:endParaRPr sz="1500">
              <a:solidFill>
                <a:schemeClr val="dk2"/>
              </a:solidFill>
            </a:endParaRPr>
          </a:p>
          <a:p>
            <a:pPr indent="457200" lvl="0" marL="0" rtl="0" algn="l">
              <a:spcBef>
                <a:spcPts val="0"/>
              </a:spcBef>
              <a:spcAft>
                <a:spcPts val="0"/>
              </a:spcAft>
              <a:buNone/>
            </a:pPr>
            <a:r>
              <a:rPr lang="en" sz="1500">
                <a:solidFill>
                  <a:schemeClr val="dk2"/>
                </a:solidFill>
              </a:rPr>
              <a:t>   2022-2023</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Baseball Softball - </a:t>
            </a:r>
            <a:endParaRPr sz="1500">
              <a:solidFill>
                <a:schemeClr val="dk2"/>
              </a:solidFill>
            </a:endParaRPr>
          </a:p>
          <a:p>
            <a:pPr indent="0" lvl="0" marL="457200" rtl="0" algn="l">
              <a:spcBef>
                <a:spcPts val="0"/>
              </a:spcBef>
              <a:spcAft>
                <a:spcPts val="0"/>
              </a:spcAft>
              <a:buNone/>
            </a:pPr>
            <a:r>
              <a:rPr lang="en" sz="1500">
                <a:solidFill>
                  <a:schemeClr val="dk2"/>
                </a:solidFill>
              </a:rPr>
              <a:t>   2024-2025</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Physical Science- </a:t>
            </a:r>
            <a:endParaRPr sz="1500">
              <a:solidFill>
                <a:schemeClr val="dk2"/>
              </a:solidFill>
            </a:endParaRPr>
          </a:p>
          <a:p>
            <a:pPr indent="0" lvl="0" marL="457200" rtl="0" algn="l">
              <a:spcBef>
                <a:spcPts val="0"/>
              </a:spcBef>
              <a:spcAft>
                <a:spcPts val="0"/>
              </a:spcAft>
              <a:buNone/>
            </a:pPr>
            <a:r>
              <a:rPr lang="en" sz="1500">
                <a:solidFill>
                  <a:schemeClr val="dk2"/>
                </a:solidFill>
              </a:rPr>
              <a:t>   2024-2026	</a:t>
            </a:r>
            <a:endParaRPr sz="1500">
              <a:solidFill>
                <a:schemeClr val="dk2"/>
              </a:solidFill>
            </a:endParaRPr>
          </a:p>
        </p:txBody>
      </p:sp>
      <p:pic>
        <p:nvPicPr>
          <p:cNvPr id="145" name="Google Shape;145;p22"/>
          <p:cNvPicPr preferRelativeResize="0"/>
          <p:nvPr/>
        </p:nvPicPr>
        <p:blipFill>
          <a:blip r:embed="rId5">
            <a:alphaModFix/>
          </a:blip>
          <a:stretch>
            <a:fillRect/>
          </a:stretch>
        </p:blipFill>
        <p:spPr>
          <a:xfrm>
            <a:off x="39725" y="33613"/>
            <a:ext cx="1165976" cy="1165976"/>
          </a:xfrm>
          <a:prstGeom prst="rect">
            <a:avLst/>
          </a:prstGeom>
          <a:noFill/>
          <a:ln>
            <a:noFill/>
          </a:ln>
        </p:spPr>
      </p:pic>
      <p:pic>
        <p:nvPicPr>
          <p:cNvPr id="146" name="Google Shape;146;p22" title="bchsfacility video.mp4">
            <a:hlinkClick r:id="rId6"/>
          </p:cNvPr>
          <p:cNvPicPr preferRelativeResize="0"/>
          <p:nvPr/>
        </p:nvPicPr>
        <p:blipFill>
          <a:blip r:embed="rId7">
            <a:alphaModFix/>
          </a:blip>
          <a:stretch>
            <a:fillRect/>
          </a:stretch>
        </p:blipFill>
        <p:spPr>
          <a:xfrm>
            <a:off x="2242375" y="388800"/>
            <a:ext cx="6901627" cy="38821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1000"/>
                                        <p:tgtEl>
                                          <p:spTgt spid="1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3"/>
          <p:cNvSpPr txBox="1"/>
          <p:nvPr/>
        </p:nvSpPr>
        <p:spPr>
          <a:xfrm>
            <a:off x="81225" y="0"/>
            <a:ext cx="8694900" cy="347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Bullitt </a:t>
            </a:r>
            <a:r>
              <a:rPr b="1" lang="en" sz="1500" u="sng"/>
              <a:t>Central </a:t>
            </a:r>
            <a:r>
              <a:rPr b="1" lang="en" sz="1500" u="sng">
                <a:solidFill>
                  <a:srgbClr val="000000"/>
                </a:solidFill>
              </a:rPr>
              <a:t>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chemeClr val="dk1"/>
                </a:solidFill>
              </a:rPr>
              <a:t>Bullitt Central PSC – BG 25-145 –</a:t>
            </a:r>
            <a:r>
              <a:rPr lang="en">
                <a:solidFill>
                  <a:schemeClr val="dk1"/>
                </a:solidFill>
              </a:rPr>
              <a:t> </a:t>
            </a:r>
            <a:r>
              <a:rPr b="1" i="1" lang="en" u="sng">
                <a:solidFill>
                  <a:schemeClr val="dk1"/>
                </a:solidFill>
              </a:rPr>
              <a:t>Change Order #16- Elevator Cab Flooring and Lifeline Beam </a:t>
            </a:r>
            <a:r>
              <a:rPr lang="en"/>
              <a:t> </a:t>
            </a:r>
            <a:r>
              <a:rPr b="1" lang="en" u="sng">
                <a:solidFill>
                  <a:srgbClr val="000000"/>
                </a:solidFill>
              </a:rPr>
              <a:t>$</a:t>
            </a:r>
            <a:r>
              <a:rPr b="1" lang="en" u="sng"/>
              <a:t>5,258.00</a:t>
            </a:r>
            <a:endParaRPr b="1" u="sng">
              <a:solidFill>
                <a:srgbClr val="000000"/>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This Change Order covers the cost of an additional steel lifeline beam that is required by current elevator code. Also, work includes provision of a laminate floor finish at the interior of the elevator cab.      </a:t>
            </a:r>
            <a:endParaRPr i="1">
              <a:solidFill>
                <a:srgbClr val="156082"/>
              </a:solidFill>
            </a:endParaRPr>
          </a:p>
          <a:p>
            <a:pPr indent="0" lvl="0" marL="0" rtl="0" algn="l">
              <a:lnSpc>
                <a:spcPct val="115000"/>
              </a:lnSpc>
              <a:spcBef>
                <a:spcPts val="1200"/>
              </a:spcBef>
              <a:spcAft>
                <a:spcPts val="0"/>
              </a:spcAft>
              <a:buNone/>
            </a:pPr>
            <a:r>
              <a:t/>
            </a:r>
            <a:endParaRPr b="1" i="1" u="sng">
              <a:solidFill>
                <a:schemeClr val="dk1"/>
              </a:solidFill>
            </a:endParaRPr>
          </a:p>
          <a:p>
            <a:pPr indent="0" lvl="0" marL="0" rtl="0" algn="l">
              <a:lnSpc>
                <a:spcPct val="115000"/>
              </a:lnSpc>
              <a:spcBef>
                <a:spcPts val="1200"/>
              </a:spcBef>
              <a:spcAft>
                <a:spcPts val="0"/>
              </a:spcAft>
              <a:buNone/>
            </a:pPr>
            <a:r>
              <a:rPr b="1" i="1" lang="en" u="sng">
                <a:solidFill>
                  <a:schemeClr val="dk1"/>
                </a:solidFill>
              </a:rPr>
              <a:t>Bullitt Central PSC – BG 25-145 –</a:t>
            </a:r>
            <a:r>
              <a:rPr lang="en">
                <a:solidFill>
                  <a:schemeClr val="dk1"/>
                </a:solidFill>
              </a:rPr>
              <a:t> </a:t>
            </a:r>
            <a:r>
              <a:rPr b="1" i="1" lang="en" u="sng">
                <a:solidFill>
                  <a:schemeClr val="dk1"/>
                </a:solidFill>
              </a:rPr>
              <a:t>Change Order #17 - Lighting Changes - </a:t>
            </a:r>
            <a:r>
              <a:rPr b="1" lang="en" u="sng">
                <a:solidFill>
                  <a:schemeClr val="dk1"/>
                </a:solidFill>
              </a:rPr>
              <a:t>$20,219.00</a:t>
            </a:r>
            <a:endParaRPr b="1" u="sng">
              <a:solidFill>
                <a:schemeClr val="dk1"/>
              </a:solidFill>
            </a:endParaRPr>
          </a:p>
          <a:p>
            <a:pPr indent="0" lvl="0" marL="0" rtl="0" algn="l">
              <a:lnSpc>
                <a:spcPct val="115000"/>
              </a:lnSpc>
              <a:spcBef>
                <a:spcPts val="1200"/>
              </a:spcBef>
              <a:spcAft>
                <a:spcPts val="0"/>
              </a:spcAft>
              <a:buNone/>
            </a:pPr>
            <a:r>
              <a:rPr i="1" lang="en">
                <a:solidFill>
                  <a:srgbClr val="156082"/>
                </a:solidFill>
              </a:rPr>
              <a:t>BCPS Facilities requested additional lights be added at the locker room stalls, mop sink, shower stalls and PE locker room doorways.  This also accounts for light location revisions relative to duct rerouting.</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   </a:t>
            </a:r>
            <a:endParaRPr i="1">
              <a:solidFill>
                <a:srgbClr val="156082"/>
              </a:solidFill>
            </a:endParaRPr>
          </a:p>
          <a:p>
            <a:pPr indent="0" lvl="0" marL="0" rtl="0" algn="l">
              <a:lnSpc>
                <a:spcPct val="115000"/>
              </a:lnSpc>
              <a:spcBef>
                <a:spcPts val="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pic>
        <p:nvPicPr>
          <p:cNvPr id="152" name="Google Shape;152;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3" name="Google Shape;153;p23"/>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54" name="Google Shape;154;p23"/>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Physical Science Center</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Central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55" name="Google Shape;155;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6" name="Google Shape;156;p23"/>
          <p:cNvPicPr preferRelativeResize="0"/>
          <p:nvPr/>
        </p:nvPicPr>
        <p:blipFill>
          <a:blip r:embed="rId5">
            <a:alphaModFix/>
          </a:blip>
          <a:stretch>
            <a:fillRect/>
          </a:stretch>
        </p:blipFill>
        <p:spPr>
          <a:xfrm>
            <a:off x="6282650" y="3478188"/>
            <a:ext cx="1165976" cy="116597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pic>
        <p:nvPicPr>
          <p:cNvPr id="161" name="Google Shape;161;p24"/>
          <p:cNvPicPr preferRelativeResize="0"/>
          <p:nvPr/>
        </p:nvPicPr>
        <p:blipFill rotWithShape="1">
          <a:blip r:embed="rId3">
            <a:alphaModFix/>
          </a:blip>
          <a:srcRect b="9870" l="0" r="0" t="15134"/>
          <a:stretch/>
        </p:blipFill>
        <p:spPr>
          <a:xfrm>
            <a:off x="0" y="0"/>
            <a:ext cx="9144000" cy="5143500"/>
          </a:xfrm>
          <a:prstGeom prst="rect">
            <a:avLst/>
          </a:prstGeom>
          <a:noFill/>
          <a:ln>
            <a:noFill/>
          </a:ln>
        </p:spPr>
      </p:pic>
      <p:pic>
        <p:nvPicPr>
          <p:cNvPr id="162" name="Google Shape;162;p2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63" name="Google Shape;163;p24"/>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64" name="Google Shape;164;p24"/>
          <p:cNvPicPr preferRelativeResize="0"/>
          <p:nvPr/>
        </p:nvPicPr>
        <p:blipFill rotWithShape="1">
          <a:blip r:embed="rId6">
            <a:alphaModFix/>
          </a:blip>
          <a:srcRect b="18285" l="0" r="0" t="11712"/>
          <a:stretch/>
        </p:blipFill>
        <p:spPr>
          <a:xfrm>
            <a:off x="5755800" y="3883750"/>
            <a:ext cx="1799526" cy="1259750"/>
          </a:xfrm>
          <a:prstGeom prst="rect">
            <a:avLst/>
          </a:prstGeom>
          <a:noFill/>
          <a:ln>
            <a:noFill/>
          </a:ln>
        </p:spPr>
      </p:pic>
      <p:sp>
        <p:nvSpPr>
          <p:cNvPr id="165" name="Google Shape;165;p24"/>
          <p:cNvSpPr txBox="1"/>
          <p:nvPr/>
        </p:nvSpPr>
        <p:spPr>
          <a:xfrm>
            <a:off x="1259750" y="3883750"/>
            <a:ext cx="461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Phase 2             Athletics</a:t>
            </a:r>
            <a:endParaRPr sz="2800">
              <a:solidFill>
                <a:srgbClr val="FFFFFF"/>
              </a:solidFill>
              <a:latin typeface="Oswald"/>
              <a:ea typeface="Oswald"/>
              <a:cs typeface="Oswald"/>
              <a:sym typeface="Oswald"/>
            </a:endParaRPr>
          </a:p>
          <a:p>
            <a:pPr indent="0" lvl="0" marL="0" rtl="0" algn="ctr">
              <a:spcBef>
                <a:spcPts val="0"/>
              </a:spcBef>
              <a:spcAft>
                <a:spcPts val="0"/>
              </a:spcAft>
              <a:buNone/>
            </a:pPr>
            <a:r>
              <a:rPr b="1" lang="en" sz="2800">
                <a:solidFill>
                  <a:srgbClr val="FFFFFF"/>
                </a:solidFill>
                <a:latin typeface="Oswald"/>
                <a:ea typeface="Oswald"/>
                <a:cs typeface="Oswald"/>
                <a:sym typeface="Oswald"/>
              </a:rPr>
              <a:t>NBHS Physical      Science Center </a:t>
            </a:r>
            <a:endParaRPr b="1" sz="2800">
              <a:solidFill>
                <a:srgbClr val="FFFFFF"/>
              </a:solidFill>
              <a:latin typeface="Oswald"/>
              <a:ea typeface="Oswald"/>
              <a:cs typeface="Oswald"/>
              <a:sym typeface="Oswald"/>
            </a:endParaRPr>
          </a:p>
        </p:txBody>
      </p:sp>
      <p:pic>
        <p:nvPicPr>
          <p:cNvPr id="166" name="Google Shape;166;p24"/>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25"/>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72" name="Google Shape;172;p25"/>
          <p:cNvPicPr preferRelativeResize="0"/>
          <p:nvPr/>
        </p:nvPicPr>
        <p:blipFill rotWithShape="1">
          <a:blip r:embed="rId4">
            <a:alphaModFix/>
          </a:blip>
          <a:srcRect b="18285" l="0" r="0" t="11712"/>
          <a:stretch/>
        </p:blipFill>
        <p:spPr>
          <a:xfrm>
            <a:off x="0" y="0"/>
            <a:ext cx="2054800" cy="1438449"/>
          </a:xfrm>
          <a:prstGeom prst="rect">
            <a:avLst/>
          </a:prstGeom>
          <a:noFill/>
          <a:ln>
            <a:noFill/>
          </a:ln>
        </p:spPr>
      </p:pic>
      <p:sp>
        <p:nvSpPr>
          <p:cNvPr id="173" name="Google Shape;173;p25"/>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74" name="Google Shape;174;p25"/>
          <p:cNvPicPr preferRelativeResize="0"/>
          <p:nvPr/>
        </p:nvPicPr>
        <p:blipFill>
          <a:blip r:embed="rId5">
            <a:alphaModFix/>
          </a:blip>
          <a:stretch>
            <a:fillRect/>
          </a:stretch>
        </p:blipFill>
        <p:spPr>
          <a:xfrm>
            <a:off x="39737" y="2861450"/>
            <a:ext cx="1180267" cy="935900"/>
          </a:xfrm>
          <a:prstGeom prst="rect">
            <a:avLst/>
          </a:prstGeom>
          <a:noFill/>
          <a:ln>
            <a:noFill/>
          </a:ln>
        </p:spPr>
      </p:pic>
      <p:sp>
        <p:nvSpPr>
          <p:cNvPr id="175" name="Google Shape;175;p25"/>
          <p:cNvSpPr txBox="1"/>
          <p:nvPr/>
        </p:nvSpPr>
        <p:spPr>
          <a:xfrm>
            <a:off x="0" y="1257723"/>
            <a:ext cx="2195700" cy="1545600"/>
          </a:xfrm>
          <a:prstGeom prst="rect">
            <a:avLst/>
          </a:prstGeom>
          <a:noFill/>
          <a:ln>
            <a:noFill/>
          </a:ln>
        </p:spPr>
        <p:txBody>
          <a:bodyPr anchorCtr="0" anchor="t" bIns="91425" lIns="91425" spcFirstLastPara="1" rIns="91425" wrap="square" tIns="91425">
            <a:noAutofit/>
          </a:bodyPr>
          <a:lstStyle/>
          <a:p>
            <a:pPr indent="-323850" lvl="0" marL="457200" rtl="0" algn="l">
              <a:spcBef>
                <a:spcPts val="0"/>
              </a:spcBef>
              <a:spcAft>
                <a:spcPts val="0"/>
              </a:spcAft>
              <a:buClr>
                <a:schemeClr val="dk2"/>
              </a:buClr>
              <a:buSzPts val="1500"/>
              <a:buChar char="-"/>
            </a:pPr>
            <a:r>
              <a:rPr lang="en" sz="1500">
                <a:solidFill>
                  <a:schemeClr val="dk2"/>
                </a:solidFill>
              </a:rPr>
              <a:t>Stadium - </a:t>
            </a:r>
            <a:endParaRPr sz="1500">
              <a:solidFill>
                <a:schemeClr val="dk2"/>
              </a:solidFill>
            </a:endParaRPr>
          </a:p>
          <a:p>
            <a:pPr indent="457200" lvl="0" marL="0" rtl="0" algn="l">
              <a:spcBef>
                <a:spcPts val="0"/>
              </a:spcBef>
              <a:spcAft>
                <a:spcPts val="0"/>
              </a:spcAft>
              <a:buNone/>
            </a:pPr>
            <a:r>
              <a:rPr lang="en" sz="1500">
                <a:solidFill>
                  <a:schemeClr val="dk2"/>
                </a:solidFill>
              </a:rPr>
              <a:t>   2022-2023</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Baseball Softball - </a:t>
            </a:r>
            <a:endParaRPr sz="1500">
              <a:solidFill>
                <a:schemeClr val="dk2"/>
              </a:solidFill>
            </a:endParaRPr>
          </a:p>
          <a:p>
            <a:pPr indent="0" lvl="0" marL="457200" rtl="0" algn="l">
              <a:spcBef>
                <a:spcPts val="0"/>
              </a:spcBef>
              <a:spcAft>
                <a:spcPts val="0"/>
              </a:spcAft>
              <a:buNone/>
            </a:pPr>
            <a:r>
              <a:rPr lang="en" sz="1500">
                <a:solidFill>
                  <a:schemeClr val="dk2"/>
                </a:solidFill>
              </a:rPr>
              <a:t>   2024-2025</a:t>
            </a:r>
            <a:endParaRPr sz="1500">
              <a:solidFill>
                <a:schemeClr val="dk2"/>
              </a:solidFill>
            </a:endParaRPr>
          </a:p>
          <a:p>
            <a:pPr indent="-323850" lvl="0" marL="457200" rtl="0" algn="l">
              <a:spcBef>
                <a:spcPts val="0"/>
              </a:spcBef>
              <a:spcAft>
                <a:spcPts val="0"/>
              </a:spcAft>
              <a:buClr>
                <a:schemeClr val="dk2"/>
              </a:buClr>
              <a:buSzPts val="1500"/>
              <a:buChar char="-"/>
            </a:pPr>
            <a:r>
              <a:rPr lang="en" sz="1500">
                <a:solidFill>
                  <a:schemeClr val="dk2"/>
                </a:solidFill>
              </a:rPr>
              <a:t>Physical Science- </a:t>
            </a:r>
            <a:endParaRPr sz="1500">
              <a:solidFill>
                <a:schemeClr val="dk2"/>
              </a:solidFill>
            </a:endParaRPr>
          </a:p>
          <a:p>
            <a:pPr indent="0" lvl="0" marL="457200" rtl="0" algn="l">
              <a:spcBef>
                <a:spcPts val="0"/>
              </a:spcBef>
              <a:spcAft>
                <a:spcPts val="0"/>
              </a:spcAft>
              <a:buNone/>
            </a:pPr>
            <a:r>
              <a:rPr lang="en" sz="1500">
                <a:solidFill>
                  <a:schemeClr val="dk2"/>
                </a:solidFill>
              </a:rPr>
              <a:t>   2024-2026	</a:t>
            </a:r>
            <a:endParaRPr sz="1500">
              <a:solidFill>
                <a:schemeClr val="dk2"/>
              </a:solidFill>
            </a:endParaRPr>
          </a:p>
        </p:txBody>
      </p:sp>
      <p:pic>
        <p:nvPicPr>
          <p:cNvPr id="176" name="Google Shape;176;p25" title="nbhsvideoallsites.mp4">
            <a:hlinkClick r:id="rId6"/>
          </p:cNvPr>
          <p:cNvPicPr preferRelativeResize="0"/>
          <p:nvPr/>
        </p:nvPicPr>
        <p:blipFill>
          <a:blip r:embed="rId7">
            <a:alphaModFix/>
          </a:blip>
          <a:stretch>
            <a:fillRect/>
          </a:stretch>
        </p:blipFill>
        <p:spPr>
          <a:xfrm>
            <a:off x="2231000" y="267200"/>
            <a:ext cx="6912998" cy="3888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1000"/>
                                        <p:tgtEl>
                                          <p:spTgt spid="1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6"/>
          <p:cNvSpPr txBox="1"/>
          <p:nvPr/>
        </p:nvSpPr>
        <p:spPr>
          <a:xfrm>
            <a:off x="47400" y="0"/>
            <a:ext cx="8709300" cy="364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lnSpc>
                <a:spcPct val="115000"/>
              </a:lnSpc>
              <a:spcBef>
                <a:spcPts val="0"/>
              </a:spcBef>
              <a:spcAft>
                <a:spcPts val="0"/>
              </a:spcAft>
              <a:buNone/>
            </a:pPr>
            <a:r>
              <a:t/>
            </a:r>
            <a:endParaRPr b="1" sz="1600">
              <a:solidFill>
                <a:srgbClr val="156082"/>
              </a:solidFill>
              <a:highlight>
                <a:srgbClr val="FFFFFF"/>
              </a:highlight>
            </a:endParaRPr>
          </a:p>
          <a:p>
            <a:pPr indent="0" lvl="0" marL="0" rtl="0" algn="l">
              <a:lnSpc>
                <a:spcPct val="115000"/>
              </a:lnSpc>
              <a:spcBef>
                <a:spcPts val="1200"/>
              </a:spcBef>
              <a:spcAft>
                <a:spcPts val="0"/>
              </a:spcAft>
              <a:buNone/>
            </a:pPr>
            <a:r>
              <a:rPr b="1" i="1" lang="en" sz="1500" u="sng">
                <a:solidFill>
                  <a:schemeClr val="dk1"/>
                </a:solidFill>
              </a:rPr>
              <a:t>North Bullitt PSC – BG 24-192 – Change Order #38 - AV Changes </a:t>
            </a:r>
            <a:r>
              <a:rPr b="1" lang="en" sz="1500" u="sng">
                <a:solidFill>
                  <a:schemeClr val="dk1"/>
                </a:solidFill>
              </a:rPr>
              <a:t> - $6,121.00</a:t>
            </a:r>
            <a:endParaRPr b="1" sz="15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BCPS Technology requested an AV panel be moved from the practice field space into the AV closet.  This work covers relocation of equipment and associated wall patch and paint.</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b="1" i="1" lang="en" sz="1500" u="sng">
                <a:solidFill>
                  <a:schemeClr val="dk1"/>
                </a:solidFill>
              </a:rPr>
              <a:t>North Bullitt PSC – BG 24-192 – Change Order #39 - Ductwork Revisions </a:t>
            </a:r>
            <a:r>
              <a:rPr b="1" lang="en" sz="1500" u="sng">
                <a:solidFill>
                  <a:schemeClr val="dk1"/>
                </a:solidFill>
              </a:rPr>
              <a:t> - $160,590.00</a:t>
            </a:r>
            <a:endParaRPr b="1" sz="15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BCPS Leadership requests the duct routing in the PE locker rooms be revised to increase height of the ducts in the interior spaces.  To achieve this, ductwork is being relocated to the practice field area to pull it out of the PE rooms to gain more height and will be changed in shape to achieve additional height.  Work affects all trades.  Based on built construction, the Design Team and Construction teams will be performing work to confirm final duct sizes as a design/build exercise that could affect this cost on a time and material basis if additional duct transitions are needed to avoid building infrastructure or achieve additional height.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sz="1500">
              <a:solidFill>
                <a:srgbClr val="156082"/>
              </a:solidFill>
            </a:endParaRPr>
          </a:p>
          <a:p>
            <a:pPr indent="0" lvl="0" marL="0" rtl="0" algn="l">
              <a:lnSpc>
                <a:spcPct val="115000"/>
              </a:lnSpc>
              <a:spcBef>
                <a:spcPts val="0"/>
              </a:spcBef>
              <a:spcAft>
                <a:spcPts val="0"/>
              </a:spcAft>
              <a:buNone/>
            </a:pPr>
            <a:r>
              <a:t/>
            </a:r>
            <a:endParaRPr i="1" sz="1500">
              <a:solidFill>
                <a:srgbClr val="156082"/>
              </a:solidFill>
            </a:endParaRPr>
          </a:p>
          <a:p>
            <a:pPr indent="0" lvl="0" marL="0" rtl="0" algn="l">
              <a:lnSpc>
                <a:spcPct val="115000"/>
              </a:lnSpc>
              <a:spcBef>
                <a:spcPts val="0"/>
              </a:spcBef>
              <a:spcAft>
                <a:spcPts val="0"/>
              </a:spcAft>
              <a:buNone/>
            </a:pPr>
            <a:r>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 </a:t>
            </a:r>
            <a:endParaRPr i="1">
              <a:solidFill>
                <a:srgbClr val="156082"/>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82" name="Google Shape;182;p2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83" name="Google Shape;183;p2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84" name="Google Shape;184;p26"/>
          <p:cNvPicPr preferRelativeResize="0"/>
          <p:nvPr/>
        </p:nvPicPr>
        <p:blipFill rotWithShape="1">
          <a:blip r:embed="rId5">
            <a:alphaModFix/>
          </a:blip>
          <a:srcRect b="18285" l="0" r="0" t="11712"/>
          <a:stretch/>
        </p:blipFill>
        <p:spPr>
          <a:xfrm>
            <a:off x="5714875" y="3685750"/>
            <a:ext cx="1799526" cy="1259750"/>
          </a:xfrm>
          <a:prstGeom prst="rect">
            <a:avLst/>
          </a:prstGeom>
          <a:noFill/>
          <a:ln>
            <a:noFill/>
          </a:ln>
        </p:spPr>
      </p:pic>
      <p:sp>
        <p:nvSpPr>
          <p:cNvPr id="185" name="Google Shape;185;p26"/>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86" name="Google Shape;186;p26"/>
          <p:cNvPicPr preferRelativeResize="0"/>
          <p:nvPr/>
        </p:nvPicPr>
        <p:blipFill>
          <a:blip r:embed="rId3">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pic>
        <p:nvPicPr>
          <p:cNvPr id="191" name="Google Shape;191;p27"/>
          <p:cNvPicPr preferRelativeResize="0"/>
          <p:nvPr/>
        </p:nvPicPr>
        <p:blipFill rotWithShape="1">
          <a:blip r:embed="rId3">
            <a:alphaModFix/>
          </a:blip>
          <a:srcRect b="15395" l="1643" r="0" t="12802"/>
          <a:stretch/>
        </p:blipFill>
        <p:spPr>
          <a:xfrm>
            <a:off x="0" y="0"/>
            <a:ext cx="9393500" cy="5143500"/>
          </a:xfrm>
          <a:prstGeom prst="rect">
            <a:avLst/>
          </a:prstGeom>
          <a:noFill/>
          <a:ln>
            <a:noFill/>
          </a:ln>
        </p:spPr>
      </p:pic>
      <p:pic>
        <p:nvPicPr>
          <p:cNvPr id="192" name="Google Shape;192;p27"/>
          <p:cNvPicPr preferRelativeResize="0"/>
          <p:nvPr/>
        </p:nvPicPr>
        <p:blipFill>
          <a:blip r:embed="rId4">
            <a:alphaModFix/>
          </a:blip>
          <a:stretch>
            <a:fillRect/>
          </a:stretch>
        </p:blipFill>
        <p:spPr>
          <a:xfrm>
            <a:off x="7719789" y="2786712"/>
            <a:ext cx="1259751" cy="1097038"/>
          </a:xfrm>
          <a:prstGeom prst="rect">
            <a:avLst/>
          </a:prstGeom>
          <a:noFill/>
          <a:ln>
            <a:noFill/>
          </a:ln>
        </p:spPr>
      </p:pic>
      <p:sp>
        <p:nvSpPr>
          <p:cNvPr id="193" name="Google Shape;193;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Bernheim Middle School - Close Out</a:t>
            </a:r>
            <a:endParaRPr sz="2800">
              <a:solidFill>
                <a:srgbClr val="FFFFFF"/>
              </a:solidFill>
              <a:latin typeface="Oswald"/>
              <a:ea typeface="Oswald"/>
              <a:cs typeface="Oswald"/>
              <a:sym typeface="Oswald"/>
            </a:endParaRPr>
          </a:p>
        </p:txBody>
      </p:sp>
      <p:pic>
        <p:nvPicPr>
          <p:cNvPr id="194" name="Google Shape;194;p27"/>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95" name="Google Shape;195;p27"/>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id="200" name="Google Shape;200;p28"/>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01" name="Google Shape;201;p28"/>
          <p:cNvPicPr preferRelativeResize="0"/>
          <p:nvPr/>
        </p:nvPicPr>
        <p:blipFill>
          <a:blip r:embed="rId4">
            <a:alphaModFix/>
          </a:blip>
          <a:stretch>
            <a:fillRect/>
          </a:stretch>
        </p:blipFill>
        <p:spPr>
          <a:xfrm>
            <a:off x="6231189" y="3965112"/>
            <a:ext cx="1259751" cy="1097038"/>
          </a:xfrm>
          <a:prstGeom prst="rect">
            <a:avLst/>
          </a:prstGeom>
          <a:noFill/>
          <a:ln>
            <a:noFill/>
          </a:ln>
        </p:spPr>
      </p:pic>
      <p:sp>
        <p:nvSpPr>
          <p:cNvPr id="202" name="Google Shape;202;p28"/>
          <p:cNvSpPr txBox="1"/>
          <p:nvPr/>
        </p:nvSpPr>
        <p:spPr>
          <a:xfrm>
            <a:off x="1259750" y="4383050"/>
            <a:ext cx="49716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Bernheim Middle School - Close Out</a:t>
            </a:r>
            <a:endParaRPr sz="2800">
              <a:solidFill>
                <a:schemeClr val="dk2"/>
              </a:solidFill>
              <a:latin typeface="Oswald"/>
              <a:ea typeface="Oswald"/>
              <a:cs typeface="Oswald"/>
              <a:sym typeface="Oswald"/>
            </a:endParaRPr>
          </a:p>
        </p:txBody>
      </p:sp>
      <p:pic>
        <p:nvPicPr>
          <p:cNvPr id="203" name="Google Shape;203;p28"/>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204" name="Google Shape;204;p28"/>
          <p:cNvSpPr txBox="1"/>
          <p:nvPr/>
        </p:nvSpPr>
        <p:spPr>
          <a:xfrm>
            <a:off x="0" y="0"/>
            <a:ext cx="9144000" cy="4032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sz="11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rPr b="1" lang="en" sz="1300" u="sng">
                <a:solidFill>
                  <a:schemeClr val="dk1"/>
                </a:solidFill>
              </a:rPr>
              <a:t>Bernheim DPO Reconciliation DPO Reconciliation Credit for unbilled materials including the following:</a:t>
            </a:r>
            <a:endParaRPr b="1" sz="1300" u="sng">
              <a:solidFill>
                <a:schemeClr val="dk1"/>
              </a:solidFill>
            </a:endParaRPr>
          </a:p>
          <a:p>
            <a:pPr indent="-311150" lvl="1" marL="914400" rtl="0" algn="l">
              <a:lnSpc>
                <a:spcPct val="115000"/>
              </a:lnSpc>
              <a:spcBef>
                <a:spcPts val="0"/>
              </a:spcBef>
              <a:spcAft>
                <a:spcPts val="0"/>
              </a:spcAft>
              <a:buClr>
                <a:srgbClr val="156082"/>
              </a:buClr>
              <a:buSzPts val="1300"/>
              <a:buChar char="○"/>
            </a:pPr>
            <a:r>
              <a:rPr i="1" lang="en" sz="1300">
                <a:solidFill>
                  <a:srgbClr val="156082"/>
                </a:solidFill>
              </a:rPr>
              <a:t>DPO 09 – 24901707 – Mills Supply - $0.27    </a:t>
            </a:r>
            <a:endParaRPr i="1" sz="1300">
              <a:solidFill>
                <a:srgbClr val="156082"/>
              </a:solidFill>
            </a:endParaRPr>
          </a:p>
          <a:p>
            <a:pPr indent="0" lvl="0" marL="0" rtl="0" algn="l">
              <a:lnSpc>
                <a:spcPct val="115000"/>
              </a:lnSpc>
              <a:spcBef>
                <a:spcPts val="0"/>
              </a:spcBef>
              <a:spcAft>
                <a:spcPts val="0"/>
              </a:spcAft>
              <a:buNone/>
            </a:pPr>
            <a:r>
              <a:t/>
            </a:r>
            <a:endParaRPr b="1" i="1" sz="1300" u="sng">
              <a:solidFill>
                <a:schemeClr val="dk1"/>
              </a:solidFill>
            </a:endParaRPr>
          </a:p>
          <a:p>
            <a:pPr indent="0" lvl="0" marL="0" rtl="0" algn="l">
              <a:lnSpc>
                <a:spcPct val="115000"/>
              </a:lnSpc>
              <a:spcBef>
                <a:spcPts val="0"/>
              </a:spcBef>
              <a:spcAft>
                <a:spcPts val="0"/>
              </a:spcAft>
              <a:buNone/>
            </a:pPr>
            <a:r>
              <a:rPr b="1" i="1" lang="en" sz="1300" u="sng">
                <a:solidFill>
                  <a:schemeClr val="dk1"/>
                </a:solidFill>
              </a:rPr>
              <a:t>BG-4 and Substantial Completion</a:t>
            </a:r>
            <a:endParaRPr b="1" i="1" sz="1300" u="sng">
              <a:solidFill>
                <a:schemeClr val="dk1"/>
              </a:solidFill>
            </a:endParaRPr>
          </a:p>
          <a:p>
            <a:pPr indent="0" lvl="0" marL="0" rtl="0" algn="l">
              <a:lnSpc>
                <a:spcPct val="115000"/>
              </a:lnSpc>
              <a:spcBef>
                <a:spcPts val="0"/>
              </a:spcBef>
              <a:spcAft>
                <a:spcPts val="0"/>
              </a:spcAft>
              <a:buNone/>
            </a:pPr>
            <a:r>
              <a:rPr lang="en" sz="1300">
                <a:solidFill>
                  <a:schemeClr val="dk1"/>
                </a:solidFill>
              </a:rPr>
              <a:t>Attached paperwork is listed below with </a:t>
            </a:r>
            <a:r>
              <a:rPr i="1" lang="en" sz="1300">
                <a:solidFill>
                  <a:srgbClr val="4472C4"/>
                </a:solidFill>
              </a:rPr>
              <a:t>action items</a:t>
            </a:r>
            <a:r>
              <a:rPr lang="en" sz="1300">
                <a:solidFill>
                  <a:srgbClr val="4472C4"/>
                </a:solidFill>
              </a:rPr>
              <a:t> </a:t>
            </a:r>
            <a:r>
              <a:rPr lang="en" sz="1300">
                <a:solidFill>
                  <a:schemeClr val="dk1"/>
                </a:solidFill>
              </a:rPr>
              <a:t>noted for each:</a:t>
            </a:r>
            <a:endParaRPr sz="1300">
              <a:solidFill>
                <a:schemeClr val="dk1"/>
              </a:solidFill>
            </a:endParaRPr>
          </a:p>
          <a:p>
            <a:pPr indent="-311150" lvl="0" marL="457200" rtl="0" algn="l">
              <a:lnSpc>
                <a:spcPct val="115000"/>
              </a:lnSpc>
              <a:spcBef>
                <a:spcPts val="0"/>
              </a:spcBef>
              <a:spcAft>
                <a:spcPts val="0"/>
              </a:spcAft>
              <a:buClr>
                <a:schemeClr val="dk1"/>
              </a:buClr>
              <a:buSzPts val="1300"/>
              <a:buChar char="●"/>
            </a:pPr>
            <a:r>
              <a:rPr lang="en" sz="1300">
                <a:solidFill>
                  <a:schemeClr val="dk1"/>
                </a:solidFill>
              </a:rPr>
              <a:t>BG 23-051 - Bernheim - BP1 - Calhoun - BG-4 - </a:t>
            </a:r>
            <a:r>
              <a:rPr i="1" lang="en" sz="1300">
                <a:solidFill>
                  <a:srgbClr val="4E95D9"/>
                </a:solidFill>
              </a:rPr>
              <a:t>for Board Signature</a:t>
            </a:r>
            <a:endParaRPr i="1" sz="1300">
              <a:solidFill>
                <a:srgbClr val="4E95D9"/>
              </a:solidFill>
            </a:endParaRPr>
          </a:p>
          <a:p>
            <a:pPr indent="-311150" lvl="1" marL="914400" rtl="0" algn="l">
              <a:lnSpc>
                <a:spcPct val="115000"/>
              </a:lnSpc>
              <a:spcBef>
                <a:spcPts val="0"/>
              </a:spcBef>
              <a:spcAft>
                <a:spcPts val="0"/>
              </a:spcAft>
              <a:buClr>
                <a:schemeClr val="dk1"/>
              </a:buClr>
              <a:buSzPts val="1300"/>
              <a:buAutoNum type="alphaLcPeriod"/>
            </a:pPr>
            <a:r>
              <a:rPr lang="en" sz="1300">
                <a:solidFill>
                  <a:schemeClr val="dk1"/>
                </a:solidFill>
              </a:rPr>
              <a:t>BG 23-051 - Bernheim - BP1 - Calhoun - Substantial Completion - </a:t>
            </a:r>
            <a:r>
              <a:rPr i="1" lang="en" sz="1300">
                <a:solidFill>
                  <a:srgbClr val="4E95D9"/>
                </a:solidFill>
              </a:rPr>
              <a:t>for Board Signature</a:t>
            </a:r>
            <a:endParaRPr i="1" sz="1300">
              <a:solidFill>
                <a:srgbClr val="4E95D9"/>
              </a:solidFill>
            </a:endParaRPr>
          </a:p>
          <a:p>
            <a:pPr indent="-311150" lvl="0" marL="457200" rtl="0" algn="l">
              <a:lnSpc>
                <a:spcPct val="115000"/>
              </a:lnSpc>
              <a:spcBef>
                <a:spcPts val="0"/>
              </a:spcBef>
              <a:spcAft>
                <a:spcPts val="0"/>
              </a:spcAft>
              <a:buClr>
                <a:schemeClr val="dk1"/>
              </a:buClr>
              <a:buSzPts val="1300"/>
              <a:buChar char="●"/>
            </a:pPr>
            <a:r>
              <a:rPr lang="en" sz="1300">
                <a:solidFill>
                  <a:schemeClr val="dk1"/>
                </a:solidFill>
              </a:rPr>
              <a:t>BG 23-051 - Bernheim - BP2 - Trane - BG-4 - </a:t>
            </a:r>
            <a:r>
              <a:rPr i="1" lang="en" sz="1300">
                <a:solidFill>
                  <a:srgbClr val="4E95D9"/>
                </a:solidFill>
              </a:rPr>
              <a:t>for Board Signature</a:t>
            </a:r>
            <a:endParaRPr i="1" sz="1300">
              <a:solidFill>
                <a:srgbClr val="4E95D9"/>
              </a:solidFill>
            </a:endParaRPr>
          </a:p>
          <a:p>
            <a:pPr indent="-311150" lvl="1" marL="914400" rtl="0" algn="l">
              <a:lnSpc>
                <a:spcPct val="115000"/>
              </a:lnSpc>
              <a:spcBef>
                <a:spcPts val="0"/>
              </a:spcBef>
              <a:spcAft>
                <a:spcPts val="0"/>
              </a:spcAft>
              <a:buClr>
                <a:schemeClr val="dk1"/>
              </a:buClr>
              <a:buSzPts val="1300"/>
              <a:buAutoNum type="alphaLcPeriod"/>
            </a:pPr>
            <a:r>
              <a:rPr lang="en" sz="1300">
                <a:solidFill>
                  <a:schemeClr val="dk1"/>
                </a:solidFill>
              </a:rPr>
              <a:t>BG 23-051 - Bernheim - BP2 - Trane - Substantial Completion -</a:t>
            </a:r>
            <a:r>
              <a:rPr i="1" lang="en" sz="1300">
                <a:solidFill>
                  <a:srgbClr val="4E95D9"/>
                </a:solidFill>
              </a:rPr>
              <a:t> for Board Signature</a:t>
            </a:r>
            <a:endParaRPr i="1" sz="1300">
              <a:solidFill>
                <a:srgbClr val="4E95D9"/>
              </a:solidFill>
            </a:endParaRPr>
          </a:p>
          <a:p>
            <a:pPr indent="-311150" lvl="0" marL="457200" rtl="0" algn="l">
              <a:lnSpc>
                <a:spcPct val="115000"/>
              </a:lnSpc>
              <a:spcBef>
                <a:spcPts val="0"/>
              </a:spcBef>
              <a:spcAft>
                <a:spcPts val="0"/>
              </a:spcAft>
              <a:buClr>
                <a:schemeClr val="dk1"/>
              </a:buClr>
              <a:buSzPts val="1300"/>
              <a:buChar char="●"/>
            </a:pPr>
            <a:r>
              <a:rPr lang="en" sz="1300">
                <a:solidFill>
                  <a:schemeClr val="dk1"/>
                </a:solidFill>
              </a:rPr>
              <a:t>BG 23-051 - Bernheim - BP3 - Business Cabling - BG-4 -</a:t>
            </a:r>
            <a:r>
              <a:rPr i="1" lang="en" sz="1300">
                <a:solidFill>
                  <a:srgbClr val="4E95D9"/>
                </a:solidFill>
              </a:rPr>
              <a:t> for Board Signature</a:t>
            </a:r>
            <a:endParaRPr i="1" sz="1300">
              <a:solidFill>
                <a:srgbClr val="4E95D9"/>
              </a:solidFill>
            </a:endParaRPr>
          </a:p>
          <a:p>
            <a:pPr indent="-311150" lvl="1" marL="914400" rtl="0" algn="l">
              <a:lnSpc>
                <a:spcPct val="115000"/>
              </a:lnSpc>
              <a:spcBef>
                <a:spcPts val="0"/>
              </a:spcBef>
              <a:spcAft>
                <a:spcPts val="0"/>
              </a:spcAft>
              <a:buClr>
                <a:schemeClr val="dk1"/>
              </a:buClr>
              <a:buSzPts val="1300"/>
              <a:buAutoNum type="alphaLcPeriod"/>
            </a:pPr>
            <a:r>
              <a:rPr lang="en" sz="1300">
                <a:solidFill>
                  <a:schemeClr val="dk1"/>
                </a:solidFill>
              </a:rPr>
              <a:t>BG 23-051 - Bernheim - BP3 - Business Cabling - Substantial Completion -</a:t>
            </a:r>
            <a:r>
              <a:rPr i="1" lang="en" sz="1300">
                <a:solidFill>
                  <a:srgbClr val="4E95D9"/>
                </a:solidFill>
              </a:rPr>
              <a:t> for Board Signature</a:t>
            </a:r>
            <a:endParaRPr i="1" sz="1300">
              <a:solidFill>
                <a:srgbClr val="4E95D9"/>
              </a:solidFill>
            </a:endParaRPr>
          </a:p>
          <a:p>
            <a:pPr indent="0" lvl="0" marL="0" rtl="0" algn="l">
              <a:lnSpc>
                <a:spcPct val="115000"/>
              </a:lnSpc>
              <a:spcBef>
                <a:spcPts val="0"/>
              </a:spcBef>
              <a:spcAft>
                <a:spcPts val="0"/>
              </a:spcAft>
              <a:buNone/>
            </a:pPr>
            <a:r>
              <a:rPr lang="en" sz="1300">
                <a:solidFill>
                  <a:schemeClr val="dk1"/>
                </a:solidFill>
              </a:rPr>
              <a:t> </a:t>
            </a:r>
            <a:endParaRPr sz="1300">
              <a:solidFill>
                <a:schemeClr val="dk1"/>
              </a:solidFill>
            </a:endParaRPr>
          </a:p>
          <a:p>
            <a:pPr indent="0" lvl="0" marL="0" rtl="0" algn="l">
              <a:lnSpc>
                <a:spcPct val="115000"/>
              </a:lnSpc>
              <a:spcBef>
                <a:spcPts val="0"/>
              </a:spcBef>
              <a:spcAft>
                <a:spcPts val="0"/>
              </a:spcAft>
              <a:buNone/>
            </a:pPr>
            <a:r>
              <a:rPr b="1" lang="en" sz="1300" u="sng">
                <a:solidFill>
                  <a:schemeClr val="dk1"/>
                </a:solidFill>
              </a:rPr>
              <a:t>Verbiage for Board Memo:</a:t>
            </a:r>
            <a:endParaRPr b="1" sz="1300" u="sng">
              <a:solidFill>
                <a:schemeClr val="dk1"/>
              </a:solidFill>
            </a:endParaRPr>
          </a:p>
          <a:p>
            <a:pPr indent="0" lvl="0" marL="0" rtl="0" algn="l">
              <a:lnSpc>
                <a:spcPct val="115000"/>
              </a:lnSpc>
              <a:spcBef>
                <a:spcPts val="0"/>
              </a:spcBef>
              <a:spcAft>
                <a:spcPts val="0"/>
              </a:spcAft>
              <a:buNone/>
            </a:pPr>
            <a:r>
              <a:rPr i="1" lang="en" sz="1300">
                <a:solidFill>
                  <a:srgbClr val="156082"/>
                </a:solidFill>
              </a:rPr>
              <a:t>BG-4’s and Substantial Completion Certificates for three bid packages associated with the Bernheim Middle School project are attached for Board Review and Signature.   </a:t>
            </a:r>
            <a:endParaRPr i="1" sz="1300">
              <a:solidFill>
                <a:srgbClr val="15608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