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embeddedFontLst>
    <p:embeddedFont>
      <p:font typeface="Oswald"/>
      <p:regular r:id="rId13"/>
      <p:bold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font" Target="fonts/Oswald-regular.fntdata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Oswald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8341c0b47e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8341c0b47e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35165e67cef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35165e67cef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36986e54c49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36986e54c49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368824f81f8_0_1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368824f81f8_0_1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68824f81f8_0_1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68824f81f8_0_1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35165e67cef_0_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35165e67cef_0_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36986e54c49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36986e54c49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Relationship Id="rId4" Type="http://schemas.openxmlformats.org/officeDocument/2006/relationships/image" Target="../media/image7.jpg"/><Relationship Id="rId5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jpg"/><Relationship Id="rId4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Relationship Id="rId4" Type="http://schemas.openxmlformats.org/officeDocument/2006/relationships/image" Target="../media/image5.png"/><Relationship Id="rId5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png"/><Relationship Id="rId4" Type="http://schemas.openxmlformats.org/officeDocument/2006/relationships/image" Target="../media/image7.jpg"/><Relationship Id="rId5" Type="http://schemas.openxmlformats.org/officeDocument/2006/relationships/image" Target="../media/image5.png"/><Relationship Id="rId6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image" Target="../media/image7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13"/>
          <p:cNvSpPr txBox="1"/>
          <p:nvPr/>
        </p:nvSpPr>
        <p:spPr>
          <a:xfrm>
            <a:off x="1259750" y="4640600"/>
            <a:ext cx="6295500" cy="512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June 16th -</a:t>
            </a: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 Design and Construction Update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57" name="Google Shape;57;p13"/>
          <p:cNvPicPr preferRelativeResize="0"/>
          <p:nvPr/>
        </p:nvPicPr>
        <p:blipFill rotWithShape="1">
          <a:blip r:embed="rId5">
            <a:alphaModFix/>
          </a:blip>
          <a:srcRect b="33157" l="0" r="0" t="3430"/>
          <a:stretch/>
        </p:blipFill>
        <p:spPr>
          <a:xfrm>
            <a:off x="1002625" y="0"/>
            <a:ext cx="6909951" cy="37244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/>
        </p:nvSpPr>
        <p:spPr>
          <a:xfrm>
            <a:off x="86700" y="54050"/>
            <a:ext cx="9057300" cy="37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500" u="sng">
                <a:solidFill>
                  <a:schemeClr val="dk1"/>
                </a:solidFill>
              </a:rPr>
              <a:t>Physical Science Centers  Bullitt Central &amp; Bullitt East </a:t>
            </a:r>
            <a:endParaRPr sz="145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b="1" lang="en" sz="1450">
                <a:solidFill>
                  <a:srgbClr val="156082"/>
                </a:solidFill>
              </a:rPr>
              <a:t>Special Board Meeting - </a:t>
            </a:r>
            <a:r>
              <a:rPr b="1" lang="en" sz="1450">
                <a:solidFill>
                  <a:srgbClr val="156082"/>
                </a:solidFill>
              </a:rPr>
              <a:t>Award of Contract: June 19, 2025, Thursday </a:t>
            </a:r>
            <a:endParaRPr b="1" sz="1450">
              <a:solidFill>
                <a:srgbClr val="156082"/>
              </a:solidFill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300"/>
              <a:buChar char="●"/>
            </a:pPr>
            <a:r>
              <a:rPr b="1" lang="en" sz="1300">
                <a:solidFill>
                  <a:schemeClr val="dk1"/>
                </a:solidFill>
              </a:rPr>
              <a:t>Award of Bid Package No. 1 – General Construction Contract BP1 – Bullitt Central Physical Science Center</a:t>
            </a:r>
            <a:endParaRPr b="1" sz="1300">
              <a:solidFill>
                <a:schemeClr val="dk1"/>
              </a:solidFill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●"/>
            </a:pPr>
            <a:r>
              <a:rPr b="1" lang="en" sz="1300">
                <a:solidFill>
                  <a:schemeClr val="dk1"/>
                </a:solidFill>
              </a:rPr>
              <a:t>Award of Bid Package No. 3 – Technology Contract BP3 – Bullitt Central Physical Science Center</a:t>
            </a:r>
            <a:endParaRPr b="1" sz="1300">
              <a:solidFill>
                <a:schemeClr val="dk1"/>
              </a:solidFill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●"/>
            </a:pPr>
            <a:r>
              <a:rPr b="1" lang="en" sz="1300">
                <a:solidFill>
                  <a:schemeClr val="dk1"/>
                </a:solidFill>
              </a:rPr>
              <a:t>Award of Bid Package No. 1 – General Construction Contract BP1 – Bullitt East Physical Science Center</a:t>
            </a:r>
            <a:endParaRPr b="1" sz="1300">
              <a:solidFill>
                <a:schemeClr val="dk1"/>
              </a:solidFill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●"/>
            </a:pPr>
            <a:r>
              <a:rPr b="1" lang="en" sz="1300">
                <a:solidFill>
                  <a:schemeClr val="dk1"/>
                </a:solidFill>
              </a:rPr>
              <a:t>Award of Bid Package No. 3 – Technology Contract BP3 – Bullitt East Physical Science Center</a:t>
            </a:r>
            <a:endParaRPr sz="1300">
              <a:solidFill>
                <a:schemeClr val="dk1"/>
              </a:solidFill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●"/>
            </a:pPr>
            <a:r>
              <a:rPr b="1" lang="en" sz="1300">
                <a:solidFill>
                  <a:schemeClr val="dk1"/>
                </a:solidFill>
              </a:rPr>
              <a:t>Special Inspections – Award of Contract Bullitt East and Bullitt Central Physical Science Center</a:t>
            </a:r>
            <a:endParaRPr b="1" sz="1300">
              <a:solidFill>
                <a:schemeClr val="dk1"/>
              </a:solidFill>
            </a:endParaRPr>
          </a:p>
          <a:p>
            <a:pPr indent="0" lvl="0" marL="9144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300">
              <a:solidFill>
                <a:schemeClr val="dk1"/>
              </a:solidFill>
            </a:endParaRPr>
          </a:p>
          <a:p>
            <a:pPr indent="0" lvl="0" marL="9144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300">
                <a:solidFill>
                  <a:schemeClr val="dk1"/>
                </a:solidFill>
              </a:rPr>
              <a:t>July 28th Board Meeting </a:t>
            </a:r>
            <a:endParaRPr b="1" sz="1300">
              <a:solidFill>
                <a:schemeClr val="dk1"/>
              </a:solidFill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300"/>
              <a:buChar char="●"/>
            </a:pPr>
            <a:r>
              <a:rPr b="1" lang="en" sz="1300">
                <a:solidFill>
                  <a:srgbClr val="156082"/>
                </a:solidFill>
              </a:rPr>
              <a:t>Award of Bid Package No. 2 – Controls Contract BP2 – Bullitt Central Physical Science Center</a:t>
            </a:r>
            <a:endParaRPr b="1" sz="1300">
              <a:solidFill>
                <a:srgbClr val="156082"/>
              </a:solidFill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Char char="●"/>
            </a:pPr>
            <a:r>
              <a:rPr b="1" lang="en" sz="1300">
                <a:solidFill>
                  <a:srgbClr val="156082"/>
                </a:solidFill>
              </a:rPr>
              <a:t>Award of Bid Package No. 2 – Controls Contract BP2 – Bullitt East Physical Science Center</a:t>
            </a:r>
            <a:endParaRPr b="1" sz="1300">
              <a:solidFill>
                <a:srgbClr val="156082"/>
              </a:solidFill>
            </a:endParaRPr>
          </a:p>
          <a:p>
            <a:pPr indent="-3111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56082"/>
              </a:buClr>
              <a:buSzPts val="1300"/>
              <a:buChar char="●"/>
            </a:pPr>
            <a:r>
              <a:rPr b="1" lang="en" sz="1300">
                <a:solidFill>
                  <a:srgbClr val="156082"/>
                </a:solidFill>
              </a:rPr>
              <a:t>Third Party System Commissioning Services and Test and Balance </a:t>
            </a:r>
            <a:endParaRPr b="1" sz="13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 sz="13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i="1" sz="13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i="1" lang="en" sz="1300">
                <a:solidFill>
                  <a:srgbClr val="156082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 </a:t>
            </a:r>
            <a:endParaRPr i="1" sz="1500">
              <a:solidFill>
                <a:schemeClr val="accent1"/>
              </a:solidFill>
            </a:endParaRPr>
          </a:p>
          <a:p>
            <a:pPr indent="0" lvl="0" marL="457200" rtl="0" algn="l"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i="1" sz="1500">
              <a:solidFill>
                <a:schemeClr val="accent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 sz="1700">
              <a:solidFill>
                <a:schemeClr val="accent1"/>
              </a:solidFill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14"/>
          <p:cNvSpPr txBox="1"/>
          <p:nvPr/>
        </p:nvSpPr>
        <p:spPr>
          <a:xfrm>
            <a:off x="1259750" y="4350900"/>
            <a:ext cx="6295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Phase 3 Athletics - Physical Science Centers</a:t>
            </a:r>
            <a:endParaRPr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BID RESULTS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/>
        </p:nvSpPr>
        <p:spPr>
          <a:xfrm>
            <a:off x="105800" y="41325"/>
            <a:ext cx="8984400" cy="37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500" u="sng">
                <a:solidFill>
                  <a:schemeClr val="dk1"/>
                </a:solidFill>
              </a:rPr>
              <a:t>Physical Science Centers  Bullitt Central &amp; Bullitt East </a:t>
            </a:r>
            <a:endParaRPr sz="145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200">
                <a:solidFill>
                  <a:srgbClr val="156082"/>
                </a:solidFill>
              </a:rPr>
              <a:t>COOP Agreement – Audio Enhancement – Intercom and Life Safety Upgrades at Bullitt Central and Bullitt East Campuses</a:t>
            </a:r>
            <a:endParaRPr b="1" sz="1200">
              <a:solidFill>
                <a:srgbClr val="156082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45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 sz="13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i="1" sz="1300">
              <a:solidFill>
                <a:srgbClr val="156082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i="1" lang="en" sz="1300">
                <a:solidFill>
                  <a:srgbClr val="156082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 </a:t>
            </a:r>
            <a:endParaRPr i="1" sz="1500">
              <a:solidFill>
                <a:schemeClr val="accent1"/>
              </a:solidFill>
            </a:endParaRPr>
          </a:p>
          <a:p>
            <a:pPr indent="0" lvl="0" marL="457200" rtl="0" algn="l"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i="1" sz="1500">
              <a:solidFill>
                <a:schemeClr val="accent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 sz="1700">
              <a:solidFill>
                <a:schemeClr val="accent1"/>
              </a:solidFill>
            </a:endParaRPr>
          </a:p>
        </p:txBody>
      </p:sp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5"/>
          <p:cNvSpPr txBox="1"/>
          <p:nvPr/>
        </p:nvSpPr>
        <p:spPr>
          <a:xfrm>
            <a:off x="1259750" y="4350900"/>
            <a:ext cx="6295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Phase 3 Athletics - Physical Science Centers</a:t>
            </a:r>
            <a:endParaRPr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BID RESULTS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74" name="Google Shape;74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77304" y="1117129"/>
            <a:ext cx="6106275" cy="1658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7555251" cy="3384754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1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6"/>
          <p:cNvSpPr txBox="1"/>
          <p:nvPr/>
        </p:nvSpPr>
        <p:spPr>
          <a:xfrm>
            <a:off x="1259750" y="4350900"/>
            <a:ext cx="6295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Phase 3 Athletics - Physical Science Centers</a:t>
            </a:r>
            <a:endParaRPr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Speculative BG-1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cxnSp>
        <p:nvCxnSpPr>
          <p:cNvPr id="83" name="Google Shape;83;p16"/>
          <p:cNvCxnSpPr/>
          <p:nvPr/>
        </p:nvCxnSpPr>
        <p:spPr>
          <a:xfrm rot="10800000">
            <a:off x="4933175" y="1005900"/>
            <a:ext cx="993300" cy="1260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cxnSp>
        <p:nvCxnSpPr>
          <p:cNvPr id="84" name="Google Shape;84;p16"/>
          <p:cNvCxnSpPr/>
          <p:nvPr/>
        </p:nvCxnSpPr>
        <p:spPr>
          <a:xfrm flipH="1">
            <a:off x="4914425" y="286075"/>
            <a:ext cx="1030800" cy="140400"/>
          </a:xfrm>
          <a:prstGeom prst="straightConnector1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med" w="med" type="none"/>
            <a:tailEnd len="med" w="med" type="triangle"/>
          </a:ln>
        </p:spPr>
      </p:cxnSp>
      <p:pic>
        <p:nvPicPr>
          <p:cNvPr id="85" name="Google Shape;85;p1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0" y="3435100"/>
            <a:ext cx="4870450" cy="187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8610875" cy="439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17"/>
          <p:cNvSpPr txBox="1"/>
          <p:nvPr/>
        </p:nvSpPr>
        <p:spPr>
          <a:xfrm>
            <a:off x="1259750" y="4350900"/>
            <a:ext cx="6295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Speculative BG-1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/>
          <p:nvPr/>
        </p:nvSpPr>
        <p:spPr>
          <a:xfrm>
            <a:off x="86700" y="54050"/>
            <a:ext cx="8850900" cy="37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500" u="sng">
                <a:solidFill>
                  <a:schemeClr val="dk1"/>
                </a:solidFill>
              </a:rPr>
              <a:t>Change Orders - Reviewed 6/16/2025 - Formal Approval at 6/19/2025 Meeting </a:t>
            </a:r>
            <a:endParaRPr b="1" sz="1500" u="sng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500" u="sng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b="1" lang="en">
                <a:solidFill>
                  <a:schemeClr val="dk1"/>
                </a:solidFill>
              </a:rPr>
              <a:t>Change Order 07 – Access Controls and Projection Screen Changes </a:t>
            </a:r>
            <a:endParaRPr i="1" sz="1450">
              <a:solidFill>
                <a:srgbClr val="156082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b="1" lang="en">
                <a:solidFill>
                  <a:schemeClr val="dk1"/>
                </a:solidFill>
              </a:rPr>
              <a:t>Change Order 08 – Structural and Wall Changes</a:t>
            </a:r>
            <a:endParaRPr b="1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b="1" lang="en">
                <a:solidFill>
                  <a:schemeClr val="dk1"/>
                </a:solidFill>
              </a:rPr>
              <a:t>Change Order 25 – Batting Cage Installation</a:t>
            </a:r>
            <a:endParaRPr b="1" i="1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b="1" lang="en">
                <a:solidFill>
                  <a:schemeClr val="dk1"/>
                </a:solidFill>
              </a:rPr>
              <a:t>Change Order 26 – Bullitt East Site Revisions</a:t>
            </a:r>
            <a:endParaRPr b="1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b="1" lang="en">
                <a:solidFill>
                  <a:schemeClr val="dk1"/>
                </a:solidFill>
              </a:rPr>
              <a:t>Change Order 27 – North Bullitt Site Revisions</a:t>
            </a:r>
            <a:endParaRPr b="1" i="1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b="1" lang="en">
                <a:solidFill>
                  <a:schemeClr val="dk1"/>
                </a:solidFill>
              </a:rPr>
              <a:t>Change Order 28 – Bullitt Central Site Revisions</a:t>
            </a:r>
            <a:endParaRPr b="1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b="1" lang="en">
                <a:solidFill>
                  <a:schemeClr val="dk1"/>
                </a:solidFill>
              </a:rPr>
              <a:t>BP4 - Football Press Box AV Revisions Phase II Athletics</a:t>
            </a:r>
            <a:endParaRPr b="1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b="1" lang="en">
                <a:solidFill>
                  <a:schemeClr val="dk1"/>
                </a:solidFill>
              </a:rPr>
              <a:t>BG-4 - New Old Mill Elementary - Close Out BP1 - Redlee Construction </a:t>
            </a:r>
            <a:endParaRPr b="1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i="1" sz="1700">
              <a:solidFill>
                <a:schemeClr val="accent1"/>
              </a:solidFill>
            </a:endParaRPr>
          </a:p>
        </p:txBody>
      </p:sp>
      <p:pic>
        <p:nvPicPr>
          <p:cNvPr id="98" name="Google Shape;9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8"/>
          <p:cNvSpPr txBox="1"/>
          <p:nvPr/>
        </p:nvSpPr>
        <p:spPr>
          <a:xfrm>
            <a:off x="1259750" y="4350900"/>
            <a:ext cx="6295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Construction Change Orders - Formal Approval</a:t>
            </a: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 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01" name="Google Shape;10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 txBox="1"/>
          <p:nvPr/>
        </p:nvSpPr>
        <p:spPr>
          <a:xfrm>
            <a:off x="86700" y="54050"/>
            <a:ext cx="8850900" cy="374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500" u="sng">
                <a:solidFill>
                  <a:schemeClr val="dk1"/>
                </a:solidFill>
              </a:rPr>
              <a:t>Change Orders - Reviewed 6/16/2025 - Formal Approval at 6/19/2025 Meeting </a:t>
            </a:r>
            <a:endParaRPr b="1" sz="1500" u="sng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1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b="1" lang="en">
                <a:solidFill>
                  <a:schemeClr val="dk1"/>
                </a:solidFill>
              </a:rPr>
              <a:t>BP4 - Football Press Box AV Revisions Phase II Athletics</a:t>
            </a:r>
            <a:endParaRPr b="1"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i="1" lang="en" sz="1300">
                <a:solidFill>
                  <a:srgbClr val="156082"/>
                </a:solidFill>
              </a:rPr>
              <a:t>$29,951.92 - </a:t>
            </a:r>
            <a:r>
              <a:rPr i="1" lang="en" sz="1300">
                <a:solidFill>
                  <a:srgbClr val="156082"/>
                </a:solidFill>
              </a:rPr>
              <a:t>BCPS Technology Department requested additional Audio-Visual work at the three high school </a:t>
            </a:r>
            <a:r>
              <a:rPr i="1" lang="en" sz="1300">
                <a:solidFill>
                  <a:srgbClr val="156082"/>
                </a:solidFill>
              </a:rPr>
              <a:t>stadium</a:t>
            </a:r>
            <a:r>
              <a:rPr i="1" lang="en" sz="1300">
                <a:solidFill>
                  <a:srgbClr val="156082"/>
                </a:solidFill>
              </a:rPr>
              <a:t> press boxes.  Work includes additional speakers, power at bleacher skirts, and data drops at stadium in general.  </a:t>
            </a:r>
            <a:endParaRPr i="1" sz="1300">
              <a:solidFill>
                <a:srgbClr val="156082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i="1" sz="1300">
              <a:solidFill>
                <a:srgbClr val="156082"/>
              </a:solidFill>
            </a:endParaRPr>
          </a:p>
          <a:p>
            <a:pPr indent="-3175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</a:pPr>
            <a:r>
              <a:rPr b="1" lang="en">
                <a:solidFill>
                  <a:schemeClr val="dk1"/>
                </a:solidFill>
              </a:rPr>
              <a:t>BG-4 - New Old Mill Elementary - Close Out BP1 - Redlee Construction </a:t>
            </a:r>
            <a:endParaRPr b="1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b="1" lang="en">
                <a:solidFill>
                  <a:schemeClr val="dk1"/>
                </a:solidFill>
              </a:rPr>
              <a:t>	Contractual and FACPAC close out of the General Construction Bid Package. </a:t>
            </a:r>
            <a:endParaRPr b="1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 i="1" sz="1700">
              <a:solidFill>
                <a:schemeClr val="accent1"/>
              </a:solidFill>
            </a:endParaRPr>
          </a:p>
        </p:txBody>
      </p:sp>
      <p:pic>
        <p:nvPicPr>
          <p:cNvPr id="107" name="Google Shape;10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883750"/>
            <a:ext cx="1259750" cy="1259750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9"/>
          <p:cNvSpPr txBox="1"/>
          <p:nvPr/>
        </p:nvSpPr>
        <p:spPr>
          <a:xfrm>
            <a:off x="1259750" y="4350900"/>
            <a:ext cx="62955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Construction Change Orders - Formal Approval</a:t>
            </a:r>
            <a:r>
              <a:rPr b="1" lang="en" sz="28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rPr>
              <a:t> </a:t>
            </a:r>
            <a:endParaRPr b="1" sz="2800">
              <a:solidFill>
                <a:schemeClr val="dk2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10" name="Google Shape;11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55325" y="3883750"/>
            <a:ext cx="1588675" cy="125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