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y="5143500" cx="9144000"/>
  <p:notesSz cx="6858000" cy="9144000"/>
  <p:embeddedFontLst>
    <p:embeddedFont>
      <p:font typeface="Oswald"/>
      <p:regular r:id="rId21"/>
      <p:bold r:id="rId2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schemas.openxmlformats.org/officeDocument/2006/relationships/font" Target="fonts/Oswald-bold.fntdata"/><Relationship Id="rId10" Type="http://schemas.openxmlformats.org/officeDocument/2006/relationships/slide" Target="slides/slide5.xml"/><Relationship Id="rId21" Type="http://schemas.openxmlformats.org/officeDocument/2006/relationships/font" Target="fonts/Oswald-regular.fnt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8341c0b47e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8341c0b47e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2de817bf3c2_0_1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2de817bf3c2_0_1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380fdbc5251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380fdbc5251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39b481b7f00_0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39b481b7f00_0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35165e67cef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 name="Google Shape;91;g35165e67cef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380fdbc5251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 name="Google Shape;100;g380fdbc5251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380fdbc5251_0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380fdbc5251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380fdbc5251_0_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7" name="Google Shape;117;g380fdbc5251_0_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39b481b7f00_0_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 name="Google Shape;125;g39b481b7f00_0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277c09e58c1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277c09e58c1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380fdbc5251_0_1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2" name="Google Shape;142;g380fdbc5251_0_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2de817bf3c2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2" name="Google Shape;152;g2de817bf3c2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382b6469e7c_0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382b6469e7c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380fdbc5251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380fdbc5251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373c52506cb_0_1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373c52506cb_0_1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9.png"/><Relationship Id="rId5" Type="http://schemas.openxmlformats.org/officeDocument/2006/relationships/image" Target="../media/image8.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8.jpg"/><Relationship Id="rId5" Type="http://schemas.openxmlformats.org/officeDocument/2006/relationships/image" Target="../media/image9.png"/><Relationship Id="rId6" Type="http://schemas.openxmlformats.org/officeDocument/2006/relationships/image" Target="../media/image2.png"/><Relationship Id="rId7" Type="http://schemas.openxmlformats.org/officeDocument/2006/relationships/image" Target="../media/image1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8.jpg"/><Relationship Id="rId4" Type="http://schemas.openxmlformats.org/officeDocument/2006/relationships/image" Target="../media/image9.png"/><Relationship Id="rId5" Type="http://schemas.openxmlformats.org/officeDocument/2006/relationships/image" Target="../media/image2.png"/><Relationship Id="rId6"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6.png"/><Relationship Id="rId4" Type="http://schemas.openxmlformats.org/officeDocument/2006/relationships/image" Target="../media/image8.jpg"/><Relationship Id="rId5" Type="http://schemas.openxmlformats.org/officeDocument/2006/relationships/image" Target="../media/image9.png"/><Relationship Id="rId6" Type="http://schemas.openxmlformats.org/officeDocument/2006/relationships/image" Target="../media/image2.png"/><Relationship Id="rId7"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8.jpg"/><Relationship Id="rId4" Type="http://schemas.openxmlformats.org/officeDocument/2006/relationships/image" Target="../media/image9.png"/><Relationship Id="rId5"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2.png"/><Relationship Id="rId4" Type="http://schemas.openxmlformats.org/officeDocument/2006/relationships/image" Target="../media/image8.jpg"/><Relationship Id="rId5" Type="http://schemas.openxmlformats.org/officeDocument/2006/relationships/image" Target="../media/image9.png"/><Relationship Id="rId6" Type="http://schemas.openxmlformats.org/officeDocument/2006/relationships/image" Target="../media/image1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8.jpg"/><Relationship Id="rId4" Type="http://schemas.openxmlformats.org/officeDocument/2006/relationships/image" Target="../media/image9.png"/><Relationship Id="rId5" Type="http://schemas.openxmlformats.org/officeDocument/2006/relationships/image" Target="../media/image1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8.jp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8.jp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3.png"/><Relationship Id="rId4" Type="http://schemas.openxmlformats.org/officeDocument/2006/relationships/image" Target="../media/image8.jpg"/><Relationship Id="rId5" Type="http://schemas.openxmlformats.org/officeDocument/2006/relationships/image" Target="../media/image2.png"/><Relationship Id="rId6" Type="http://schemas.openxmlformats.org/officeDocument/2006/relationships/image" Target="../media/image1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8.jpg"/><Relationship Id="rId4" Type="http://schemas.openxmlformats.org/officeDocument/2006/relationships/image" Target="../media/image8.jpg"/><Relationship Id="rId5" Type="http://schemas.openxmlformats.org/officeDocument/2006/relationships/image" Target="../media/image17.png"/><Relationship Id="rId6" Type="http://schemas.openxmlformats.org/officeDocument/2006/relationships/image" Target="../media/image23.jpg"/><Relationship Id="rId7"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0.png"/><Relationship Id="rId4" Type="http://schemas.openxmlformats.org/officeDocument/2006/relationships/image" Target="../media/image8.jpg"/><Relationship Id="rId5" Type="http://schemas.openxmlformats.org/officeDocument/2006/relationships/image" Target="../media/image2.png"/><Relationship Id="rId6"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png"/><Relationship Id="rId4" Type="http://schemas.openxmlformats.org/officeDocument/2006/relationships/image" Target="../media/image9.png"/><Relationship Id="rId5" Type="http://schemas.openxmlformats.org/officeDocument/2006/relationships/image" Target="../media/image8.jpg"/><Relationship Id="rId6" Type="http://schemas.openxmlformats.org/officeDocument/2006/relationships/image" Target="../media/image16.png"/><Relationship Id="rId7"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9.png"/><Relationship Id="rId4" Type="http://schemas.openxmlformats.org/officeDocument/2006/relationships/image" Target="../media/image8.jpg"/><Relationship Id="rId5" Type="http://schemas.openxmlformats.org/officeDocument/2006/relationships/image" Target="../media/image16.png"/><Relationship Id="rId6" Type="http://schemas.openxmlformats.org/officeDocument/2006/relationships/image" Target="../media/image2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9.png"/><Relationship Id="rId4" Type="http://schemas.openxmlformats.org/officeDocument/2006/relationships/image" Target="../media/image8.jpg"/><Relationship Id="rId5"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rotWithShape="1">
          <a:blip r:embed="rId3">
            <a:alphaModFix/>
          </a:blip>
          <a:srcRect b="0" l="0" r="0" t="13800"/>
          <a:stretch/>
        </p:blipFill>
        <p:spPr>
          <a:xfrm>
            <a:off x="0" y="0"/>
            <a:ext cx="9144001" cy="5143499"/>
          </a:xfrm>
          <a:prstGeom prst="rect">
            <a:avLst/>
          </a:prstGeom>
          <a:noFill/>
          <a:ln>
            <a:noFill/>
          </a:ln>
        </p:spPr>
      </p:pic>
      <p:pic>
        <p:nvPicPr>
          <p:cNvPr id="55" name="Google Shape;55;p13"/>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56" name="Google Shape;56;p13"/>
          <p:cNvPicPr preferRelativeResize="0"/>
          <p:nvPr/>
        </p:nvPicPr>
        <p:blipFill>
          <a:blip r:embed="rId5">
            <a:alphaModFix/>
          </a:blip>
          <a:stretch>
            <a:fillRect/>
          </a:stretch>
        </p:blipFill>
        <p:spPr>
          <a:xfrm>
            <a:off x="0" y="3883750"/>
            <a:ext cx="1259750" cy="1259750"/>
          </a:xfrm>
          <a:prstGeom prst="rect">
            <a:avLst/>
          </a:prstGeom>
          <a:noFill/>
          <a:ln>
            <a:noFill/>
          </a:ln>
        </p:spPr>
      </p:pic>
      <p:sp>
        <p:nvSpPr>
          <p:cNvPr id="57" name="Google Shape;57;p13"/>
          <p:cNvSpPr txBox="1"/>
          <p:nvPr/>
        </p:nvSpPr>
        <p:spPr>
          <a:xfrm>
            <a:off x="1259750" y="4640600"/>
            <a:ext cx="6295500" cy="512400"/>
          </a:xfrm>
          <a:prstGeom prst="rect">
            <a:avLst/>
          </a:prstGeom>
          <a:noFill/>
          <a:ln>
            <a:noFill/>
          </a:ln>
        </p:spPr>
        <p:txBody>
          <a:bodyPr anchorCtr="0" anchor="t" bIns="91425" lIns="91425" spcFirstLastPara="1" rIns="91425" wrap="square" tIns="91425">
            <a:normAutofit fontScale="85000" lnSpcReduction="10000"/>
          </a:bodyPr>
          <a:lstStyle/>
          <a:p>
            <a:pPr indent="0" lvl="0" marL="0" rtl="0" algn="ctr">
              <a:spcBef>
                <a:spcPts val="0"/>
              </a:spcBef>
              <a:spcAft>
                <a:spcPts val="0"/>
              </a:spcAft>
              <a:buNone/>
            </a:pPr>
            <a:r>
              <a:rPr b="1" lang="en" sz="2800">
                <a:solidFill>
                  <a:srgbClr val="FFFFFF"/>
                </a:solidFill>
                <a:latin typeface="Oswald"/>
                <a:ea typeface="Oswald"/>
                <a:cs typeface="Oswald"/>
                <a:sym typeface="Oswald"/>
              </a:rPr>
              <a:t>October 20th -</a:t>
            </a:r>
            <a:r>
              <a:rPr b="1" lang="en" sz="2800">
                <a:solidFill>
                  <a:srgbClr val="FFFFFF"/>
                </a:solidFill>
                <a:latin typeface="Oswald"/>
                <a:ea typeface="Oswald"/>
                <a:cs typeface="Oswald"/>
                <a:sym typeface="Oswald"/>
              </a:rPr>
              <a:t> Design and Construction Update</a:t>
            </a:r>
            <a:endParaRPr b="1" sz="2800">
              <a:solidFill>
                <a:srgbClr val="FFFFFF"/>
              </a:solidFill>
              <a:latin typeface="Oswald"/>
              <a:ea typeface="Oswald"/>
              <a:cs typeface="Oswald"/>
              <a:sym typeface="Oswa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pic>
        <p:nvPicPr>
          <p:cNvPr id="62" name="Google Shape;62;p14"/>
          <p:cNvPicPr preferRelativeResize="0"/>
          <p:nvPr/>
        </p:nvPicPr>
        <p:blipFill rotWithShape="1">
          <a:blip r:embed="rId3">
            <a:alphaModFix/>
          </a:blip>
          <a:srcRect b="0" l="0" r="0" t="11816"/>
          <a:stretch/>
        </p:blipFill>
        <p:spPr>
          <a:xfrm>
            <a:off x="0" y="0"/>
            <a:ext cx="9144001" cy="5143499"/>
          </a:xfrm>
          <a:prstGeom prst="rect">
            <a:avLst/>
          </a:prstGeom>
          <a:noFill/>
          <a:ln>
            <a:noFill/>
          </a:ln>
        </p:spPr>
      </p:pic>
      <p:pic>
        <p:nvPicPr>
          <p:cNvPr id="63" name="Google Shape;63;p14"/>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64" name="Google Shape;64;p14"/>
          <p:cNvPicPr preferRelativeResize="0"/>
          <p:nvPr/>
        </p:nvPicPr>
        <p:blipFill>
          <a:blip r:embed="rId5">
            <a:alphaModFix/>
          </a:blip>
          <a:stretch>
            <a:fillRect/>
          </a:stretch>
        </p:blipFill>
        <p:spPr>
          <a:xfrm>
            <a:off x="7555325" y="3883750"/>
            <a:ext cx="1588675" cy="1259750"/>
          </a:xfrm>
          <a:prstGeom prst="rect">
            <a:avLst/>
          </a:prstGeom>
          <a:noFill/>
          <a:ln>
            <a:noFill/>
          </a:ln>
        </p:spPr>
      </p:pic>
      <p:sp>
        <p:nvSpPr>
          <p:cNvPr id="65" name="Google Shape;65;p14"/>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lt1"/>
                </a:solidFill>
                <a:latin typeface="Oswald"/>
                <a:ea typeface="Oswald"/>
                <a:cs typeface="Oswald"/>
                <a:sym typeface="Oswald"/>
              </a:rPr>
              <a:t>Phase 3 Athletics - </a:t>
            </a:r>
            <a:r>
              <a:rPr lang="en" sz="2800">
                <a:solidFill>
                  <a:schemeClr val="lt1"/>
                </a:solidFill>
                <a:latin typeface="Oswald"/>
                <a:ea typeface="Oswald"/>
                <a:cs typeface="Oswald"/>
                <a:sym typeface="Oswald"/>
              </a:rPr>
              <a:t>Physical Science Centers</a:t>
            </a:r>
            <a:endParaRPr sz="2800">
              <a:solidFill>
                <a:schemeClr val="lt1"/>
              </a:solidFill>
              <a:latin typeface="Oswald"/>
              <a:ea typeface="Oswald"/>
              <a:cs typeface="Oswald"/>
              <a:sym typeface="Oswald"/>
            </a:endParaRPr>
          </a:p>
          <a:p>
            <a:pPr indent="0" lvl="0" marL="0" rtl="0" algn="ctr">
              <a:spcBef>
                <a:spcPts val="0"/>
              </a:spcBef>
              <a:spcAft>
                <a:spcPts val="0"/>
              </a:spcAft>
              <a:buNone/>
            </a:pPr>
            <a:r>
              <a:rPr b="1" lang="en" sz="2800">
                <a:solidFill>
                  <a:schemeClr val="lt1"/>
                </a:solidFill>
                <a:latin typeface="Oswald"/>
                <a:ea typeface="Oswald"/>
                <a:cs typeface="Oswald"/>
                <a:sym typeface="Oswald"/>
              </a:rPr>
              <a:t>Bullitt East</a:t>
            </a:r>
            <a:endParaRPr b="1" sz="2800">
              <a:solidFill>
                <a:schemeClr val="lt1"/>
              </a:solidFill>
              <a:latin typeface="Oswald"/>
              <a:ea typeface="Oswald"/>
              <a:cs typeface="Oswald"/>
              <a:sym typeface="Oswald"/>
            </a:endParaRPr>
          </a:p>
        </p:txBody>
      </p:sp>
      <p:pic>
        <p:nvPicPr>
          <p:cNvPr id="66" name="Google Shape;66;p14"/>
          <p:cNvPicPr preferRelativeResize="0"/>
          <p:nvPr/>
        </p:nvPicPr>
        <p:blipFill rotWithShape="1">
          <a:blip r:embed="rId6">
            <a:alphaModFix/>
          </a:blip>
          <a:srcRect b="20105" l="23014" r="21715" t="25288"/>
          <a:stretch/>
        </p:blipFill>
        <p:spPr>
          <a:xfrm>
            <a:off x="-70800" y="2902752"/>
            <a:ext cx="1588675" cy="980998"/>
          </a:xfrm>
          <a:prstGeom prst="rect">
            <a:avLst/>
          </a:prstGeom>
          <a:noFill/>
          <a:ln>
            <a:noFill/>
          </a:ln>
        </p:spPr>
      </p:pic>
      <p:pic>
        <p:nvPicPr>
          <p:cNvPr id="67" name="Google Shape;67;p14"/>
          <p:cNvPicPr preferRelativeResize="0"/>
          <p:nvPr/>
        </p:nvPicPr>
        <p:blipFill>
          <a:blip r:embed="rId7">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pic>
        <p:nvPicPr>
          <p:cNvPr id="72" name="Google Shape;72;p15"/>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73" name="Google Shape;73;p15"/>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74" name="Google Shape;74;p15"/>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East</a:t>
            </a:r>
            <a:endParaRPr b="1" sz="2800">
              <a:solidFill>
                <a:schemeClr val="dk2"/>
              </a:solidFill>
              <a:latin typeface="Oswald"/>
              <a:ea typeface="Oswald"/>
              <a:cs typeface="Oswald"/>
              <a:sym typeface="Oswald"/>
            </a:endParaRPr>
          </a:p>
        </p:txBody>
      </p:sp>
      <p:pic>
        <p:nvPicPr>
          <p:cNvPr id="75" name="Google Shape;75;p15"/>
          <p:cNvPicPr preferRelativeResize="0"/>
          <p:nvPr/>
        </p:nvPicPr>
        <p:blipFill rotWithShape="1">
          <a:blip r:embed="rId5">
            <a:alphaModFix/>
          </a:blip>
          <a:srcRect b="20105" l="23014" r="21715" t="25288"/>
          <a:stretch/>
        </p:blipFill>
        <p:spPr>
          <a:xfrm>
            <a:off x="-70800" y="2902752"/>
            <a:ext cx="1588675" cy="980998"/>
          </a:xfrm>
          <a:prstGeom prst="rect">
            <a:avLst/>
          </a:prstGeom>
          <a:noFill/>
          <a:ln>
            <a:noFill/>
          </a:ln>
        </p:spPr>
      </p:pic>
      <p:pic>
        <p:nvPicPr>
          <p:cNvPr id="76" name="Google Shape;76;p15"/>
          <p:cNvPicPr preferRelativeResize="0"/>
          <p:nvPr/>
        </p:nvPicPr>
        <p:blipFill rotWithShape="1">
          <a:blip r:embed="rId6">
            <a:alphaModFix/>
          </a:blip>
          <a:srcRect b="0" l="0" r="0" t="36868"/>
          <a:stretch/>
        </p:blipFill>
        <p:spPr>
          <a:xfrm>
            <a:off x="0" y="0"/>
            <a:ext cx="9144001" cy="388374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pic>
        <p:nvPicPr>
          <p:cNvPr id="81" name="Google Shape;81;p16"/>
          <p:cNvPicPr preferRelativeResize="0"/>
          <p:nvPr/>
        </p:nvPicPr>
        <p:blipFill>
          <a:blip r:embed="rId3">
            <a:alphaModFix/>
          </a:blip>
          <a:stretch>
            <a:fillRect/>
          </a:stretch>
        </p:blipFill>
        <p:spPr>
          <a:xfrm>
            <a:off x="0" y="95100"/>
            <a:ext cx="5732652" cy="3727366"/>
          </a:xfrm>
          <a:prstGeom prst="rect">
            <a:avLst/>
          </a:prstGeom>
          <a:noFill/>
          <a:ln>
            <a:noFill/>
          </a:ln>
        </p:spPr>
      </p:pic>
      <p:pic>
        <p:nvPicPr>
          <p:cNvPr id="82" name="Google Shape;82;p16"/>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83" name="Google Shape;83;p16"/>
          <p:cNvPicPr preferRelativeResize="0"/>
          <p:nvPr/>
        </p:nvPicPr>
        <p:blipFill>
          <a:blip r:embed="rId5">
            <a:alphaModFix/>
          </a:blip>
          <a:stretch>
            <a:fillRect/>
          </a:stretch>
        </p:blipFill>
        <p:spPr>
          <a:xfrm>
            <a:off x="7555325" y="3883750"/>
            <a:ext cx="1588675" cy="1259750"/>
          </a:xfrm>
          <a:prstGeom prst="rect">
            <a:avLst/>
          </a:prstGeom>
          <a:noFill/>
          <a:ln>
            <a:noFill/>
          </a:ln>
        </p:spPr>
      </p:pic>
      <p:sp>
        <p:nvSpPr>
          <p:cNvPr id="84" name="Google Shape;84;p16"/>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East</a:t>
            </a:r>
            <a:endParaRPr b="1" sz="2800">
              <a:solidFill>
                <a:schemeClr val="dk2"/>
              </a:solidFill>
              <a:latin typeface="Oswald"/>
              <a:ea typeface="Oswald"/>
              <a:cs typeface="Oswald"/>
              <a:sym typeface="Oswald"/>
            </a:endParaRPr>
          </a:p>
        </p:txBody>
      </p:sp>
      <p:pic>
        <p:nvPicPr>
          <p:cNvPr id="85" name="Google Shape;85;p16"/>
          <p:cNvPicPr preferRelativeResize="0"/>
          <p:nvPr/>
        </p:nvPicPr>
        <p:blipFill rotWithShape="1">
          <a:blip r:embed="rId6">
            <a:alphaModFix/>
          </a:blip>
          <a:srcRect b="20105" l="23014" r="21715" t="25288"/>
          <a:stretch/>
        </p:blipFill>
        <p:spPr>
          <a:xfrm>
            <a:off x="-70800" y="2902752"/>
            <a:ext cx="1588675" cy="980998"/>
          </a:xfrm>
          <a:prstGeom prst="rect">
            <a:avLst/>
          </a:prstGeom>
          <a:noFill/>
          <a:ln>
            <a:noFill/>
          </a:ln>
        </p:spPr>
      </p:pic>
      <p:pic>
        <p:nvPicPr>
          <p:cNvPr id="86" name="Google Shape;86;p16"/>
          <p:cNvPicPr preferRelativeResize="0"/>
          <p:nvPr/>
        </p:nvPicPr>
        <p:blipFill>
          <a:blip r:embed="rId7">
            <a:alphaModFix/>
          </a:blip>
          <a:stretch>
            <a:fillRect/>
          </a:stretch>
        </p:blipFill>
        <p:spPr>
          <a:xfrm>
            <a:off x="5859601" y="311550"/>
            <a:ext cx="3106548" cy="2145530"/>
          </a:xfrm>
          <a:prstGeom prst="rect">
            <a:avLst/>
          </a:prstGeom>
          <a:noFill/>
          <a:ln>
            <a:noFill/>
          </a:ln>
        </p:spPr>
      </p:pic>
      <p:sp>
        <p:nvSpPr>
          <p:cNvPr id="87" name="Google Shape;87;p16"/>
          <p:cNvSpPr/>
          <p:nvPr/>
        </p:nvSpPr>
        <p:spPr>
          <a:xfrm>
            <a:off x="579275" y="280100"/>
            <a:ext cx="1699800" cy="1349400"/>
          </a:xfrm>
          <a:prstGeom prst="rect">
            <a:avLst/>
          </a:prstGeom>
          <a:noFill/>
          <a:ln cap="flat" cmpd="sng" w="76200">
            <a:solidFill>
              <a:srgbClr val="EE00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8" name="Google Shape;88;p16"/>
          <p:cNvSpPr/>
          <p:nvPr/>
        </p:nvSpPr>
        <p:spPr>
          <a:xfrm>
            <a:off x="5859600" y="311550"/>
            <a:ext cx="3106500" cy="2145600"/>
          </a:xfrm>
          <a:prstGeom prst="roundRect">
            <a:avLst>
              <a:gd fmla="val 16667" name="adj"/>
            </a:avLst>
          </a:prstGeom>
          <a:noFill/>
          <a:ln cap="flat" cmpd="sng" w="76200">
            <a:solidFill>
              <a:srgbClr val="EE00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pic>
        <p:nvPicPr>
          <p:cNvPr id="93" name="Google Shape;93;p17"/>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94" name="Google Shape;94;p17"/>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95" name="Google Shape;95;p17"/>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Construction</a:t>
            </a:r>
            <a:endParaRPr b="1" sz="2800">
              <a:solidFill>
                <a:schemeClr val="dk2"/>
              </a:solidFill>
              <a:latin typeface="Oswald"/>
              <a:ea typeface="Oswald"/>
              <a:cs typeface="Oswald"/>
              <a:sym typeface="Oswald"/>
            </a:endParaRPr>
          </a:p>
        </p:txBody>
      </p:sp>
      <p:sp>
        <p:nvSpPr>
          <p:cNvPr id="96" name="Google Shape;96;p17"/>
          <p:cNvSpPr txBox="1"/>
          <p:nvPr/>
        </p:nvSpPr>
        <p:spPr>
          <a:xfrm>
            <a:off x="0" y="0"/>
            <a:ext cx="4125000" cy="374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 u="sng">
                <a:solidFill>
                  <a:schemeClr val="dk1"/>
                </a:solidFill>
              </a:rPr>
              <a:t>Phase III Athletics - Physical Science Centers</a:t>
            </a:r>
            <a:r>
              <a:rPr i="1" lang="en">
                <a:solidFill>
                  <a:srgbClr val="156082"/>
                </a:solidFill>
              </a:rPr>
              <a:t> - </a:t>
            </a:r>
            <a:r>
              <a:rPr b="1" i="1" lang="en">
                <a:solidFill>
                  <a:srgbClr val="156082"/>
                </a:solidFill>
              </a:rPr>
              <a:t>Bullitt East - </a:t>
            </a:r>
            <a:endParaRPr b="1" u="sng">
              <a:solidFill>
                <a:schemeClr val="dk1"/>
              </a:solidFill>
            </a:endParaRPr>
          </a:p>
          <a:p>
            <a:pPr indent="0" lvl="0" marL="0" rtl="0" algn="l">
              <a:lnSpc>
                <a:spcPct val="115000"/>
              </a:lnSpc>
              <a:spcBef>
                <a:spcPts val="1200"/>
              </a:spcBef>
              <a:spcAft>
                <a:spcPts val="0"/>
              </a:spcAft>
              <a:buNone/>
            </a:pPr>
            <a:r>
              <a:rPr b="1" lang="en">
                <a:solidFill>
                  <a:schemeClr val="dk1"/>
                </a:solidFill>
              </a:rPr>
              <a:t>Change Order 03 - </a:t>
            </a:r>
            <a:r>
              <a:rPr b="1" i="1" lang="en" u="sng">
                <a:solidFill>
                  <a:schemeClr val="dk1"/>
                </a:solidFill>
              </a:rPr>
              <a:t>Added Inlets </a:t>
            </a:r>
            <a:r>
              <a:rPr b="1" lang="en">
                <a:solidFill>
                  <a:schemeClr val="dk1"/>
                </a:solidFill>
              </a:rPr>
              <a:t> - $12,000.00 -</a:t>
            </a:r>
            <a:r>
              <a:rPr i="1" lang="en">
                <a:solidFill>
                  <a:srgbClr val="156082"/>
                </a:solidFill>
              </a:rPr>
              <a:t> Additional storm inlets are being recommended at the east side of the building to address storm water potential from the adjacent property.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97" name="Google Shape;97;p17"/>
          <p:cNvPicPr preferRelativeResize="0"/>
          <p:nvPr/>
        </p:nvPicPr>
        <p:blipFill>
          <a:blip r:embed="rId5">
            <a:alphaModFix/>
          </a:blip>
          <a:stretch>
            <a:fillRect/>
          </a:stretch>
        </p:blipFill>
        <p:spPr>
          <a:xfrm>
            <a:off x="4187174" y="356471"/>
            <a:ext cx="4956824" cy="323329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pic>
        <p:nvPicPr>
          <p:cNvPr id="102" name="Google Shape;102;p18"/>
          <p:cNvPicPr preferRelativeResize="0"/>
          <p:nvPr/>
        </p:nvPicPr>
        <p:blipFill rotWithShape="1">
          <a:blip r:embed="rId3">
            <a:alphaModFix/>
          </a:blip>
          <a:srcRect b="0" l="0" r="0" t="7595"/>
          <a:stretch/>
        </p:blipFill>
        <p:spPr>
          <a:xfrm>
            <a:off x="0" y="0"/>
            <a:ext cx="9144000" cy="5143500"/>
          </a:xfrm>
          <a:prstGeom prst="rect">
            <a:avLst/>
          </a:prstGeom>
          <a:noFill/>
          <a:ln>
            <a:noFill/>
          </a:ln>
        </p:spPr>
      </p:pic>
      <p:pic>
        <p:nvPicPr>
          <p:cNvPr id="103" name="Google Shape;103;p18"/>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04" name="Google Shape;104;p18"/>
          <p:cNvPicPr preferRelativeResize="0"/>
          <p:nvPr/>
        </p:nvPicPr>
        <p:blipFill>
          <a:blip r:embed="rId5">
            <a:alphaModFix/>
          </a:blip>
          <a:stretch>
            <a:fillRect/>
          </a:stretch>
        </p:blipFill>
        <p:spPr>
          <a:xfrm>
            <a:off x="7555325" y="3883750"/>
            <a:ext cx="1588675" cy="1259750"/>
          </a:xfrm>
          <a:prstGeom prst="rect">
            <a:avLst/>
          </a:prstGeom>
          <a:noFill/>
          <a:ln>
            <a:noFill/>
          </a:ln>
        </p:spPr>
      </p:pic>
      <p:sp>
        <p:nvSpPr>
          <p:cNvPr id="105" name="Google Shape;105;p18"/>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lt1"/>
                </a:solidFill>
                <a:latin typeface="Oswald"/>
                <a:ea typeface="Oswald"/>
                <a:cs typeface="Oswald"/>
                <a:sym typeface="Oswald"/>
              </a:rPr>
              <a:t>Phase 3 Athletics - Physical Science Centers</a:t>
            </a:r>
            <a:endParaRPr sz="2800">
              <a:solidFill>
                <a:schemeClr val="lt1"/>
              </a:solidFill>
              <a:latin typeface="Oswald"/>
              <a:ea typeface="Oswald"/>
              <a:cs typeface="Oswald"/>
              <a:sym typeface="Oswald"/>
            </a:endParaRPr>
          </a:p>
          <a:p>
            <a:pPr indent="0" lvl="0" marL="0" rtl="0" algn="ctr">
              <a:spcBef>
                <a:spcPts val="0"/>
              </a:spcBef>
              <a:spcAft>
                <a:spcPts val="0"/>
              </a:spcAft>
              <a:buNone/>
            </a:pPr>
            <a:r>
              <a:rPr b="1" lang="en" sz="2800">
                <a:solidFill>
                  <a:schemeClr val="lt1"/>
                </a:solidFill>
                <a:latin typeface="Oswald"/>
                <a:ea typeface="Oswald"/>
                <a:cs typeface="Oswald"/>
                <a:sym typeface="Oswald"/>
              </a:rPr>
              <a:t>Bullitt Central</a:t>
            </a:r>
            <a:endParaRPr b="1" sz="2800">
              <a:solidFill>
                <a:schemeClr val="lt1"/>
              </a:solidFill>
              <a:latin typeface="Oswald"/>
              <a:ea typeface="Oswald"/>
              <a:cs typeface="Oswald"/>
              <a:sym typeface="Oswald"/>
            </a:endParaRPr>
          </a:p>
        </p:txBody>
      </p:sp>
      <p:pic>
        <p:nvPicPr>
          <p:cNvPr id="106" name="Google Shape;106;p18"/>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pic>
        <p:nvPicPr>
          <p:cNvPr id="111" name="Google Shape;111;p19"/>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112" name="Google Shape;112;p19"/>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113" name="Google Shape;113;p19"/>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a:t>
            </a:r>
            <a:endParaRPr b="1" sz="2800">
              <a:solidFill>
                <a:schemeClr val="dk2"/>
              </a:solidFill>
              <a:latin typeface="Oswald"/>
              <a:ea typeface="Oswald"/>
              <a:cs typeface="Oswald"/>
              <a:sym typeface="Oswald"/>
            </a:endParaRPr>
          </a:p>
        </p:txBody>
      </p:sp>
      <p:pic>
        <p:nvPicPr>
          <p:cNvPr id="114" name="Google Shape;114;p19"/>
          <p:cNvPicPr preferRelativeResize="0"/>
          <p:nvPr/>
        </p:nvPicPr>
        <p:blipFill>
          <a:blip r:embed="rId5">
            <a:alphaModFix/>
          </a:blip>
          <a:stretch>
            <a:fillRect/>
          </a:stretch>
        </p:blipFill>
        <p:spPr>
          <a:xfrm>
            <a:off x="1746125" y="0"/>
            <a:ext cx="5651749" cy="42332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pic>
        <p:nvPicPr>
          <p:cNvPr id="119" name="Google Shape;119;p20"/>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120" name="Google Shape;120;p20"/>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121" name="Google Shape;121;p20"/>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Construction</a:t>
            </a:r>
            <a:endParaRPr b="1" sz="2800">
              <a:solidFill>
                <a:schemeClr val="dk2"/>
              </a:solidFill>
              <a:latin typeface="Oswald"/>
              <a:ea typeface="Oswald"/>
              <a:cs typeface="Oswald"/>
              <a:sym typeface="Oswald"/>
            </a:endParaRPr>
          </a:p>
        </p:txBody>
      </p:sp>
      <p:sp>
        <p:nvSpPr>
          <p:cNvPr id="122" name="Google Shape;122;p20"/>
          <p:cNvSpPr txBox="1"/>
          <p:nvPr/>
        </p:nvSpPr>
        <p:spPr>
          <a:xfrm>
            <a:off x="0" y="0"/>
            <a:ext cx="8835600" cy="374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u="sng">
                <a:solidFill>
                  <a:schemeClr val="dk1"/>
                </a:solidFill>
              </a:rPr>
              <a:t>Phase III Athletics - Physical Science Centers</a:t>
            </a:r>
            <a:r>
              <a:rPr i="1" lang="en">
                <a:solidFill>
                  <a:srgbClr val="156082"/>
                </a:solidFill>
              </a:rPr>
              <a:t>- </a:t>
            </a:r>
            <a:r>
              <a:rPr b="1" i="1" lang="en">
                <a:solidFill>
                  <a:srgbClr val="156082"/>
                </a:solidFill>
              </a:rPr>
              <a:t>Bullitt Central - </a:t>
            </a:r>
            <a:endParaRPr b="1"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rPr b="1" lang="en">
                <a:solidFill>
                  <a:schemeClr val="dk1"/>
                </a:solidFill>
              </a:rPr>
              <a:t>Change Order 04 - </a:t>
            </a:r>
            <a:r>
              <a:rPr b="1" i="1" lang="en" u="sng">
                <a:solidFill>
                  <a:schemeClr val="dk1"/>
                </a:solidFill>
              </a:rPr>
              <a:t>Widening Access Road </a:t>
            </a:r>
            <a:r>
              <a:rPr b="1" lang="en">
                <a:solidFill>
                  <a:schemeClr val="dk1"/>
                </a:solidFill>
              </a:rPr>
              <a:t>- $15,133.00 -</a:t>
            </a:r>
            <a:r>
              <a:rPr i="1" lang="en">
                <a:solidFill>
                  <a:srgbClr val="156082"/>
                </a:solidFill>
              </a:rPr>
              <a:t> BCPS Facilities requested the road that leads off campus be widened to better accommodate bus traffic. Work can occur in sequence with construction schedule and trades already on site.  Contract unit prices are utilized for this Change Order.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Change Order 05 - </a:t>
            </a:r>
            <a:r>
              <a:rPr b="1" i="1" lang="en" u="sng">
                <a:solidFill>
                  <a:schemeClr val="dk1"/>
                </a:solidFill>
              </a:rPr>
              <a:t>Water Main Conflict </a:t>
            </a:r>
            <a:r>
              <a:rPr b="1" lang="en">
                <a:solidFill>
                  <a:schemeClr val="dk1"/>
                </a:solidFill>
              </a:rPr>
              <a:t>- $7,115.50 -</a:t>
            </a:r>
            <a:r>
              <a:rPr i="1" lang="en">
                <a:solidFill>
                  <a:srgbClr val="156082"/>
                </a:solidFill>
              </a:rPr>
              <a:t> A water main that was not shown on a site survey or existing drawing had to be relocated due to a conflict with the designed storm system.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Change Order 06 - </a:t>
            </a:r>
            <a:r>
              <a:rPr b="1" i="1" lang="en" u="sng">
                <a:solidFill>
                  <a:schemeClr val="dk1"/>
                </a:solidFill>
              </a:rPr>
              <a:t>Roadway shift, Bollards </a:t>
            </a:r>
            <a:r>
              <a:rPr b="1" lang="en">
                <a:solidFill>
                  <a:schemeClr val="dk1"/>
                </a:solidFill>
              </a:rPr>
              <a:t>- $4,944.00 -</a:t>
            </a:r>
            <a:r>
              <a:rPr i="1" lang="en">
                <a:solidFill>
                  <a:srgbClr val="156082"/>
                </a:solidFill>
              </a:rPr>
              <a:t> The new access road in front of facility needed to shift to make elevations work relative to the designed storm system.  Additionally, two bollards are being recommended to protect a site electrical box that is 15'-0" from the edge of the new roadway.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Change Order 07 - </a:t>
            </a:r>
            <a:r>
              <a:rPr b="1" i="1" lang="en" u="sng">
                <a:solidFill>
                  <a:schemeClr val="dk1"/>
                </a:solidFill>
              </a:rPr>
              <a:t>Site Soil Remediation </a:t>
            </a:r>
            <a:r>
              <a:rPr b="1" lang="en">
                <a:solidFill>
                  <a:schemeClr val="dk1"/>
                </a:solidFill>
              </a:rPr>
              <a:t>- $51,862.00 -</a:t>
            </a:r>
            <a:r>
              <a:rPr i="1" lang="en">
                <a:solidFill>
                  <a:srgbClr val="156082"/>
                </a:solidFill>
              </a:rPr>
              <a:t> This Change Order covers work to address unsuitable soils and subsurface water found below the building pad. Work was observed and quantified by the district's Special Inspector (UES) and contract unit prices were utilized.  Work had to be done prior to foundations being placed.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pic>
        <p:nvPicPr>
          <p:cNvPr id="127" name="Google Shape;127;p21"/>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128" name="Google Shape;128;p21"/>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129" name="Google Shape;129;p21"/>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Construction</a:t>
            </a:r>
            <a:endParaRPr b="1" sz="2800">
              <a:solidFill>
                <a:schemeClr val="dk2"/>
              </a:solidFill>
              <a:latin typeface="Oswald"/>
              <a:ea typeface="Oswald"/>
              <a:cs typeface="Oswald"/>
              <a:sym typeface="Oswald"/>
            </a:endParaRPr>
          </a:p>
        </p:txBody>
      </p:sp>
      <p:sp>
        <p:nvSpPr>
          <p:cNvPr id="130" name="Google Shape;130;p21"/>
          <p:cNvSpPr txBox="1"/>
          <p:nvPr/>
        </p:nvSpPr>
        <p:spPr>
          <a:xfrm>
            <a:off x="0" y="0"/>
            <a:ext cx="8835600" cy="374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u="sng">
                <a:solidFill>
                  <a:schemeClr val="dk1"/>
                </a:solidFill>
              </a:rPr>
              <a:t>Phase III Athletics - Physical Science Centers</a:t>
            </a:r>
            <a:r>
              <a:rPr i="1" lang="en">
                <a:solidFill>
                  <a:srgbClr val="156082"/>
                </a:solidFill>
              </a:rPr>
              <a:t>- </a:t>
            </a:r>
            <a:r>
              <a:rPr b="1" i="1" lang="en">
                <a:solidFill>
                  <a:srgbClr val="156082"/>
                </a:solidFill>
              </a:rPr>
              <a:t>Bullitt Central &amp; Bullitt East - </a:t>
            </a:r>
            <a:r>
              <a:rPr b="1" lang="en">
                <a:solidFill>
                  <a:schemeClr val="dk1"/>
                </a:solidFill>
              </a:rPr>
              <a:t>FACPAC Forms - </a:t>
            </a:r>
            <a:endParaRPr b="1">
              <a:solidFill>
                <a:schemeClr val="dk1"/>
              </a:solidFill>
            </a:endParaRPr>
          </a:p>
          <a:p>
            <a:pPr indent="0" lvl="0" marL="0" rtl="0" algn="l">
              <a:lnSpc>
                <a:spcPct val="115000"/>
              </a:lnSpc>
              <a:spcBef>
                <a:spcPts val="1200"/>
              </a:spcBef>
              <a:spcAft>
                <a:spcPts val="0"/>
              </a:spcAft>
              <a:buNone/>
            </a:pPr>
            <a:r>
              <a:rPr b="1" lang="en" sz="1000">
                <a:solidFill>
                  <a:schemeClr val="dk1"/>
                </a:solidFill>
              </a:rPr>
              <a:t>These change orders were presented and approved on the September 22, 2025 board meeting. However, the FACPAC forms were not available at that time. Attached please find the FACPAC forms which outline the costs of the change orders as well as the associated architect fees.</a:t>
            </a:r>
            <a:endParaRPr b="1" sz="1000">
              <a:solidFill>
                <a:schemeClr val="dk1"/>
              </a:solidFill>
            </a:endParaRPr>
          </a:p>
          <a:p>
            <a:pPr indent="0" lvl="0" marL="0" rtl="0" algn="l">
              <a:lnSpc>
                <a:spcPct val="115000"/>
              </a:lnSpc>
              <a:spcBef>
                <a:spcPts val="1200"/>
              </a:spcBef>
              <a:spcAft>
                <a:spcPts val="0"/>
              </a:spcAft>
              <a:buNone/>
            </a:pPr>
            <a:r>
              <a:rPr b="1" lang="en" sz="1000">
                <a:solidFill>
                  <a:schemeClr val="dk1"/>
                </a:solidFill>
              </a:rPr>
              <a:t>Bullitt Central PSC</a:t>
            </a:r>
            <a:endParaRPr b="1" sz="1000">
              <a:solidFill>
                <a:schemeClr val="dk1"/>
              </a:solidFill>
            </a:endParaRPr>
          </a:p>
          <a:p>
            <a:pPr indent="-292100" lvl="0" marL="457200" rtl="0" algn="l">
              <a:lnSpc>
                <a:spcPct val="115000"/>
              </a:lnSpc>
              <a:spcBef>
                <a:spcPts val="900"/>
              </a:spcBef>
              <a:spcAft>
                <a:spcPts val="0"/>
              </a:spcAft>
              <a:buClr>
                <a:schemeClr val="dk1"/>
              </a:buClr>
              <a:buSzPts val="1000"/>
              <a:buFont typeface="Arial"/>
              <a:buChar char="●"/>
            </a:pPr>
            <a:r>
              <a:rPr b="1" lang="en" sz="1000">
                <a:solidFill>
                  <a:schemeClr val="dk1"/>
                </a:solidFill>
              </a:rPr>
              <a:t>BP1 - BCHS PSC - FACPAC - Change Order 01 - Fencing Swap - VOID Stephens Pipe DPO</a:t>
            </a:r>
            <a:endParaRPr b="1" sz="1000">
              <a:solidFill>
                <a:schemeClr val="dk1"/>
              </a:solidFill>
            </a:endParaRPr>
          </a:p>
          <a:p>
            <a:pPr indent="-292100" lvl="0" marL="457200" rtl="0" algn="l">
              <a:lnSpc>
                <a:spcPct val="115000"/>
              </a:lnSpc>
              <a:spcBef>
                <a:spcPts val="0"/>
              </a:spcBef>
              <a:spcAft>
                <a:spcPts val="0"/>
              </a:spcAft>
              <a:buClr>
                <a:schemeClr val="dk1"/>
              </a:buClr>
              <a:buSzPts val="1000"/>
              <a:buFont typeface="Arial"/>
              <a:buChar char="●"/>
            </a:pPr>
            <a:r>
              <a:rPr b="1" lang="en" sz="1000">
                <a:solidFill>
                  <a:schemeClr val="dk1"/>
                </a:solidFill>
              </a:rPr>
              <a:t>BP1 - BCHS PSC - FACPAC - Change Order 01 - Fencing Swap</a:t>
            </a:r>
            <a:endParaRPr b="1" sz="1000">
              <a:solidFill>
                <a:schemeClr val="dk1"/>
              </a:solidFill>
            </a:endParaRPr>
          </a:p>
          <a:p>
            <a:pPr indent="-292100" lvl="0" marL="457200" rtl="0" algn="l">
              <a:lnSpc>
                <a:spcPct val="115000"/>
              </a:lnSpc>
              <a:spcBef>
                <a:spcPts val="0"/>
              </a:spcBef>
              <a:spcAft>
                <a:spcPts val="0"/>
              </a:spcAft>
              <a:buClr>
                <a:schemeClr val="dk1"/>
              </a:buClr>
              <a:buSzPts val="1000"/>
              <a:buFont typeface="Arial"/>
              <a:buChar char="●"/>
            </a:pPr>
            <a:r>
              <a:rPr b="1" lang="en" sz="1000">
                <a:solidFill>
                  <a:schemeClr val="dk1"/>
                </a:solidFill>
              </a:rPr>
              <a:t>BP1 - BCHS PSC - FACPAC - Change Order 02 - Road Inlet Modifications</a:t>
            </a:r>
            <a:endParaRPr b="1" sz="1000">
              <a:solidFill>
                <a:schemeClr val="dk1"/>
              </a:solidFill>
            </a:endParaRPr>
          </a:p>
          <a:p>
            <a:pPr indent="-292100" lvl="0" marL="457200" rtl="0" algn="l">
              <a:lnSpc>
                <a:spcPct val="115000"/>
              </a:lnSpc>
              <a:spcBef>
                <a:spcPts val="0"/>
              </a:spcBef>
              <a:spcAft>
                <a:spcPts val="0"/>
              </a:spcAft>
              <a:buClr>
                <a:schemeClr val="dk1"/>
              </a:buClr>
              <a:buSzPts val="1000"/>
              <a:buFont typeface="Arial"/>
              <a:buChar char="●"/>
            </a:pPr>
            <a:r>
              <a:rPr b="1" lang="en" sz="1000">
                <a:solidFill>
                  <a:schemeClr val="dk1"/>
                </a:solidFill>
              </a:rPr>
              <a:t>BP1 - BCHS PSC - FACPAC - Change Order 03 - Unsuitable Soil Overage</a:t>
            </a:r>
            <a:endParaRPr b="1" sz="1000">
              <a:solidFill>
                <a:schemeClr val="dk1"/>
              </a:solidFill>
            </a:endParaRPr>
          </a:p>
          <a:p>
            <a:pPr indent="-292100" lvl="0" marL="457200" rtl="0" algn="l">
              <a:lnSpc>
                <a:spcPct val="115000"/>
              </a:lnSpc>
              <a:spcBef>
                <a:spcPts val="0"/>
              </a:spcBef>
              <a:spcAft>
                <a:spcPts val="0"/>
              </a:spcAft>
              <a:buClr>
                <a:schemeClr val="dk1"/>
              </a:buClr>
              <a:buSzPts val="1000"/>
              <a:buFont typeface="Arial"/>
              <a:buChar char="●"/>
            </a:pPr>
            <a:r>
              <a:rPr b="1" lang="en" sz="1000">
                <a:solidFill>
                  <a:schemeClr val="dk1"/>
                </a:solidFill>
              </a:rPr>
              <a:t>BP1 - BCHS PSC - FACPAC - Lee to Quikrete - Material Swap - Decrease to Lee DPO </a:t>
            </a:r>
            <a:endParaRPr b="1" sz="1000">
              <a:solidFill>
                <a:schemeClr val="dk1"/>
              </a:solidFill>
            </a:endParaRPr>
          </a:p>
          <a:p>
            <a:pPr indent="-292100" lvl="0" marL="457200" rtl="0" algn="l">
              <a:lnSpc>
                <a:spcPct val="115000"/>
              </a:lnSpc>
              <a:spcBef>
                <a:spcPts val="0"/>
              </a:spcBef>
              <a:spcAft>
                <a:spcPts val="0"/>
              </a:spcAft>
              <a:buClr>
                <a:schemeClr val="dk1"/>
              </a:buClr>
              <a:buSzPts val="1000"/>
              <a:buFont typeface="Arial"/>
              <a:buChar char="●"/>
            </a:pPr>
            <a:r>
              <a:rPr b="1" lang="en" sz="1000">
                <a:solidFill>
                  <a:schemeClr val="dk1"/>
                </a:solidFill>
              </a:rPr>
              <a:t>G701-2017 - Change Order BCHS DPO Net Zero Swap - Lee to Quickrete - Rev Signed - Vendor provided their signature on this Document.</a:t>
            </a:r>
            <a:endParaRPr b="1" sz="1000">
              <a:solidFill>
                <a:schemeClr val="dk1"/>
              </a:solidFill>
            </a:endParaRPr>
          </a:p>
          <a:p>
            <a:pPr indent="0" lvl="0" marL="0" rtl="0" algn="l">
              <a:lnSpc>
                <a:spcPct val="115000"/>
              </a:lnSpc>
              <a:spcBef>
                <a:spcPts val="900"/>
              </a:spcBef>
              <a:spcAft>
                <a:spcPts val="0"/>
              </a:spcAft>
              <a:buNone/>
            </a:pPr>
            <a:r>
              <a:rPr b="1" lang="en" sz="1000">
                <a:solidFill>
                  <a:schemeClr val="dk1"/>
                </a:solidFill>
              </a:rPr>
              <a:t> Bullitt East PSC</a:t>
            </a:r>
            <a:endParaRPr b="1" sz="1000">
              <a:solidFill>
                <a:schemeClr val="dk1"/>
              </a:solidFill>
            </a:endParaRPr>
          </a:p>
          <a:p>
            <a:pPr indent="-292100" lvl="0" marL="457200" rtl="0" algn="l">
              <a:lnSpc>
                <a:spcPct val="115000"/>
              </a:lnSpc>
              <a:spcBef>
                <a:spcPts val="900"/>
              </a:spcBef>
              <a:spcAft>
                <a:spcPts val="0"/>
              </a:spcAft>
              <a:buClr>
                <a:schemeClr val="dk1"/>
              </a:buClr>
              <a:buSzPts val="1000"/>
              <a:buFont typeface="Arial"/>
              <a:buChar char="●"/>
            </a:pPr>
            <a:r>
              <a:rPr b="1" lang="en" sz="1000">
                <a:solidFill>
                  <a:schemeClr val="dk1"/>
                </a:solidFill>
              </a:rPr>
              <a:t>BP1 - BEHS PSC - FACPAC - Change Order 01 - Fencing Swap - VOID Stephens Pipe DPO</a:t>
            </a:r>
            <a:endParaRPr b="1" sz="1000">
              <a:solidFill>
                <a:schemeClr val="dk1"/>
              </a:solidFill>
            </a:endParaRPr>
          </a:p>
          <a:p>
            <a:pPr indent="-292100" lvl="0" marL="457200" rtl="0" algn="l">
              <a:lnSpc>
                <a:spcPct val="115000"/>
              </a:lnSpc>
              <a:spcBef>
                <a:spcPts val="0"/>
              </a:spcBef>
              <a:spcAft>
                <a:spcPts val="0"/>
              </a:spcAft>
              <a:buClr>
                <a:schemeClr val="dk1"/>
              </a:buClr>
              <a:buSzPts val="1000"/>
              <a:buFont typeface="Arial"/>
              <a:buChar char="●"/>
            </a:pPr>
            <a:r>
              <a:rPr b="1" lang="en" sz="1000">
                <a:solidFill>
                  <a:schemeClr val="dk1"/>
                </a:solidFill>
              </a:rPr>
              <a:t>BP1 - BEHS PSC - FACPAC - Change Order 01 - Fencing Swap</a:t>
            </a:r>
            <a:endParaRPr b="1" sz="1000">
              <a:solidFill>
                <a:schemeClr val="dk1"/>
              </a:solidFill>
            </a:endParaRPr>
          </a:p>
          <a:p>
            <a:pPr indent="-292100" lvl="0" marL="457200" rtl="0" algn="l">
              <a:lnSpc>
                <a:spcPct val="115000"/>
              </a:lnSpc>
              <a:spcBef>
                <a:spcPts val="0"/>
              </a:spcBef>
              <a:spcAft>
                <a:spcPts val="0"/>
              </a:spcAft>
              <a:buClr>
                <a:schemeClr val="dk1"/>
              </a:buClr>
              <a:buSzPts val="1000"/>
              <a:buFont typeface="Arial"/>
              <a:buChar char="●"/>
            </a:pPr>
            <a:r>
              <a:rPr b="1" lang="en" sz="1000">
                <a:solidFill>
                  <a:schemeClr val="dk1"/>
                </a:solidFill>
                <a:highlight>
                  <a:schemeClr val="accent6"/>
                </a:highlight>
              </a:rPr>
              <a:t>BP1 - BEHS PSC - FACPAC - Change Order 02 - Temporary Netting (Note: Temporary netting will be paid through the maintenance office general fund budget.) </a:t>
            </a:r>
            <a:endParaRPr b="1" sz="1000">
              <a:solidFill>
                <a:schemeClr val="dk1"/>
              </a:solidFill>
              <a:highlight>
                <a:schemeClr val="accent6"/>
              </a:highlight>
            </a:endParaRPr>
          </a:p>
          <a:p>
            <a:pPr indent="-292100" lvl="0" marL="457200" rtl="0" algn="l">
              <a:lnSpc>
                <a:spcPct val="115000"/>
              </a:lnSpc>
              <a:spcBef>
                <a:spcPts val="0"/>
              </a:spcBef>
              <a:spcAft>
                <a:spcPts val="0"/>
              </a:spcAft>
              <a:buClr>
                <a:schemeClr val="dk1"/>
              </a:buClr>
              <a:buSzPts val="1000"/>
              <a:buFont typeface="Arial"/>
              <a:buChar char="●"/>
            </a:pPr>
            <a:r>
              <a:rPr b="1" lang="en" sz="1000">
                <a:solidFill>
                  <a:schemeClr val="dk1"/>
                </a:solidFill>
              </a:rPr>
              <a:t>BP1 - BEHS PSC - FACPAC - Lee to Quikrete - Material Swap - Decrease to Lee DPO</a:t>
            </a:r>
            <a:endParaRPr b="1" sz="1000">
              <a:solidFill>
                <a:schemeClr val="dk1"/>
              </a:solidFill>
            </a:endParaRPr>
          </a:p>
          <a:p>
            <a:pPr indent="-292100" lvl="0" marL="457200" rtl="0" algn="l">
              <a:lnSpc>
                <a:spcPct val="115000"/>
              </a:lnSpc>
              <a:spcBef>
                <a:spcPts val="0"/>
              </a:spcBef>
              <a:spcAft>
                <a:spcPts val="0"/>
              </a:spcAft>
              <a:buClr>
                <a:schemeClr val="dk1"/>
              </a:buClr>
              <a:buSzPts val="1000"/>
              <a:buFont typeface="Arial"/>
              <a:buChar char="●"/>
            </a:pPr>
            <a:r>
              <a:rPr b="1" lang="en" sz="1000">
                <a:solidFill>
                  <a:schemeClr val="dk1"/>
                </a:solidFill>
              </a:rPr>
              <a:t>G701-2017 - Change Order BEHS DPO Net Zero Swap - Lee to Quickrete - Rev Signed</a:t>
            </a:r>
            <a:endParaRPr b="1" sz="1000">
              <a:solidFill>
                <a:schemeClr val="dk1"/>
              </a:solidFill>
            </a:endParaRPr>
          </a:p>
          <a:p>
            <a:pPr indent="0" lvl="0" marL="0" rtl="0" algn="l">
              <a:lnSpc>
                <a:spcPct val="115000"/>
              </a:lnSpc>
              <a:spcBef>
                <a:spcPts val="900"/>
              </a:spcBef>
              <a:spcAft>
                <a:spcPts val="0"/>
              </a:spcAft>
              <a:buNone/>
            </a:pPr>
            <a:r>
              <a:t/>
            </a:r>
            <a:endParaRPr b="1">
              <a:solidFill>
                <a:schemeClr val="dk1"/>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pic>
        <p:nvPicPr>
          <p:cNvPr id="135" name="Google Shape;135;p22"/>
          <p:cNvPicPr preferRelativeResize="0"/>
          <p:nvPr/>
        </p:nvPicPr>
        <p:blipFill>
          <a:blip r:embed="rId3">
            <a:alphaModFix/>
          </a:blip>
          <a:stretch>
            <a:fillRect/>
          </a:stretch>
        </p:blipFill>
        <p:spPr>
          <a:xfrm>
            <a:off x="0" y="-1713127"/>
            <a:ext cx="9143999" cy="5596878"/>
          </a:xfrm>
          <a:prstGeom prst="rect">
            <a:avLst/>
          </a:prstGeom>
          <a:noFill/>
          <a:ln>
            <a:noFill/>
          </a:ln>
        </p:spPr>
      </p:pic>
      <p:pic>
        <p:nvPicPr>
          <p:cNvPr id="136" name="Google Shape;136;p22"/>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37" name="Google Shape;137;p22"/>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solidFill>
                  <a:schemeClr val="dk2"/>
                </a:solidFill>
                <a:latin typeface="Oswald"/>
                <a:ea typeface="Oswald"/>
                <a:cs typeface="Oswald"/>
                <a:sym typeface="Oswald"/>
              </a:rPr>
              <a:t>Bullitt East High School - Construction </a:t>
            </a:r>
            <a:endParaRPr sz="2800">
              <a:solidFill>
                <a:schemeClr val="dk2"/>
              </a:solidFill>
              <a:latin typeface="Oswald"/>
              <a:ea typeface="Oswald"/>
              <a:cs typeface="Oswald"/>
              <a:sym typeface="Oswald"/>
            </a:endParaRPr>
          </a:p>
        </p:txBody>
      </p:sp>
      <p:pic>
        <p:nvPicPr>
          <p:cNvPr id="138" name="Google Shape;138;p22"/>
          <p:cNvPicPr preferRelativeResize="0"/>
          <p:nvPr/>
        </p:nvPicPr>
        <p:blipFill rotWithShape="1">
          <a:blip r:embed="rId5">
            <a:alphaModFix/>
          </a:blip>
          <a:srcRect b="20105" l="23014" r="21715" t="25288"/>
          <a:stretch/>
        </p:blipFill>
        <p:spPr>
          <a:xfrm>
            <a:off x="-70800" y="2902752"/>
            <a:ext cx="1588675" cy="980998"/>
          </a:xfrm>
          <a:prstGeom prst="rect">
            <a:avLst/>
          </a:prstGeom>
          <a:noFill/>
          <a:ln>
            <a:noFill/>
          </a:ln>
        </p:spPr>
      </p:pic>
      <p:pic>
        <p:nvPicPr>
          <p:cNvPr id="139" name="Google Shape;139;p22"/>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pic>
        <p:nvPicPr>
          <p:cNvPr id="144" name="Google Shape;144;p23"/>
          <p:cNvPicPr preferRelativeResize="0"/>
          <p:nvPr/>
        </p:nvPicPr>
        <p:blipFill>
          <a:blip r:embed="rId3">
            <a:alphaModFix/>
          </a:blip>
          <a:stretch>
            <a:fillRect/>
          </a:stretch>
        </p:blipFill>
        <p:spPr>
          <a:xfrm>
            <a:off x="1138006" y="0"/>
            <a:ext cx="2827168" cy="3769550"/>
          </a:xfrm>
          <a:prstGeom prst="rect">
            <a:avLst/>
          </a:prstGeom>
          <a:noFill/>
          <a:ln>
            <a:noFill/>
          </a:ln>
        </p:spPr>
      </p:pic>
      <p:pic>
        <p:nvPicPr>
          <p:cNvPr id="145" name="Google Shape;145;p23"/>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46" name="Google Shape;146;p23"/>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solidFill>
                  <a:schemeClr val="dk2"/>
                </a:solidFill>
                <a:latin typeface="Oswald"/>
                <a:ea typeface="Oswald"/>
                <a:cs typeface="Oswald"/>
                <a:sym typeface="Oswald"/>
              </a:rPr>
              <a:t>Bullitt East High School - Construction </a:t>
            </a:r>
            <a:endParaRPr sz="2800">
              <a:solidFill>
                <a:schemeClr val="dk2"/>
              </a:solidFill>
              <a:latin typeface="Oswald"/>
              <a:ea typeface="Oswald"/>
              <a:cs typeface="Oswald"/>
              <a:sym typeface="Oswald"/>
            </a:endParaRPr>
          </a:p>
        </p:txBody>
      </p:sp>
      <p:pic>
        <p:nvPicPr>
          <p:cNvPr id="147" name="Google Shape;147;p23"/>
          <p:cNvPicPr preferRelativeResize="0"/>
          <p:nvPr/>
        </p:nvPicPr>
        <p:blipFill>
          <a:blip r:embed="rId5">
            <a:alphaModFix/>
          </a:blip>
          <a:stretch>
            <a:fillRect/>
          </a:stretch>
        </p:blipFill>
        <p:spPr>
          <a:xfrm>
            <a:off x="7555325" y="3883750"/>
            <a:ext cx="1588675" cy="1259750"/>
          </a:xfrm>
          <a:prstGeom prst="rect">
            <a:avLst/>
          </a:prstGeom>
          <a:noFill/>
          <a:ln>
            <a:noFill/>
          </a:ln>
        </p:spPr>
      </p:pic>
      <p:pic>
        <p:nvPicPr>
          <p:cNvPr id="148" name="Google Shape;148;p23"/>
          <p:cNvPicPr preferRelativeResize="0"/>
          <p:nvPr/>
        </p:nvPicPr>
        <p:blipFill>
          <a:blip r:embed="rId6">
            <a:alphaModFix/>
          </a:blip>
          <a:stretch>
            <a:fillRect/>
          </a:stretch>
        </p:blipFill>
        <p:spPr>
          <a:xfrm>
            <a:off x="4117933" y="0"/>
            <a:ext cx="5026066" cy="3769550"/>
          </a:xfrm>
          <a:prstGeom prst="rect">
            <a:avLst/>
          </a:prstGeom>
          <a:noFill/>
          <a:ln>
            <a:noFill/>
          </a:ln>
        </p:spPr>
      </p:pic>
      <p:pic>
        <p:nvPicPr>
          <p:cNvPr id="149" name="Google Shape;149;p23"/>
          <p:cNvPicPr preferRelativeResize="0"/>
          <p:nvPr/>
        </p:nvPicPr>
        <p:blipFill rotWithShape="1">
          <a:blip r:embed="rId7">
            <a:alphaModFix/>
          </a:blip>
          <a:srcRect b="20105" l="23014" r="21715" t="25288"/>
          <a:stretch/>
        </p:blipFill>
        <p:spPr>
          <a:xfrm>
            <a:off x="-70800" y="2902752"/>
            <a:ext cx="1588675" cy="980998"/>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pic>
        <p:nvPicPr>
          <p:cNvPr id="154" name="Google Shape;154;p24"/>
          <p:cNvPicPr preferRelativeResize="0"/>
          <p:nvPr/>
        </p:nvPicPr>
        <p:blipFill rotWithShape="1">
          <a:blip r:embed="rId3">
            <a:alphaModFix/>
          </a:blip>
          <a:srcRect b="2971" l="0" r="0" t="9639"/>
          <a:stretch/>
        </p:blipFill>
        <p:spPr>
          <a:xfrm>
            <a:off x="1382950" y="0"/>
            <a:ext cx="5775649" cy="4494599"/>
          </a:xfrm>
          <a:prstGeom prst="rect">
            <a:avLst/>
          </a:prstGeom>
          <a:noFill/>
          <a:ln>
            <a:noFill/>
          </a:ln>
        </p:spPr>
      </p:pic>
      <p:sp>
        <p:nvSpPr>
          <p:cNvPr id="155" name="Google Shape;155;p24"/>
          <p:cNvSpPr/>
          <p:nvPr/>
        </p:nvSpPr>
        <p:spPr>
          <a:xfrm>
            <a:off x="2038350" y="2177075"/>
            <a:ext cx="2628900" cy="2412900"/>
          </a:xfrm>
          <a:prstGeom prst="rect">
            <a:avLst/>
          </a:prstGeom>
          <a:noFill/>
          <a:ln cap="flat" cmpd="sng" w="38100">
            <a:solidFill>
              <a:srgbClr val="FF00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56082"/>
              </a:solidFill>
            </a:endParaRPr>
          </a:p>
        </p:txBody>
      </p:sp>
      <p:pic>
        <p:nvPicPr>
          <p:cNvPr id="156" name="Google Shape;156;p24"/>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57" name="Google Shape;157;p24"/>
          <p:cNvPicPr preferRelativeResize="0"/>
          <p:nvPr/>
        </p:nvPicPr>
        <p:blipFill rotWithShape="1">
          <a:blip r:embed="rId5">
            <a:alphaModFix/>
          </a:blip>
          <a:srcRect b="20105" l="23014" r="21715" t="25288"/>
          <a:stretch/>
        </p:blipFill>
        <p:spPr>
          <a:xfrm>
            <a:off x="7281801" y="2571750"/>
            <a:ext cx="2040084" cy="1259750"/>
          </a:xfrm>
          <a:prstGeom prst="rect">
            <a:avLst/>
          </a:prstGeom>
          <a:noFill/>
          <a:ln>
            <a:noFill/>
          </a:ln>
        </p:spPr>
      </p:pic>
      <p:sp>
        <p:nvSpPr>
          <p:cNvPr id="158" name="Google Shape;158;p24"/>
          <p:cNvSpPr txBox="1"/>
          <p:nvPr/>
        </p:nvSpPr>
        <p:spPr>
          <a:xfrm>
            <a:off x="1259750" y="4350900"/>
            <a:ext cx="6295500" cy="792600"/>
          </a:xfrm>
          <a:prstGeom prst="rect">
            <a:avLst/>
          </a:prstGeom>
          <a:noFill/>
          <a:ln>
            <a:noFill/>
          </a:ln>
        </p:spPr>
        <p:txBody>
          <a:bodyPr anchorCtr="0" anchor="t" bIns="91425" lIns="91425" spcFirstLastPara="1" rIns="91425" wrap="square" tIns="91425">
            <a:normAutofit lnSpcReduction="20000"/>
          </a:bodyPr>
          <a:lstStyle/>
          <a:p>
            <a:pPr indent="0" lvl="0" marL="0" rtl="0" algn="l">
              <a:spcBef>
                <a:spcPts val="0"/>
              </a:spcBef>
              <a:spcAft>
                <a:spcPts val="0"/>
              </a:spcAft>
              <a:buNone/>
            </a:pPr>
            <a:r>
              <a:t/>
            </a:r>
            <a:endParaRPr sz="2300">
              <a:solidFill>
                <a:srgbClr val="595959"/>
              </a:solidFill>
              <a:latin typeface="Oswald"/>
              <a:ea typeface="Oswald"/>
              <a:cs typeface="Oswald"/>
              <a:sym typeface="Oswald"/>
            </a:endParaRPr>
          </a:p>
          <a:p>
            <a:pPr indent="0" lvl="0" marL="0" rtl="0" algn="l">
              <a:spcBef>
                <a:spcPts val="0"/>
              </a:spcBef>
              <a:spcAft>
                <a:spcPts val="0"/>
              </a:spcAft>
              <a:buNone/>
            </a:pPr>
            <a:r>
              <a:rPr lang="en" sz="2300">
                <a:solidFill>
                  <a:srgbClr val="595959"/>
                </a:solidFill>
                <a:latin typeface="Oswald"/>
                <a:ea typeface="Oswald"/>
                <a:cs typeface="Oswald"/>
                <a:sym typeface="Oswald"/>
              </a:rPr>
              <a:t>Bullitt East High School  Construction </a:t>
            </a:r>
            <a:endParaRPr sz="2300">
              <a:solidFill>
                <a:srgbClr val="595959"/>
              </a:solidFill>
              <a:latin typeface="Oswald"/>
              <a:ea typeface="Oswald"/>
              <a:cs typeface="Oswald"/>
              <a:sym typeface="Oswald"/>
            </a:endParaRPr>
          </a:p>
        </p:txBody>
      </p:sp>
      <p:sp>
        <p:nvSpPr>
          <p:cNvPr id="159" name="Google Shape;159;p24"/>
          <p:cNvSpPr txBox="1"/>
          <p:nvPr/>
        </p:nvSpPr>
        <p:spPr>
          <a:xfrm>
            <a:off x="3405700" y="1604325"/>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rgbClr val="FF0000"/>
                </a:solidFill>
              </a:rPr>
              <a:t>Area A</a:t>
            </a:r>
            <a:endParaRPr b="1" sz="1700">
              <a:solidFill>
                <a:srgbClr val="FF0000"/>
              </a:solidFill>
            </a:endParaRPr>
          </a:p>
        </p:txBody>
      </p:sp>
      <p:sp>
        <p:nvSpPr>
          <p:cNvPr id="160" name="Google Shape;160;p24"/>
          <p:cNvSpPr/>
          <p:nvPr/>
        </p:nvSpPr>
        <p:spPr>
          <a:xfrm>
            <a:off x="4603750" y="95250"/>
            <a:ext cx="2628900" cy="4494600"/>
          </a:xfrm>
          <a:prstGeom prst="rect">
            <a:avLst/>
          </a:prstGeom>
          <a:noFill/>
          <a:ln cap="flat" cmpd="sng" w="38100">
            <a:solidFill>
              <a:schemeClr val="accent5"/>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61" name="Google Shape;161;p24"/>
          <p:cNvSpPr txBox="1"/>
          <p:nvPr/>
        </p:nvSpPr>
        <p:spPr>
          <a:xfrm>
            <a:off x="4703925" y="179800"/>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chemeClr val="accent5"/>
                </a:solidFill>
              </a:rPr>
              <a:t>Area B</a:t>
            </a:r>
            <a:endParaRPr b="1" sz="1700">
              <a:solidFill>
                <a:schemeClr val="accent5"/>
              </a:solidFill>
            </a:endParaRPr>
          </a:p>
        </p:txBody>
      </p:sp>
      <p:sp>
        <p:nvSpPr>
          <p:cNvPr id="162" name="Google Shape;162;p24"/>
          <p:cNvSpPr/>
          <p:nvPr/>
        </p:nvSpPr>
        <p:spPr>
          <a:xfrm>
            <a:off x="1546500" y="1121450"/>
            <a:ext cx="846900" cy="866100"/>
          </a:xfrm>
          <a:prstGeom prst="rect">
            <a:avLst/>
          </a:prstGeom>
          <a:noFill/>
          <a:ln cap="flat" cmpd="sng" w="38100">
            <a:solidFill>
              <a:srgbClr val="38761D"/>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38761D"/>
              </a:solidFill>
              <a:highlight>
                <a:srgbClr val="38761D"/>
              </a:highlight>
            </a:endParaRPr>
          </a:p>
        </p:txBody>
      </p:sp>
      <p:sp>
        <p:nvSpPr>
          <p:cNvPr id="163" name="Google Shape;163;p24"/>
          <p:cNvSpPr txBox="1"/>
          <p:nvPr/>
        </p:nvSpPr>
        <p:spPr>
          <a:xfrm>
            <a:off x="76150" y="1121450"/>
            <a:ext cx="1426200" cy="6771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rgbClr val="38761D"/>
                </a:solidFill>
              </a:rPr>
              <a:t>Area C - Continuing</a:t>
            </a:r>
            <a:endParaRPr b="1" sz="1700">
              <a:solidFill>
                <a:srgbClr val="38761D"/>
              </a:solidFill>
            </a:endParaRPr>
          </a:p>
        </p:txBody>
      </p:sp>
      <p:sp>
        <p:nvSpPr>
          <p:cNvPr id="164" name="Google Shape;164;p24"/>
          <p:cNvSpPr txBox="1"/>
          <p:nvPr/>
        </p:nvSpPr>
        <p:spPr>
          <a:xfrm>
            <a:off x="7351700" y="95250"/>
            <a:ext cx="1792200" cy="2595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u="sng">
                <a:solidFill>
                  <a:schemeClr val="dk1"/>
                </a:solidFill>
              </a:rPr>
              <a:t>Construction Timeframe:</a:t>
            </a:r>
            <a:endParaRPr b="1" sz="1700" u="sng">
              <a:solidFill>
                <a:schemeClr val="dk1"/>
              </a:solidFill>
            </a:endParaRPr>
          </a:p>
          <a:p>
            <a:pPr indent="0" lvl="0" marL="0" rtl="0" algn="l">
              <a:spcBef>
                <a:spcPts val="0"/>
              </a:spcBef>
              <a:spcAft>
                <a:spcPts val="0"/>
              </a:spcAft>
              <a:buNone/>
            </a:pPr>
            <a:r>
              <a:rPr lang="en" sz="1700">
                <a:solidFill>
                  <a:schemeClr val="dk1"/>
                </a:solidFill>
              </a:rPr>
              <a:t>Anticipated Completion - May 2026 </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 sz="1700">
                <a:solidFill>
                  <a:schemeClr val="dk1"/>
                </a:solidFill>
              </a:rPr>
              <a:t>Furniture Delivery - June 2026.</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t/>
            </a:r>
            <a:endParaRPr sz="1700">
              <a:solidFill>
                <a:schemeClr val="dk1"/>
              </a:solidFill>
            </a:endParaRPr>
          </a:p>
        </p:txBody>
      </p:sp>
      <p:pic>
        <p:nvPicPr>
          <p:cNvPr id="165" name="Google Shape;165;p24"/>
          <p:cNvPicPr preferRelativeResize="0"/>
          <p:nvPr/>
        </p:nvPicPr>
        <p:blipFill>
          <a:blip r:embed="rId6">
            <a:alphaModFix/>
          </a:blip>
          <a:stretch>
            <a:fillRect/>
          </a:stretch>
        </p:blipFill>
        <p:spPr>
          <a:xfrm>
            <a:off x="7555325" y="3883750"/>
            <a:ext cx="1588675" cy="1259750"/>
          </a:xfrm>
          <a:prstGeom prst="rect">
            <a:avLst/>
          </a:prstGeom>
          <a:noFill/>
          <a:ln>
            <a:noFill/>
          </a:ln>
        </p:spPr>
      </p:pic>
      <p:sp>
        <p:nvSpPr>
          <p:cNvPr id="166" name="Google Shape;166;p24"/>
          <p:cNvSpPr/>
          <p:nvPr/>
        </p:nvSpPr>
        <p:spPr>
          <a:xfrm>
            <a:off x="2393400" y="2691150"/>
            <a:ext cx="1540500" cy="915000"/>
          </a:xfrm>
          <a:prstGeom prst="rect">
            <a:avLst/>
          </a:prstGeom>
          <a:noFill/>
          <a:ln cap="flat" cmpd="sng" w="38100">
            <a:solidFill>
              <a:srgbClr val="FF99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56082"/>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pic>
        <p:nvPicPr>
          <p:cNvPr id="171" name="Google Shape;171;p25"/>
          <p:cNvPicPr preferRelativeResize="0"/>
          <p:nvPr/>
        </p:nvPicPr>
        <p:blipFill rotWithShape="1">
          <a:blip r:embed="rId3">
            <a:alphaModFix/>
          </a:blip>
          <a:srcRect b="0" l="0" r="0" t="13800"/>
          <a:stretch/>
        </p:blipFill>
        <p:spPr>
          <a:xfrm>
            <a:off x="0" y="0"/>
            <a:ext cx="9144001" cy="5143499"/>
          </a:xfrm>
          <a:prstGeom prst="rect">
            <a:avLst/>
          </a:prstGeom>
          <a:noFill/>
          <a:ln>
            <a:noFill/>
          </a:ln>
        </p:spPr>
      </p:pic>
      <p:pic>
        <p:nvPicPr>
          <p:cNvPr id="172" name="Google Shape;172;p25"/>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73" name="Google Shape;173;p25"/>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174" name="Google Shape;174;p25"/>
          <p:cNvPicPr preferRelativeResize="0"/>
          <p:nvPr/>
        </p:nvPicPr>
        <p:blipFill rotWithShape="1">
          <a:blip r:embed="rId6">
            <a:alphaModFix/>
          </a:blip>
          <a:srcRect b="18284" l="0" r="0" t="11711"/>
          <a:stretch/>
        </p:blipFill>
        <p:spPr>
          <a:xfrm>
            <a:off x="5714875" y="3685750"/>
            <a:ext cx="1799526" cy="1259750"/>
          </a:xfrm>
          <a:prstGeom prst="rect">
            <a:avLst/>
          </a:prstGeom>
          <a:noFill/>
          <a:ln>
            <a:noFill/>
          </a:ln>
        </p:spPr>
      </p:pic>
      <p:sp>
        <p:nvSpPr>
          <p:cNvPr id="175" name="Google Shape;175;p25"/>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l">
              <a:spcBef>
                <a:spcPts val="0"/>
              </a:spcBef>
              <a:spcAft>
                <a:spcPts val="0"/>
              </a:spcAft>
              <a:buNone/>
            </a:pPr>
            <a:r>
              <a:rPr lang="en" sz="2800">
                <a:solidFill>
                  <a:schemeClr val="lt1"/>
                </a:solidFill>
                <a:latin typeface="Oswald"/>
                <a:ea typeface="Oswald"/>
                <a:cs typeface="Oswald"/>
                <a:sym typeface="Oswald"/>
              </a:rPr>
              <a:t>Phase 2 Athletics</a:t>
            </a:r>
            <a:endParaRPr sz="2800">
              <a:solidFill>
                <a:schemeClr val="lt1"/>
              </a:solidFill>
              <a:latin typeface="Oswald"/>
              <a:ea typeface="Oswald"/>
              <a:cs typeface="Oswald"/>
              <a:sym typeface="Oswald"/>
            </a:endParaRPr>
          </a:p>
          <a:p>
            <a:pPr indent="0" lvl="0" marL="0" rtl="0" algn="l">
              <a:spcBef>
                <a:spcPts val="0"/>
              </a:spcBef>
              <a:spcAft>
                <a:spcPts val="0"/>
              </a:spcAft>
              <a:buNone/>
            </a:pPr>
            <a:r>
              <a:rPr b="1" lang="en" sz="2800">
                <a:solidFill>
                  <a:schemeClr val="lt1"/>
                </a:solidFill>
                <a:latin typeface="Oswald"/>
                <a:ea typeface="Oswald"/>
                <a:cs typeface="Oswald"/>
                <a:sym typeface="Oswald"/>
              </a:rPr>
              <a:t>NBHS Physical Science Center </a:t>
            </a:r>
            <a:endParaRPr b="1" sz="2800">
              <a:solidFill>
                <a:schemeClr val="lt1"/>
              </a:solidFill>
              <a:latin typeface="Oswald"/>
              <a:ea typeface="Oswald"/>
              <a:cs typeface="Oswald"/>
              <a:sym typeface="Oswald"/>
            </a:endParaRPr>
          </a:p>
        </p:txBody>
      </p:sp>
      <p:pic>
        <p:nvPicPr>
          <p:cNvPr id="176" name="Google Shape;176;p25"/>
          <p:cNvPicPr preferRelativeResize="0"/>
          <p:nvPr/>
        </p:nvPicPr>
        <p:blipFill>
          <a:blip r:embed="rId7">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pic>
        <p:nvPicPr>
          <p:cNvPr id="181" name="Google Shape;181;p26"/>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82" name="Google Shape;182;p26"/>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83" name="Google Shape;183;p26"/>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84" name="Google Shape;184;p26"/>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rgbClr val="595959"/>
                </a:solidFill>
                <a:latin typeface="Oswald"/>
                <a:ea typeface="Oswald"/>
                <a:cs typeface="Oswald"/>
                <a:sym typeface="Oswald"/>
              </a:rPr>
              <a:t>Phase 2 Athletics</a:t>
            </a:r>
            <a:endParaRPr sz="2800">
              <a:solidFill>
                <a:srgbClr val="595959"/>
              </a:solidFill>
              <a:latin typeface="Oswald"/>
              <a:ea typeface="Oswald"/>
              <a:cs typeface="Oswald"/>
              <a:sym typeface="Oswald"/>
            </a:endParaRPr>
          </a:p>
          <a:p>
            <a:pPr indent="0" lvl="0" marL="0" rtl="0" algn="ctr">
              <a:spcBef>
                <a:spcPts val="0"/>
              </a:spcBef>
              <a:spcAft>
                <a:spcPts val="0"/>
              </a:spcAft>
              <a:buNone/>
            </a:pPr>
            <a:r>
              <a:rPr b="1" lang="en" sz="2800">
                <a:solidFill>
                  <a:srgbClr val="595959"/>
                </a:solidFill>
                <a:latin typeface="Oswald"/>
                <a:ea typeface="Oswald"/>
                <a:cs typeface="Oswald"/>
                <a:sym typeface="Oswald"/>
              </a:rPr>
              <a:t>NBHS Physical Science Center </a:t>
            </a:r>
            <a:endParaRPr b="1" sz="2800">
              <a:solidFill>
                <a:srgbClr val="595959"/>
              </a:solidFill>
              <a:latin typeface="Oswald"/>
              <a:ea typeface="Oswald"/>
              <a:cs typeface="Oswald"/>
              <a:sym typeface="Oswald"/>
            </a:endParaRPr>
          </a:p>
        </p:txBody>
      </p:sp>
      <p:pic>
        <p:nvPicPr>
          <p:cNvPr id="185" name="Google Shape;185;p26"/>
          <p:cNvPicPr preferRelativeResize="0"/>
          <p:nvPr/>
        </p:nvPicPr>
        <p:blipFill rotWithShape="1">
          <a:blip r:embed="rId6">
            <a:alphaModFix/>
          </a:blip>
          <a:srcRect b="0" l="0" r="0" t="23658"/>
          <a:stretch/>
        </p:blipFill>
        <p:spPr>
          <a:xfrm>
            <a:off x="0" y="0"/>
            <a:ext cx="9144000" cy="38837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pic>
        <p:nvPicPr>
          <p:cNvPr id="190" name="Google Shape;190;p27"/>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91" name="Google Shape;191;p27"/>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92" name="Google Shape;192;p27"/>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93" name="Google Shape;193;p27"/>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94" name="Google Shape;194;p27"/>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95" name="Google Shape;195;p27"/>
          <p:cNvSpPr txBox="1"/>
          <p:nvPr/>
        </p:nvSpPr>
        <p:spPr>
          <a:xfrm>
            <a:off x="0" y="0"/>
            <a:ext cx="88356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Physical Science Center </a:t>
            </a:r>
            <a:endParaRPr i="1" sz="1450">
              <a:solidFill>
                <a:srgbClr val="156082"/>
              </a:solidFill>
            </a:endParaRPr>
          </a:p>
          <a:p>
            <a:pPr indent="0" lvl="0" marL="0" rtl="0" algn="l">
              <a:lnSpc>
                <a:spcPct val="115000"/>
              </a:lnSpc>
              <a:spcBef>
                <a:spcPts val="0"/>
              </a:spcBef>
              <a:spcAft>
                <a:spcPts val="0"/>
              </a:spcAft>
              <a:buNone/>
            </a:pPr>
            <a:r>
              <a:t/>
            </a:r>
            <a:endParaRPr>
              <a:solidFill>
                <a:srgbClr val="156082"/>
              </a:solidFill>
            </a:endParaRPr>
          </a:p>
          <a:p>
            <a:pPr indent="0" lvl="0" marL="0" rtl="0" algn="l">
              <a:lnSpc>
                <a:spcPct val="115000"/>
              </a:lnSpc>
              <a:spcBef>
                <a:spcPts val="1200"/>
              </a:spcBef>
              <a:spcAft>
                <a:spcPts val="0"/>
              </a:spcAft>
              <a:buNone/>
            </a:pPr>
            <a:r>
              <a:rPr b="1" lang="en">
                <a:solidFill>
                  <a:schemeClr val="dk1"/>
                </a:solidFill>
              </a:rPr>
              <a:t>Change Order 22 - </a:t>
            </a:r>
            <a:r>
              <a:rPr b="1" i="1" lang="en" u="sng">
                <a:solidFill>
                  <a:schemeClr val="dk1"/>
                </a:solidFill>
              </a:rPr>
              <a:t>Chain Link Fencing at Ballfield Condenser Units </a:t>
            </a:r>
            <a:r>
              <a:rPr b="1" lang="en">
                <a:solidFill>
                  <a:schemeClr val="dk1"/>
                </a:solidFill>
              </a:rPr>
              <a:t> - $10,386.00 -</a:t>
            </a:r>
            <a:r>
              <a:rPr i="1" lang="en">
                <a:solidFill>
                  <a:srgbClr val="156082"/>
                </a:solidFill>
              </a:rPr>
              <a:t> BCPS Facilities requested chain link fencing be added around each exterior condenser unit at the concession buildings at all three high schools. Work can occur with trades currently contracted to perform work and avoid the cost of additional mobilization.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Change Order 23 - </a:t>
            </a:r>
            <a:r>
              <a:rPr b="1" i="1" lang="en" u="sng">
                <a:solidFill>
                  <a:schemeClr val="dk1"/>
                </a:solidFill>
              </a:rPr>
              <a:t>Interior Framing and Finishing  </a:t>
            </a:r>
            <a:r>
              <a:rPr b="1" lang="en">
                <a:solidFill>
                  <a:schemeClr val="dk1"/>
                </a:solidFill>
              </a:rPr>
              <a:t> - $3,508.00 -</a:t>
            </a:r>
            <a:r>
              <a:rPr i="1" lang="en">
                <a:solidFill>
                  <a:srgbClr val="156082"/>
                </a:solidFill>
              </a:rPr>
              <a:t> Framing and gypsum wall board is being added at the soccer coach's office and men’s locker room to enclose the area below the stair landing to finish out the space and allow for sprinkler piping to be hidden from view.  Also, a floor finish was not specified at the elevator cab, this change order covers the cost of material and install of that finish.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