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10287000" cx="18288000"/>
  <p:notesSz cx="6858000" cy="9144000"/>
  <p:embeddedFontLst>
    <p:embeddedFont>
      <p:font typeface="Merriweather Sans"/>
      <p:regular r:id="rId16"/>
      <p:bold r:id="rId17"/>
      <p:italic r:id="rId18"/>
      <p:boldItalic r:id="rId19"/>
    </p:embeddedFont>
    <p:embeddedFont>
      <p:font typeface="Poppins"/>
      <p:regular r:id="rId20"/>
      <p:bold r:id="rId21"/>
      <p:italic r:id="rId22"/>
      <p:boldItalic r:id="rId23"/>
    </p:embeddedFont>
    <p:embeddedFont>
      <p:font typeface="Inter"/>
      <p:regular r:id="rId24"/>
      <p:bold r:id="rId25"/>
      <p:italic r:id="rId26"/>
      <p:boldItalic r:id="rId27"/>
    </p:embeddedFont>
    <p:embeddedFont>
      <p:font typeface="Poppins Light"/>
      <p:regular r:id="rId28"/>
      <p:bold r:id="rId29"/>
      <p:italic r:id="rId30"/>
      <p:boldItalic r:id="rId31"/>
    </p:embeddedFont>
    <p:embeddedFont>
      <p:font typeface="Merriweather Sans Light"/>
      <p:regular r:id="rId32"/>
      <p:bold r:id="rId33"/>
      <p:italic r:id="rId34"/>
      <p:boldItalic r:id="rId35"/>
    </p:embeddedFont>
    <p:embeddedFont>
      <p:font typeface="Open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0FD57EC-9766-466B-89FD-715548923C2E}">
  <a:tblStyle styleId="{30FD57EC-9766-466B-89FD-715548923C2E}"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F1C9AE32-AAB1-4173-AA5B-49F53AECCAD0}"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oppins-regular.fntdata"/><Relationship Id="rId22" Type="http://schemas.openxmlformats.org/officeDocument/2006/relationships/font" Target="fonts/Poppins-italic.fntdata"/><Relationship Id="rId21" Type="http://schemas.openxmlformats.org/officeDocument/2006/relationships/font" Target="fonts/Poppins-bold.fntdata"/><Relationship Id="rId24" Type="http://schemas.openxmlformats.org/officeDocument/2006/relationships/font" Target="fonts/Inter-regular.fntdata"/><Relationship Id="rId23" Type="http://schemas.openxmlformats.org/officeDocument/2006/relationships/font" Target="fonts/Poppins-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italic.fntdata"/><Relationship Id="rId25" Type="http://schemas.openxmlformats.org/officeDocument/2006/relationships/font" Target="fonts/Inter-bold.fntdata"/><Relationship Id="rId28" Type="http://schemas.openxmlformats.org/officeDocument/2006/relationships/font" Target="fonts/PoppinsLight-regular.fntdata"/><Relationship Id="rId27"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oppinsLight-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Light-boldItalic.fntdata"/><Relationship Id="rId30" Type="http://schemas.openxmlformats.org/officeDocument/2006/relationships/font" Target="fonts/PoppinsLight-italic.fntdata"/><Relationship Id="rId11" Type="http://schemas.openxmlformats.org/officeDocument/2006/relationships/slide" Target="slides/slide5.xml"/><Relationship Id="rId33" Type="http://schemas.openxmlformats.org/officeDocument/2006/relationships/font" Target="fonts/MerriweatherSansLight-bold.fntdata"/><Relationship Id="rId10" Type="http://schemas.openxmlformats.org/officeDocument/2006/relationships/slide" Target="slides/slide4.xml"/><Relationship Id="rId32" Type="http://schemas.openxmlformats.org/officeDocument/2006/relationships/font" Target="fonts/MerriweatherSansLight-regular.fntdata"/><Relationship Id="rId13" Type="http://schemas.openxmlformats.org/officeDocument/2006/relationships/slide" Target="slides/slide7.xml"/><Relationship Id="rId35" Type="http://schemas.openxmlformats.org/officeDocument/2006/relationships/font" Target="fonts/MerriweatherSansLight-boldItalic.fntdata"/><Relationship Id="rId12" Type="http://schemas.openxmlformats.org/officeDocument/2006/relationships/slide" Target="slides/slide6.xml"/><Relationship Id="rId34" Type="http://schemas.openxmlformats.org/officeDocument/2006/relationships/font" Target="fonts/MerriweatherSansLight-italic.fntdata"/><Relationship Id="rId15" Type="http://schemas.openxmlformats.org/officeDocument/2006/relationships/slide" Target="slides/slide9.xml"/><Relationship Id="rId37" Type="http://schemas.openxmlformats.org/officeDocument/2006/relationships/font" Target="fonts/OpenSans-bold.fntdata"/><Relationship Id="rId14" Type="http://schemas.openxmlformats.org/officeDocument/2006/relationships/slide" Target="slides/slide8.xml"/><Relationship Id="rId36" Type="http://schemas.openxmlformats.org/officeDocument/2006/relationships/font" Target="fonts/OpenSans-regular.fntdata"/><Relationship Id="rId17" Type="http://schemas.openxmlformats.org/officeDocument/2006/relationships/font" Target="fonts/MerriweatherSans-bold.fntdata"/><Relationship Id="rId39" Type="http://schemas.openxmlformats.org/officeDocument/2006/relationships/font" Target="fonts/OpenSans-boldItalic.fntdata"/><Relationship Id="rId16" Type="http://schemas.openxmlformats.org/officeDocument/2006/relationships/font" Target="fonts/MerriweatherSans-regular.fntdata"/><Relationship Id="rId38" Type="http://schemas.openxmlformats.org/officeDocument/2006/relationships/font" Target="fonts/OpenSans-italic.fntdata"/><Relationship Id="rId19" Type="http://schemas.openxmlformats.org/officeDocument/2006/relationships/font" Target="fonts/MerriweatherSans-boldItalic.fntdata"/><Relationship Id="rId18" Type="http://schemas.openxmlformats.org/officeDocument/2006/relationships/font" Target="fonts/MerriweatherSans-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 name="Google Shape;16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 name="Google Shape;2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Intended Results (e.g. student outcomes, educator beliefs, practices)?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c. How will this professional development be monitored for evidence of implementation?</a:t>
            </a:r>
            <a:endParaRPr/>
          </a:p>
          <a:p>
            <a:pPr indent="0" lvl="0" marL="0" rtl="0" algn="l">
              <a:lnSpc>
                <a:spcPct val="100000"/>
              </a:lnSpc>
              <a:spcBef>
                <a:spcPts val="0"/>
              </a:spcBef>
              <a:spcAft>
                <a:spcPts val="0"/>
              </a:spcAft>
              <a:buSzPts val="1100"/>
              <a:buNone/>
            </a:pPr>
            <a:r>
              <a:rPr lang="en-US"/>
              <a:t>i. What data will be considered and gathered (e.g. student work samples, curriculum-based assessments, classroom observations, teacher feedback)?</a:t>
            </a:r>
            <a:endParaRPr/>
          </a:p>
          <a:p>
            <a:pPr indent="0" lvl="0" marL="0" rtl="0" algn="l">
              <a:lnSpc>
                <a:spcPct val="100000"/>
              </a:lnSpc>
              <a:spcBef>
                <a:spcPts val="0"/>
              </a:spcBef>
              <a:spcAft>
                <a:spcPts val="0"/>
              </a:spcAft>
              <a:buSzPts val="1100"/>
              <a:buNone/>
            </a:pPr>
            <a:r>
              <a:rPr lang="en-US"/>
              <a:t>ii. Who is responsible for gathering? (teachers, coaches, administrators, etc.)</a:t>
            </a:r>
            <a:endParaRPr/>
          </a:p>
          <a:p>
            <a:pPr indent="0" lvl="0" marL="0" rtl="0" algn="l">
              <a:lnSpc>
                <a:spcPct val="100000"/>
              </a:lnSpc>
              <a:spcBef>
                <a:spcPts val="0"/>
              </a:spcBef>
              <a:spcAft>
                <a:spcPts val="0"/>
              </a:spcAft>
              <a:buSzPts val="1100"/>
              <a:buNone/>
            </a:pPr>
            <a:r>
              <a:rPr lang="en-US"/>
              <a:t>iii. How frequently will this data be analyzed? (monthly, quarterly,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e. Who is the specific targeted audience for this professional development (e.g. elementary math teachers, those implementing high-quality instructional resources)?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lnSpc>
                <a:spcPct val="100000"/>
              </a:lnSpc>
              <a:spcBef>
                <a:spcPts val="0"/>
              </a:spcBef>
              <a:spcAft>
                <a:spcPts val="0"/>
              </a:spcAft>
              <a:buSzPts val="1100"/>
              <a:buNone/>
            </a:pPr>
            <a:r>
              <a:rPr lang="en-US"/>
              <a:t>i. What funding source(s) will be utilized to support this professional development?</a:t>
            </a:r>
            <a:endParaRPr/>
          </a:p>
          <a:p>
            <a:pPr indent="0" lvl="0" marL="0" rtl="0" algn="l">
              <a:lnSpc>
                <a:spcPct val="100000"/>
              </a:lnSpc>
              <a:spcBef>
                <a:spcPts val="0"/>
              </a:spcBef>
              <a:spcAft>
                <a:spcPts val="0"/>
              </a:spcAft>
              <a:buSzPts val="1100"/>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lnSpc>
                <a:spcPct val="100000"/>
              </a:lnSpc>
              <a:spcBef>
                <a:spcPts val="0"/>
              </a:spcBef>
              <a:spcAft>
                <a:spcPts val="0"/>
              </a:spcAft>
              <a:buSzPts val="1100"/>
              <a:buNone/>
            </a:pPr>
            <a:r>
              <a:rPr lang="en-US"/>
              <a:t>iii. What supplies and resources will be needed to implement this professional development?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 name="Google Shape;27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Intended Results (e.g. student outcomes, educator beliefs, practices)?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c. How will this professional development be monitored for evidence of implementation?</a:t>
            </a:r>
            <a:endParaRPr/>
          </a:p>
          <a:p>
            <a:pPr indent="0" lvl="0" marL="0" rtl="0" algn="l">
              <a:lnSpc>
                <a:spcPct val="100000"/>
              </a:lnSpc>
              <a:spcBef>
                <a:spcPts val="0"/>
              </a:spcBef>
              <a:spcAft>
                <a:spcPts val="0"/>
              </a:spcAft>
              <a:buSzPts val="1100"/>
              <a:buNone/>
            </a:pPr>
            <a:r>
              <a:rPr lang="en-US"/>
              <a:t>i. What data will be considered and gathered (e.g. student work samples, curriculum-based assessments, classroom observations, teacher feedback)?</a:t>
            </a:r>
            <a:endParaRPr/>
          </a:p>
          <a:p>
            <a:pPr indent="0" lvl="0" marL="0" rtl="0" algn="l">
              <a:lnSpc>
                <a:spcPct val="100000"/>
              </a:lnSpc>
              <a:spcBef>
                <a:spcPts val="0"/>
              </a:spcBef>
              <a:spcAft>
                <a:spcPts val="0"/>
              </a:spcAft>
              <a:buSzPts val="1100"/>
              <a:buNone/>
            </a:pPr>
            <a:r>
              <a:rPr lang="en-US"/>
              <a:t>ii. Who is responsible for gathering? (teachers, coaches, administrators, etc.)</a:t>
            </a:r>
            <a:endParaRPr/>
          </a:p>
          <a:p>
            <a:pPr indent="0" lvl="0" marL="0" rtl="0" algn="l">
              <a:lnSpc>
                <a:spcPct val="100000"/>
              </a:lnSpc>
              <a:spcBef>
                <a:spcPts val="0"/>
              </a:spcBef>
              <a:spcAft>
                <a:spcPts val="0"/>
              </a:spcAft>
              <a:buSzPts val="1100"/>
              <a:buNone/>
            </a:pPr>
            <a:r>
              <a:rPr lang="en-US"/>
              <a:t>iii. How frequently will this data be analyzed? (monthly, quarterly,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e. Who is the specific targeted audience for this professional development (e.g. elementary math teachers, those implementing high-quality instructional resources)?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lnSpc>
                <a:spcPct val="100000"/>
              </a:lnSpc>
              <a:spcBef>
                <a:spcPts val="0"/>
              </a:spcBef>
              <a:spcAft>
                <a:spcPts val="0"/>
              </a:spcAft>
              <a:buSzPts val="1100"/>
              <a:buNone/>
            </a:pPr>
            <a:r>
              <a:rPr lang="en-US"/>
              <a:t>i. What funding source(s) will be utilized to support this professional development?</a:t>
            </a:r>
            <a:endParaRPr/>
          </a:p>
          <a:p>
            <a:pPr indent="0" lvl="0" marL="0" rtl="0" algn="l">
              <a:lnSpc>
                <a:spcPct val="100000"/>
              </a:lnSpc>
              <a:spcBef>
                <a:spcPts val="0"/>
              </a:spcBef>
              <a:spcAft>
                <a:spcPts val="0"/>
              </a:spcAft>
              <a:buSzPts val="1100"/>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lnSpc>
                <a:spcPct val="100000"/>
              </a:lnSpc>
              <a:spcBef>
                <a:spcPts val="0"/>
              </a:spcBef>
              <a:spcAft>
                <a:spcPts val="0"/>
              </a:spcAft>
              <a:buSzPts val="1100"/>
              <a:buNone/>
            </a:pPr>
            <a:r>
              <a:rPr lang="en-US"/>
              <a:t>iii. What supplies and resources will be needed to implement this professional development?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3" name="Google Shape;29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Intended Results (e.g. student outcomes, educator beliefs, practices)?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c. How will this professional development be monitored for evidence of implementation?</a:t>
            </a:r>
            <a:endParaRPr/>
          </a:p>
          <a:p>
            <a:pPr indent="0" lvl="0" marL="0" rtl="0" algn="l">
              <a:lnSpc>
                <a:spcPct val="100000"/>
              </a:lnSpc>
              <a:spcBef>
                <a:spcPts val="0"/>
              </a:spcBef>
              <a:spcAft>
                <a:spcPts val="0"/>
              </a:spcAft>
              <a:buSzPts val="1100"/>
              <a:buNone/>
            </a:pPr>
            <a:r>
              <a:rPr lang="en-US"/>
              <a:t>i. What data will be considered and gathered (e.g. student work samples, curriculum-based assessments, classroom observations, teacher feedback)?</a:t>
            </a:r>
            <a:endParaRPr/>
          </a:p>
          <a:p>
            <a:pPr indent="0" lvl="0" marL="0" rtl="0" algn="l">
              <a:lnSpc>
                <a:spcPct val="100000"/>
              </a:lnSpc>
              <a:spcBef>
                <a:spcPts val="0"/>
              </a:spcBef>
              <a:spcAft>
                <a:spcPts val="0"/>
              </a:spcAft>
              <a:buSzPts val="1100"/>
              <a:buNone/>
            </a:pPr>
            <a:r>
              <a:rPr lang="en-US"/>
              <a:t>ii. Who is responsible for gathering? (teachers, coaches, administrators, etc.)</a:t>
            </a:r>
            <a:endParaRPr/>
          </a:p>
          <a:p>
            <a:pPr indent="0" lvl="0" marL="0" rtl="0" algn="l">
              <a:lnSpc>
                <a:spcPct val="100000"/>
              </a:lnSpc>
              <a:spcBef>
                <a:spcPts val="0"/>
              </a:spcBef>
              <a:spcAft>
                <a:spcPts val="0"/>
              </a:spcAft>
              <a:buSzPts val="1100"/>
              <a:buNone/>
            </a:pPr>
            <a:r>
              <a:rPr lang="en-US"/>
              <a:t>iii. How frequently will this data be analyzed? (monthly, quarterly,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e. Who is the specific targeted audience for this professional development (e.g. elementary math teachers, those implementing high-quality instructional resources)?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lnSpc>
                <a:spcPct val="100000"/>
              </a:lnSpc>
              <a:spcBef>
                <a:spcPts val="0"/>
              </a:spcBef>
              <a:spcAft>
                <a:spcPts val="0"/>
              </a:spcAft>
              <a:buSzPts val="1100"/>
              <a:buNone/>
            </a:pPr>
            <a:r>
              <a:rPr lang="en-US"/>
              <a:t>i. What funding source(s) will be utilized to support this professional development?</a:t>
            </a:r>
            <a:endParaRPr/>
          </a:p>
          <a:p>
            <a:pPr indent="0" lvl="0" marL="0" rtl="0" algn="l">
              <a:lnSpc>
                <a:spcPct val="100000"/>
              </a:lnSpc>
              <a:spcBef>
                <a:spcPts val="0"/>
              </a:spcBef>
              <a:spcAft>
                <a:spcPts val="0"/>
              </a:spcAft>
              <a:buSzPts val="1100"/>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lnSpc>
                <a:spcPct val="100000"/>
              </a:lnSpc>
              <a:spcBef>
                <a:spcPts val="0"/>
              </a:spcBef>
              <a:spcAft>
                <a:spcPts val="0"/>
              </a:spcAft>
              <a:buSzPts val="1100"/>
              <a:buNone/>
            </a:pPr>
            <a:r>
              <a:rPr lang="en-US"/>
              <a:t>iii. What supplies and resources will be needed to implement this professional development?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S"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4" name="Shape 64"/>
        <p:cNvGrpSpPr/>
        <p:nvPr/>
      </p:nvGrpSpPr>
      <p:grpSpPr>
        <a:xfrm>
          <a:off x="0" y="0"/>
          <a:ext cx="0" cy="0"/>
          <a:chOff x="0" y="0"/>
          <a:chExt cx="0" cy="0"/>
        </a:xfrm>
      </p:grpSpPr>
      <p:sp>
        <p:nvSpPr>
          <p:cNvPr id="65" name="Google Shape;65;p1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1"/>
          <p:cNvSpPr/>
          <p:nvPr>
            <p:ph idx="2" type="pic"/>
          </p:nvPr>
        </p:nvSpPr>
        <p:spPr>
          <a:xfrm>
            <a:off x="1792288" y="612775"/>
            <a:ext cx="5486400" cy="4114800"/>
          </a:xfrm>
          <a:prstGeom prst="rect">
            <a:avLst/>
          </a:prstGeom>
          <a:noFill/>
          <a:ln>
            <a:noFill/>
          </a:ln>
        </p:spPr>
      </p:sp>
      <p:sp>
        <p:nvSpPr>
          <p:cNvPr id="67" name="Google Shape;67;p1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8" name="Google Shape;68;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1" name="Shape 71"/>
        <p:cNvGrpSpPr/>
        <p:nvPr/>
      </p:nvGrpSpPr>
      <p:grpSpPr>
        <a:xfrm>
          <a:off x="0" y="0"/>
          <a:ext cx="0" cy="0"/>
          <a:chOff x="0" y="0"/>
          <a:chExt cx="0" cy="0"/>
        </a:xfrm>
      </p:grpSpPr>
      <p:sp>
        <p:nvSpPr>
          <p:cNvPr id="72" name="Google Shape;72;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4" name="Google Shape;74;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7" name="Shape 77"/>
        <p:cNvGrpSpPr/>
        <p:nvPr/>
      </p:nvGrpSpPr>
      <p:grpSpPr>
        <a:xfrm>
          <a:off x="0" y="0"/>
          <a:ext cx="0" cy="0"/>
          <a:chOff x="0" y="0"/>
          <a:chExt cx="0" cy="0"/>
        </a:xfrm>
      </p:grpSpPr>
      <p:sp>
        <p:nvSpPr>
          <p:cNvPr id="78" name="Google Shape;78;p1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0" name="Google Shape;80;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3" name="Shape 83"/>
        <p:cNvGrpSpPr/>
        <p:nvPr/>
      </p:nvGrpSpPr>
      <p:grpSpPr>
        <a:xfrm>
          <a:off x="0" y="0"/>
          <a:ext cx="0" cy="0"/>
          <a:chOff x="0" y="0"/>
          <a:chExt cx="0" cy="0"/>
        </a:xfrm>
      </p:grpSpPr>
      <p:sp>
        <p:nvSpPr>
          <p:cNvPr id="84" name="Google Shape;84;p14"/>
          <p:cNvSpPr txBox="1"/>
          <p:nvPr>
            <p:ph idx="12" type="sldNum"/>
          </p:nvPr>
        </p:nvSpPr>
        <p:spPr>
          <a:xfrm>
            <a:off x="16944916" y="9326434"/>
            <a:ext cx="1097400" cy="787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5" name="Google Shape;85;p14"/>
          <p:cNvSpPr txBox="1"/>
          <p:nvPr>
            <p:ph type="title"/>
          </p:nvPr>
        </p:nvSpPr>
        <p:spPr>
          <a:xfrm>
            <a:off x="2430650" y="3857784"/>
            <a:ext cx="5868000" cy="6354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6" name="Google Shape;86;p14"/>
          <p:cNvSpPr txBox="1"/>
          <p:nvPr>
            <p:ph idx="2" type="title"/>
          </p:nvPr>
        </p:nvSpPr>
        <p:spPr>
          <a:xfrm>
            <a:off x="2430650" y="5156234"/>
            <a:ext cx="5868000" cy="6354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7" name="Google Shape;87;p14"/>
          <p:cNvSpPr txBox="1"/>
          <p:nvPr>
            <p:ph idx="3" type="title"/>
          </p:nvPr>
        </p:nvSpPr>
        <p:spPr>
          <a:xfrm>
            <a:off x="2430650" y="7753059"/>
            <a:ext cx="5868000" cy="635400"/>
          </a:xfrm>
          <a:prstGeom prst="rect">
            <a:avLst/>
          </a:prstGeom>
          <a:noFill/>
          <a:ln>
            <a:noFill/>
          </a:ln>
        </p:spPr>
        <p:txBody>
          <a:bodyPr anchorCtr="0" anchor="b" bIns="45700" lIns="91425" spcFirstLastPara="1" rIns="91425" wrap="square" tIns="45700">
            <a:normAutofit/>
          </a:bodyPr>
          <a:lstStyle>
            <a:lvl1pPr lvl="0" algn="ctr">
              <a:lnSpc>
                <a:spcPct val="100000"/>
              </a:lnSpc>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lnSpc>
                <a:spcPct val="100000"/>
              </a:lnSpc>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21" name="Google Shape;21;p3"/>
          <p:cNvSpPr/>
          <p:nvPr/>
        </p:nvSpPr>
        <p:spPr>
          <a:xfrm>
            <a:off x="29725" y="148650"/>
            <a:ext cx="222900" cy="1011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22" name="Shape 22"/>
        <p:cNvGrpSpPr/>
        <p:nvPr/>
      </p:nvGrpSpPr>
      <p:grpSpPr>
        <a:xfrm>
          <a:off x="0" y="0"/>
          <a:ext cx="0" cy="0"/>
          <a:chOff x="0" y="0"/>
          <a:chExt cx="0" cy="0"/>
        </a:xfrm>
      </p:grpSpPr>
      <p:sp>
        <p:nvSpPr>
          <p:cNvPr id="23" name="Google Shape;23;p4"/>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sp>
        <p:nvSpPr>
          <p:cNvPr id="25" name="Google Shape;25;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 name="Google Shape;27;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0" name="Shape 30"/>
        <p:cNvGrpSpPr/>
        <p:nvPr/>
      </p:nvGrpSpPr>
      <p:grpSpPr>
        <a:xfrm>
          <a:off x="0" y="0"/>
          <a:ext cx="0" cy="0"/>
          <a:chOff x="0" y="0"/>
          <a:chExt cx="0" cy="0"/>
        </a:xfrm>
      </p:grpSpPr>
      <p:sp>
        <p:nvSpPr>
          <p:cNvPr id="31" name="Google Shape;31;p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3" name="Google Shape;33;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6" name="Shape 36"/>
        <p:cNvGrpSpPr/>
        <p:nvPr/>
      </p:nvGrpSpPr>
      <p:grpSpPr>
        <a:xfrm>
          <a:off x="0" y="0"/>
          <a:ext cx="0" cy="0"/>
          <a:chOff x="0" y="0"/>
          <a:chExt cx="0" cy="0"/>
        </a:xfrm>
      </p:grpSpPr>
      <p:sp>
        <p:nvSpPr>
          <p:cNvPr id="37" name="Google Shape;37;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9" name="Google Shape;39;p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0" name="Google Shape;40;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3" name="Shape 43"/>
        <p:cNvGrpSpPr/>
        <p:nvPr/>
      </p:nvGrpSpPr>
      <p:grpSpPr>
        <a:xfrm>
          <a:off x="0" y="0"/>
          <a:ext cx="0" cy="0"/>
          <a:chOff x="0" y="0"/>
          <a:chExt cx="0" cy="0"/>
        </a:xfrm>
      </p:grpSpPr>
      <p:sp>
        <p:nvSpPr>
          <p:cNvPr id="44" name="Google Shape;44;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6" name="Google Shape;46;p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7" name="Google Shape;47;p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8" name="Google Shape;48;p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9" name="Google Shape;49;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2" name="Shape 52"/>
        <p:cNvGrpSpPr/>
        <p:nvPr/>
      </p:nvGrpSpPr>
      <p:grpSpPr>
        <a:xfrm>
          <a:off x="0" y="0"/>
          <a:ext cx="0" cy="0"/>
          <a:chOff x="0" y="0"/>
          <a:chExt cx="0" cy="0"/>
        </a:xfrm>
      </p:grpSpPr>
      <p:sp>
        <p:nvSpPr>
          <p:cNvPr id="53" name="Google Shape;53;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7" name="Shape 57"/>
        <p:cNvGrpSpPr/>
        <p:nvPr/>
      </p:nvGrpSpPr>
      <p:grpSpPr>
        <a:xfrm>
          <a:off x="0" y="0"/>
          <a:ext cx="0" cy="0"/>
          <a:chOff x="0" y="0"/>
          <a:chExt cx="0" cy="0"/>
        </a:xfrm>
      </p:grpSpPr>
      <p:sp>
        <p:nvSpPr>
          <p:cNvPr id="58" name="Google Shape;58;p1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60" name="Google Shape;60;p1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1" name="Google Shape;61;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hyperlink" Target="https://docs.google.com/document/d/1CjaHcRqE96dksM0LaDHh0-9O1zkUtnL1Pv5kvwlkNwA/edit?usp=shari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 Id="rId4" Type="http://schemas.openxmlformats.org/officeDocument/2006/relationships/hyperlink" Target="https://docs.google.com/spreadsheets/d/1rNseBtyHhfRfWT4bWZ4AoXNR_zjKrx1HXxcXQSlYCeI/edit?usp=sharin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id="92" name="Google Shape;92;p15" title="3.jpg"/>
          <p:cNvPicPr preferRelativeResize="0"/>
          <p:nvPr/>
        </p:nvPicPr>
        <p:blipFill rotWithShape="1">
          <a:blip r:embed="rId3">
            <a:alphaModFix/>
          </a:blip>
          <a:srcRect b="0" l="0" r="0" t="0"/>
          <a:stretch/>
        </p:blipFill>
        <p:spPr>
          <a:xfrm>
            <a:off x="0" y="0"/>
            <a:ext cx="18288000" cy="10287019"/>
          </a:xfrm>
          <a:prstGeom prst="rect">
            <a:avLst/>
          </a:prstGeom>
          <a:noFill/>
          <a:ln>
            <a:noFill/>
          </a:ln>
        </p:spPr>
      </p:pic>
      <p:sp>
        <p:nvSpPr>
          <p:cNvPr id="93" name="Google Shape;93;p15"/>
          <p:cNvSpPr txBox="1"/>
          <p:nvPr/>
        </p:nvSpPr>
        <p:spPr>
          <a:xfrm>
            <a:off x="1166725" y="2317050"/>
            <a:ext cx="10500600" cy="6474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400"/>
              <a:buFont typeface="Arial"/>
              <a:buNone/>
            </a:pPr>
            <a:r>
              <a:rPr b="1" i="0" lang="en-US" sz="8400" u="none" cap="none" strike="noStrike">
                <a:solidFill>
                  <a:schemeClr val="dk1"/>
                </a:solidFill>
                <a:latin typeface="Poppins"/>
                <a:ea typeface="Poppins"/>
                <a:cs typeface="Poppins"/>
                <a:sym typeface="Poppins"/>
              </a:rPr>
              <a:t>Freedom Elementary</a:t>
            </a:r>
            <a:endParaRPr b="1" i="0" sz="8400" u="none" cap="none" strike="noStrike">
              <a:solidFill>
                <a:schemeClr val="dk1"/>
              </a:solidFill>
              <a:latin typeface="Poppins"/>
              <a:ea typeface="Poppins"/>
              <a:cs typeface="Poppins"/>
              <a:sym typeface="Poppins"/>
            </a:endParaRPr>
          </a:p>
          <a:p>
            <a:pPr indent="0" lvl="0" marL="0" marR="0" rtl="0" algn="l">
              <a:lnSpc>
                <a:spcPct val="100000"/>
              </a:lnSpc>
              <a:spcBef>
                <a:spcPts val="0"/>
              </a:spcBef>
              <a:spcAft>
                <a:spcPts val="0"/>
              </a:spcAft>
              <a:buClr>
                <a:srgbClr val="000000"/>
              </a:buClr>
              <a:buSzPts val="8400"/>
              <a:buFont typeface="Arial"/>
              <a:buNone/>
            </a:pPr>
            <a:r>
              <a:rPr b="1" i="0" lang="en-US" sz="8400" u="none" cap="none" strike="noStrike">
                <a:solidFill>
                  <a:schemeClr val="dk1"/>
                </a:solidFill>
                <a:latin typeface="Poppins"/>
                <a:ea typeface="Poppins"/>
                <a:cs typeface="Poppins"/>
                <a:sym typeface="Poppins"/>
              </a:rPr>
              <a:t>Professional Development Plan</a:t>
            </a:r>
            <a:endParaRPr b="1" i="0" sz="8400" u="none" cap="none" strike="noStrike">
              <a:solidFill>
                <a:schemeClr val="dk1"/>
              </a:solidFill>
              <a:latin typeface="Poppins"/>
              <a:ea typeface="Poppins"/>
              <a:cs typeface="Poppins"/>
              <a:sym typeface="Poppins"/>
            </a:endParaRPr>
          </a:p>
          <a:p>
            <a:pPr indent="0" lvl="0" marL="0" marR="0" rtl="0" algn="l">
              <a:lnSpc>
                <a:spcPct val="100000"/>
              </a:lnSpc>
              <a:spcBef>
                <a:spcPts val="0"/>
              </a:spcBef>
              <a:spcAft>
                <a:spcPts val="0"/>
              </a:spcAft>
              <a:buClr>
                <a:srgbClr val="000000"/>
              </a:buClr>
              <a:buSzPts val="3500"/>
              <a:buFont typeface="Arial"/>
              <a:buNone/>
            </a:pPr>
            <a:r>
              <a:rPr b="0" i="0" lang="en-US" sz="3500" u="none" cap="none" strike="noStrike">
                <a:solidFill>
                  <a:schemeClr val="dk1"/>
                </a:solidFill>
                <a:latin typeface="Poppins"/>
                <a:ea typeface="Poppins"/>
                <a:cs typeface="Poppins"/>
                <a:sym typeface="Poppins"/>
              </a:rPr>
              <a:t>2026-2027</a:t>
            </a:r>
            <a:endParaRPr b="0" i="0" sz="3500" u="none" cap="none" strike="noStrike">
              <a:solidFill>
                <a:schemeClr val="dk1"/>
              </a:solidFill>
              <a:latin typeface="Poppins"/>
              <a:ea typeface="Poppins"/>
              <a:cs typeface="Poppins"/>
              <a:sym typeface="Poppins"/>
            </a:endParaRPr>
          </a:p>
        </p:txBody>
      </p:sp>
      <p:sp>
        <p:nvSpPr>
          <p:cNvPr id="94" name="Google Shape;94;p15"/>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5" name="Google Shape;95;p15"/>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6" name="Google Shape;96;p15"/>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7" name="Google Shape;97;p15"/>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8" name="Google Shape;98;p15"/>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99" name="Google Shape;99;p15"/>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0" name="Google Shape;100;p15"/>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1" name="Google Shape;101;p15"/>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2" name="Google Shape;102;p15"/>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03" name="Google Shape;103;p15"/>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104" name="Google Shape;104;p15"/>
          <p:cNvPicPr preferRelativeResize="0"/>
          <p:nvPr/>
        </p:nvPicPr>
        <p:blipFill rotWithShape="1">
          <a:blip r:embed="rId4">
            <a:alphaModFix/>
          </a:blip>
          <a:srcRect b="13239" l="10618" r="12102" t="14418"/>
          <a:stretch/>
        </p:blipFill>
        <p:spPr>
          <a:xfrm>
            <a:off x="2682441" y="513512"/>
            <a:ext cx="2340475" cy="21911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id="109" name="Google Shape;109;p16"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110" name="Google Shape;110;p16"/>
          <p:cNvGraphicFramePr/>
          <p:nvPr/>
        </p:nvGraphicFramePr>
        <p:xfrm>
          <a:off x="1236275" y="2608563"/>
          <a:ext cx="3000000" cy="3000000"/>
        </p:xfrm>
        <a:graphic>
          <a:graphicData uri="http://schemas.openxmlformats.org/drawingml/2006/table">
            <a:tbl>
              <a:tblPr>
                <a:noFill/>
                <a:tableStyleId>{30FD57EC-9766-466B-89FD-715548923C2E}</a:tableStyleId>
              </a:tblPr>
              <a:tblGrid>
                <a:gridCol w="8173975"/>
                <a:gridCol w="8173975"/>
              </a:tblGrid>
              <a:tr h="885700">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Principal Signature:    Carla Wilson</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   Gabby Dunning</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 Tara Lucas</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  Kayla Garrard</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  Samantha James</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  Jennifer Stallings</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marR="0" rtl="0" algn="l">
                        <a:lnSpc>
                          <a:spcPct val="100000"/>
                        </a:lnSpc>
                        <a:spcBef>
                          <a:spcPts val="0"/>
                        </a:spcBef>
                        <a:spcAft>
                          <a:spcPts val="0"/>
                        </a:spcAft>
                        <a:buClr>
                          <a:srgbClr val="000000"/>
                        </a:buClr>
                        <a:buSzPts val="2000"/>
                        <a:buFont typeface="Arial"/>
                        <a:buNone/>
                      </a:pPr>
                      <a:r>
                        <a:rPr b="1" lang="en-US" sz="2000" u="none" cap="none" strike="noStrike">
                          <a:solidFill>
                            <a:srgbClr val="0D0D0D"/>
                          </a:solidFill>
                          <a:latin typeface="Poppins"/>
                          <a:ea typeface="Poppins"/>
                          <a:cs typeface="Poppins"/>
                          <a:sym typeface="Poppins"/>
                        </a:rPr>
                        <a:t>Signature:  Jessica Wilkerson</a:t>
                      </a:r>
                      <a:endParaRPr b="1" sz="2000" u="none" cap="none" strike="noStrike">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111" name="Google Shape;111;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0D0D0D"/>
                </a:solidFill>
                <a:latin typeface="Poppins"/>
                <a:ea typeface="Poppins"/>
                <a:cs typeface="Poppins"/>
                <a:sym typeface="Poppins"/>
              </a:rPr>
              <a:t>Date:   </a:t>
            </a:r>
            <a:r>
              <a:rPr b="1" i="0" lang="en-US" sz="5400" u="sng" cap="none" strike="noStrike">
                <a:solidFill>
                  <a:schemeClr val="hlink"/>
                </a:solidFill>
                <a:latin typeface="Poppins"/>
                <a:ea typeface="Poppins"/>
                <a:cs typeface="Poppins"/>
                <a:sym typeface="Poppins"/>
                <a:hlinkClick r:id="rId4"/>
              </a:rPr>
              <a:t>3/16/26 SBDM notes</a:t>
            </a:r>
            <a:endParaRPr b="1" i="0" sz="5400" u="none" cap="none" strike="noStrike">
              <a:solidFill>
                <a:srgbClr val="0D0D0D"/>
              </a:solidFill>
              <a:latin typeface="Poppins"/>
              <a:ea typeface="Poppins"/>
              <a:cs typeface="Poppins"/>
              <a:sym typeface="Poppins"/>
            </a:endParaRPr>
          </a:p>
        </p:txBody>
      </p:sp>
      <p:sp>
        <p:nvSpPr>
          <p:cNvPr id="112" name="Google Shape;112;p16"/>
          <p:cNvSpPr/>
          <p:nvPr/>
        </p:nvSpPr>
        <p:spPr>
          <a:xfrm>
            <a:off x="0" y="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3" name="Google Shape;113;p16"/>
          <p:cNvSpPr/>
          <p:nvPr/>
        </p:nvSpPr>
        <p:spPr>
          <a:xfrm>
            <a:off x="0" y="11594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4" name="Google Shape;114;p16"/>
          <p:cNvSpPr/>
          <p:nvPr/>
        </p:nvSpPr>
        <p:spPr>
          <a:xfrm>
            <a:off x="0" y="22148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5" name="Google Shape;115;p16"/>
          <p:cNvSpPr/>
          <p:nvPr/>
        </p:nvSpPr>
        <p:spPr>
          <a:xfrm>
            <a:off x="0" y="32702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6" name="Google Shape;116;p16"/>
          <p:cNvSpPr/>
          <p:nvPr/>
        </p:nvSpPr>
        <p:spPr>
          <a:xfrm>
            <a:off x="0" y="43256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7" name="Google Shape;117;p16"/>
          <p:cNvSpPr/>
          <p:nvPr/>
        </p:nvSpPr>
        <p:spPr>
          <a:xfrm>
            <a:off x="0" y="53810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8" name="Google Shape;118;p16"/>
          <p:cNvSpPr/>
          <p:nvPr/>
        </p:nvSpPr>
        <p:spPr>
          <a:xfrm>
            <a:off x="0" y="64364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9" name="Google Shape;119;p16"/>
          <p:cNvSpPr/>
          <p:nvPr/>
        </p:nvSpPr>
        <p:spPr>
          <a:xfrm>
            <a:off x="0" y="74918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0" name="Google Shape;120;p16"/>
          <p:cNvSpPr/>
          <p:nvPr/>
        </p:nvSpPr>
        <p:spPr>
          <a:xfrm>
            <a:off x="0" y="85472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1" name="Google Shape;121;p16"/>
          <p:cNvSpPr/>
          <p:nvPr/>
        </p:nvSpPr>
        <p:spPr>
          <a:xfrm>
            <a:off x="0" y="9499125"/>
            <a:ext cx="2676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2" name="Google Shape;122;p16"/>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3" name="Google Shape;123;p16"/>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4" name="Google Shape;124;p16"/>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5" name="Google Shape;125;p16"/>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6" name="Google Shape;126;p16"/>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7" name="Google Shape;127;p16"/>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8" name="Google Shape;128;p16"/>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9" name="Google Shape;129;p16"/>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30" name="Google Shape;130;p16"/>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31" name="Google Shape;131;p16"/>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17"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sp>
        <p:nvSpPr>
          <p:cNvPr id="137" name="Google Shape;137;p17"/>
          <p:cNvSpPr txBox="1"/>
          <p:nvPr/>
        </p:nvSpPr>
        <p:spPr>
          <a:xfrm>
            <a:off x="2010941" y="527550"/>
            <a:ext cx="15236400" cy="11127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Clr>
                <a:srgbClr val="000000"/>
              </a:buClr>
              <a:buSzPts val="7229"/>
              <a:buFont typeface="Arial"/>
              <a:buNone/>
            </a:pPr>
            <a:r>
              <a:rPr b="1" i="0" lang="en-US" sz="7229" u="none" cap="none" strike="noStrike">
                <a:solidFill>
                  <a:schemeClr val="dk1"/>
                </a:solidFill>
                <a:latin typeface="Poppins"/>
                <a:ea typeface="Poppins"/>
                <a:cs typeface="Poppins"/>
                <a:sym typeface="Poppins"/>
              </a:rPr>
              <a:t>School Name</a:t>
            </a:r>
            <a:endParaRPr b="1" i="0" sz="3000" u="none" cap="none" strike="noStrike">
              <a:solidFill>
                <a:schemeClr val="dk1"/>
              </a:solidFill>
              <a:latin typeface="Poppins"/>
              <a:ea typeface="Poppins"/>
              <a:cs typeface="Poppins"/>
              <a:sym typeface="Poppins"/>
            </a:endParaRPr>
          </a:p>
        </p:txBody>
      </p:sp>
      <p:sp>
        <p:nvSpPr>
          <p:cNvPr id="138" name="Google Shape;138;p17"/>
          <p:cNvSpPr txBox="1"/>
          <p:nvPr/>
        </p:nvSpPr>
        <p:spPr>
          <a:xfrm>
            <a:off x="1282050" y="1816475"/>
            <a:ext cx="16054800" cy="75174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300"/>
              <a:buFont typeface="Arial"/>
              <a:buNone/>
            </a:pPr>
            <a:r>
              <a:rPr b="1" i="0" lang="en-US" sz="3300" u="sng" cap="none" strike="noStrike">
                <a:solidFill>
                  <a:schemeClr val="dk1"/>
                </a:solidFill>
                <a:latin typeface="Poppins"/>
                <a:ea typeface="Poppins"/>
                <a:cs typeface="Poppins"/>
                <a:sym typeface="Poppins"/>
              </a:rPr>
              <a:t>Mission</a:t>
            </a:r>
            <a:endParaRPr b="1" i="0" sz="3300" u="sng" cap="none" strike="noStrike">
              <a:solidFill>
                <a:schemeClr val="dk1"/>
              </a:solidFill>
              <a:latin typeface="Poppins"/>
              <a:ea typeface="Poppins"/>
              <a:cs typeface="Poppins"/>
              <a:sym typeface="Poppins"/>
            </a:endParaRPr>
          </a:p>
          <a:p>
            <a:pPr indent="0" lvl="0" marL="0" marR="0" rtl="0" algn="ctr">
              <a:lnSpc>
                <a:spcPct val="100000"/>
              </a:lnSpc>
              <a:spcBef>
                <a:spcPts val="1200"/>
              </a:spcBef>
              <a:spcAft>
                <a:spcPts val="0"/>
              </a:spcAft>
              <a:buClr>
                <a:srgbClr val="000000"/>
              </a:buClr>
              <a:buSzPts val="3000"/>
              <a:buFont typeface="Arial"/>
              <a:buNone/>
            </a:pPr>
            <a:r>
              <a:t/>
            </a:r>
            <a:endParaRPr b="0" i="1" sz="3000" u="none" cap="none" strike="noStrike">
              <a:solidFill>
                <a:schemeClr val="dk1"/>
              </a:solidFill>
              <a:latin typeface="Poppins"/>
              <a:ea typeface="Poppins"/>
              <a:cs typeface="Poppins"/>
              <a:sym typeface="Poppins"/>
            </a:endParaRPr>
          </a:p>
          <a:p>
            <a:pPr indent="0" lvl="0" marL="0" marR="0" rtl="0" algn="ctr">
              <a:lnSpc>
                <a:spcPct val="100000"/>
              </a:lnSpc>
              <a:spcBef>
                <a:spcPts val="800"/>
              </a:spcBef>
              <a:spcAft>
                <a:spcPts val="0"/>
              </a:spcAft>
              <a:buClr>
                <a:srgbClr val="000000"/>
              </a:buClr>
              <a:buSzPts val="7300"/>
              <a:buFont typeface="Arial"/>
              <a:buNone/>
            </a:pPr>
            <a:r>
              <a:t/>
            </a:r>
            <a:endParaRPr b="1" i="1" sz="7300" u="none" cap="none" strike="noStrike">
              <a:solidFill>
                <a:schemeClr val="dk1"/>
              </a:solidFill>
              <a:latin typeface="Poppins"/>
              <a:ea typeface="Poppins"/>
              <a:cs typeface="Poppins"/>
              <a:sym typeface="Poppins"/>
            </a:endParaRPr>
          </a:p>
          <a:p>
            <a:pPr indent="0" lvl="0" marL="0" marR="0" rtl="0" algn="l">
              <a:lnSpc>
                <a:spcPct val="100000"/>
              </a:lnSpc>
              <a:spcBef>
                <a:spcPts val="0"/>
              </a:spcBef>
              <a:spcAft>
                <a:spcPts val="0"/>
              </a:spcAft>
              <a:buClr>
                <a:schemeClr val="dk1"/>
              </a:buClr>
              <a:buSzPts val="1100"/>
              <a:buFont typeface="Arial"/>
              <a:buNone/>
            </a:pPr>
            <a:r>
              <a:rPr b="1" i="1" lang="en-US" sz="5500" u="none" cap="none" strike="noStrike">
                <a:solidFill>
                  <a:schemeClr val="hlink"/>
                </a:solidFill>
                <a:latin typeface="Arial"/>
                <a:ea typeface="Arial"/>
                <a:cs typeface="Arial"/>
                <a:sym typeface="Arial"/>
              </a:rPr>
              <a:t>Our mission is to foster a growth mindset and a love for learning while supporting every child's social, academic, and emotional growth.</a:t>
            </a:r>
            <a:endParaRPr b="0" i="1" sz="7000" u="none" cap="none" strike="noStrike">
              <a:solidFill>
                <a:schemeClr val="dk1"/>
              </a:solidFill>
              <a:latin typeface="Poppins"/>
              <a:ea typeface="Poppins"/>
              <a:cs typeface="Poppins"/>
              <a:sym typeface="Poppins"/>
            </a:endParaRPr>
          </a:p>
          <a:p>
            <a:pPr indent="0" lvl="0" marL="0" marR="0" rtl="0" algn="l">
              <a:lnSpc>
                <a:spcPct val="115000"/>
              </a:lnSpc>
              <a:spcBef>
                <a:spcPts val="0"/>
              </a:spcBef>
              <a:spcAft>
                <a:spcPts val="1200"/>
              </a:spcAft>
              <a:buClr>
                <a:srgbClr val="000000"/>
              </a:buClr>
              <a:buSzPts val="3400"/>
              <a:buFont typeface="Arial"/>
              <a:buNone/>
            </a:pPr>
            <a:r>
              <a:t/>
            </a:r>
            <a:endParaRPr b="0" i="0" sz="3400" u="none" cap="none" strike="noStrike">
              <a:solidFill>
                <a:schemeClr val="dk1"/>
              </a:solidFill>
              <a:latin typeface="Poppins"/>
              <a:ea typeface="Poppins"/>
              <a:cs typeface="Poppins"/>
              <a:sym typeface="Poppins"/>
            </a:endParaRPr>
          </a:p>
        </p:txBody>
      </p:sp>
      <p:sp>
        <p:nvSpPr>
          <p:cNvPr id="139" name="Google Shape;139;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200"/>
              </a:spcAft>
              <a:buClr>
                <a:srgbClr val="000000"/>
              </a:buClr>
              <a:buSzPts val="2400"/>
              <a:buFont typeface="Arial"/>
              <a:buNone/>
            </a:pPr>
            <a:r>
              <a:rPr b="0" i="0" lang="en-US" sz="2400" u="none" cap="none" strike="noStrike">
                <a:solidFill>
                  <a:schemeClr val="dk1"/>
                </a:solidFill>
                <a:latin typeface="Poppins Light"/>
                <a:ea typeface="Poppins Light"/>
                <a:cs typeface="Poppins Light"/>
                <a:sym typeface="Poppins Light"/>
              </a:rPr>
              <a:t>Date: March 1, 2026</a:t>
            </a:r>
            <a:endParaRPr b="0" i="0" sz="2400" u="none" cap="none" strike="noStrike">
              <a:solidFill>
                <a:schemeClr val="dk1"/>
              </a:solidFill>
              <a:latin typeface="Poppins Light"/>
              <a:ea typeface="Poppins Light"/>
              <a:cs typeface="Poppins Light"/>
              <a:sym typeface="Poppins Light"/>
            </a:endParaRPr>
          </a:p>
        </p:txBody>
      </p:sp>
      <p:sp>
        <p:nvSpPr>
          <p:cNvPr id="140" name="Google Shape;140;p17"/>
          <p:cNvSpPr/>
          <p:nvPr/>
        </p:nvSpPr>
        <p:spPr>
          <a:xfrm>
            <a:off x="0" y="104050"/>
            <a:ext cx="3933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1" name="Google Shape;141;p17"/>
          <p:cNvSpPr/>
          <p:nvPr/>
        </p:nvSpPr>
        <p:spPr>
          <a:xfrm>
            <a:off x="0" y="11594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2" name="Google Shape;142;p17"/>
          <p:cNvSpPr/>
          <p:nvPr/>
        </p:nvSpPr>
        <p:spPr>
          <a:xfrm>
            <a:off x="0" y="22148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3" name="Google Shape;143;p17"/>
          <p:cNvSpPr/>
          <p:nvPr/>
        </p:nvSpPr>
        <p:spPr>
          <a:xfrm>
            <a:off x="0" y="32702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4" name="Google Shape;144;p17"/>
          <p:cNvSpPr/>
          <p:nvPr/>
        </p:nvSpPr>
        <p:spPr>
          <a:xfrm>
            <a:off x="0" y="43256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5" name="Google Shape;145;p17"/>
          <p:cNvSpPr/>
          <p:nvPr/>
        </p:nvSpPr>
        <p:spPr>
          <a:xfrm>
            <a:off x="0" y="53810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6" name="Google Shape;146;p17"/>
          <p:cNvSpPr/>
          <p:nvPr/>
        </p:nvSpPr>
        <p:spPr>
          <a:xfrm>
            <a:off x="0" y="64364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7" name="Google Shape;147;p17"/>
          <p:cNvSpPr/>
          <p:nvPr/>
        </p:nvSpPr>
        <p:spPr>
          <a:xfrm>
            <a:off x="0" y="74918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8" name="Google Shape;148;p17"/>
          <p:cNvSpPr/>
          <p:nvPr/>
        </p:nvSpPr>
        <p:spPr>
          <a:xfrm>
            <a:off x="0" y="85472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9" name="Google Shape;149;p17"/>
          <p:cNvSpPr/>
          <p:nvPr/>
        </p:nvSpPr>
        <p:spPr>
          <a:xfrm>
            <a:off x="0" y="9499125"/>
            <a:ext cx="2676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0" name="Google Shape;150;p17"/>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1" name="Google Shape;151;p17"/>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2" name="Google Shape;152;p17"/>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3" name="Google Shape;153;p17"/>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4" name="Google Shape;154;p17"/>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5" name="Google Shape;155;p17"/>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6" name="Google Shape;156;p17"/>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7" name="Google Shape;157;p17"/>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8" name="Google Shape;158;p17"/>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59" name="Google Shape;159;p17"/>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160" name="Google Shape;160;p17"/>
          <p:cNvPicPr preferRelativeResize="0"/>
          <p:nvPr/>
        </p:nvPicPr>
        <p:blipFill rotWithShape="1">
          <a:blip r:embed="rId4">
            <a:alphaModFix/>
          </a:blip>
          <a:srcRect b="13239" l="10618" r="12102" t="14418"/>
          <a:stretch/>
        </p:blipFill>
        <p:spPr>
          <a:xfrm>
            <a:off x="2682441" y="513512"/>
            <a:ext cx="2340475" cy="21911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pic>
        <p:nvPicPr>
          <p:cNvPr id="165" name="Google Shape;165;p18"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sp>
        <p:nvSpPr>
          <p:cNvPr id="166" name="Google Shape;166;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500"/>
              <a:buFont typeface="Arial"/>
              <a:buNone/>
            </a:pPr>
            <a:r>
              <a:rPr b="1" i="0" lang="en-US" sz="6500" u="none" cap="none" strike="noStrike">
                <a:solidFill>
                  <a:schemeClr val="dk1"/>
                </a:solidFill>
                <a:latin typeface="Poppins"/>
                <a:ea typeface="Poppins"/>
                <a:cs typeface="Poppins"/>
                <a:sym typeface="Poppins"/>
              </a:rPr>
              <a:t>Persons Involved in Planning Process</a:t>
            </a:r>
            <a:endParaRPr b="1" i="0" sz="6500" u="none" cap="none" strike="noStrike">
              <a:solidFill>
                <a:schemeClr val="dk1"/>
              </a:solidFill>
              <a:latin typeface="Poppins"/>
              <a:ea typeface="Poppins"/>
              <a:cs typeface="Poppins"/>
              <a:sym typeface="Poppins"/>
            </a:endParaRPr>
          </a:p>
        </p:txBody>
      </p:sp>
      <p:sp>
        <p:nvSpPr>
          <p:cNvPr id="167" name="Google Shape;167;p18"/>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425450" lvl="0" marL="457200" marR="0" rtl="0" algn="l">
              <a:lnSpc>
                <a:spcPct val="115000"/>
              </a:lnSpc>
              <a:spcBef>
                <a:spcPts val="0"/>
              </a:spcBef>
              <a:spcAft>
                <a:spcPts val="0"/>
              </a:spcAft>
              <a:buClr>
                <a:schemeClr val="dk1"/>
              </a:buClr>
              <a:buSzPts val="3100"/>
              <a:buFont typeface="Poppins"/>
              <a:buChar char="●"/>
            </a:pPr>
            <a:r>
              <a:rPr b="1" i="0" lang="en-US" sz="3500" u="none" cap="none" strike="noStrike">
                <a:solidFill>
                  <a:schemeClr val="dk1"/>
                </a:solidFill>
                <a:latin typeface="Poppins"/>
                <a:ea typeface="Poppins"/>
                <a:cs typeface="Poppins"/>
                <a:sym typeface="Poppins"/>
              </a:rPr>
              <a:t>Faculty (all certified teachers)</a:t>
            </a:r>
            <a:endParaRPr b="1" i="0" sz="3500" u="none" cap="none" strike="noStrike">
              <a:solidFill>
                <a:schemeClr val="dk1"/>
              </a:solidFill>
              <a:latin typeface="Poppins"/>
              <a:ea typeface="Poppins"/>
              <a:cs typeface="Poppins"/>
              <a:sym typeface="Poppins"/>
            </a:endParaRPr>
          </a:p>
          <a:p>
            <a:pPr indent="0" lvl="0" marL="0" marR="0" rtl="0" algn="l">
              <a:lnSpc>
                <a:spcPct val="115000"/>
              </a:lnSpc>
              <a:spcBef>
                <a:spcPts val="0"/>
              </a:spcBef>
              <a:spcAft>
                <a:spcPts val="0"/>
              </a:spcAft>
              <a:buClr>
                <a:srgbClr val="000000"/>
              </a:buClr>
              <a:buSzPts val="3500"/>
              <a:buFont typeface="Arial"/>
              <a:buNone/>
            </a:pPr>
            <a:r>
              <a:t/>
            </a:r>
            <a:endParaRPr b="1" i="0" sz="3500" u="none" cap="none" strike="noStrike">
              <a:solidFill>
                <a:schemeClr val="dk1"/>
              </a:solidFill>
              <a:latin typeface="Poppins"/>
              <a:ea typeface="Poppins"/>
              <a:cs typeface="Poppins"/>
              <a:sym typeface="Poppins"/>
            </a:endParaRPr>
          </a:p>
          <a:p>
            <a:pPr indent="-450850" lvl="0" marL="457200" marR="0" rtl="0" algn="l">
              <a:lnSpc>
                <a:spcPct val="115000"/>
              </a:lnSpc>
              <a:spcBef>
                <a:spcPts val="0"/>
              </a:spcBef>
              <a:spcAft>
                <a:spcPts val="0"/>
              </a:spcAft>
              <a:buClr>
                <a:schemeClr val="dk1"/>
              </a:buClr>
              <a:buSzPts val="3500"/>
              <a:buFont typeface="Poppins"/>
              <a:buChar char="●"/>
            </a:pPr>
            <a:r>
              <a:rPr b="1" i="0" lang="en-US" sz="3500" u="none" cap="none" strike="noStrike">
                <a:solidFill>
                  <a:schemeClr val="dk1"/>
                </a:solidFill>
                <a:latin typeface="Poppins"/>
                <a:ea typeface="Poppins"/>
                <a:cs typeface="Poppins"/>
                <a:sym typeface="Poppins"/>
              </a:rPr>
              <a:t>ILT  (Principal, Asst Principal, Instructional Coach)</a:t>
            </a:r>
            <a:endParaRPr b="1" i="0" sz="3500" u="none" cap="none" strike="noStrike">
              <a:solidFill>
                <a:schemeClr val="dk1"/>
              </a:solidFill>
              <a:latin typeface="Poppins"/>
              <a:ea typeface="Poppins"/>
              <a:cs typeface="Poppins"/>
              <a:sym typeface="Poppins"/>
            </a:endParaRPr>
          </a:p>
          <a:p>
            <a:pPr indent="0" lvl="0" marL="0" marR="0" rtl="0" algn="l">
              <a:lnSpc>
                <a:spcPct val="115000"/>
              </a:lnSpc>
              <a:spcBef>
                <a:spcPts val="0"/>
              </a:spcBef>
              <a:spcAft>
                <a:spcPts val="0"/>
              </a:spcAft>
              <a:buClr>
                <a:srgbClr val="000000"/>
              </a:buClr>
              <a:buSzPts val="3500"/>
              <a:buFont typeface="Arial"/>
              <a:buNone/>
            </a:pPr>
            <a:r>
              <a:t/>
            </a:r>
            <a:endParaRPr b="1" i="0" sz="3500" u="none" cap="none" strike="noStrike">
              <a:solidFill>
                <a:schemeClr val="dk1"/>
              </a:solidFill>
              <a:latin typeface="Poppins"/>
              <a:ea typeface="Poppins"/>
              <a:cs typeface="Poppins"/>
              <a:sym typeface="Poppins"/>
            </a:endParaRPr>
          </a:p>
          <a:p>
            <a:pPr indent="0" lvl="0" marL="0" marR="0" rtl="0" algn="l">
              <a:lnSpc>
                <a:spcPct val="115000"/>
              </a:lnSpc>
              <a:spcBef>
                <a:spcPts val="0"/>
              </a:spcBef>
              <a:spcAft>
                <a:spcPts val="0"/>
              </a:spcAft>
              <a:buClr>
                <a:srgbClr val="000000"/>
              </a:buClr>
              <a:buSzPts val="3500"/>
              <a:buFont typeface="Arial"/>
              <a:buNone/>
            </a:pPr>
            <a:r>
              <a:t/>
            </a:r>
            <a:endParaRPr b="1" i="0" sz="3500" u="none" cap="none" strike="noStrike">
              <a:solidFill>
                <a:schemeClr val="dk1"/>
              </a:solidFill>
              <a:latin typeface="Poppins"/>
              <a:ea typeface="Poppins"/>
              <a:cs typeface="Poppins"/>
              <a:sym typeface="Poppins"/>
            </a:endParaRPr>
          </a:p>
          <a:p>
            <a:pPr indent="0" lvl="0" marL="0" marR="0" rtl="0" algn="l">
              <a:lnSpc>
                <a:spcPct val="115000"/>
              </a:lnSpc>
              <a:spcBef>
                <a:spcPts val="0"/>
              </a:spcBef>
              <a:spcAft>
                <a:spcPts val="0"/>
              </a:spcAft>
              <a:buClr>
                <a:srgbClr val="000000"/>
              </a:buClr>
              <a:buSzPts val="3500"/>
              <a:buFont typeface="Arial"/>
              <a:buNone/>
            </a:pPr>
            <a:r>
              <a:t/>
            </a:r>
            <a:endParaRPr b="1" i="0" sz="3500" u="none" cap="none" strike="noStrike">
              <a:solidFill>
                <a:schemeClr val="dk1"/>
              </a:solidFill>
              <a:latin typeface="Poppins"/>
              <a:ea typeface="Poppins"/>
              <a:cs typeface="Poppins"/>
              <a:sym typeface="Poppins"/>
            </a:endParaRPr>
          </a:p>
        </p:txBody>
      </p:sp>
      <p:sp>
        <p:nvSpPr>
          <p:cNvPr id="168" name="Google Shape;168;p18"/>
          <p:cNvSpPr/>
          <p:nvPr/>
        </p:nvSpPr>
        <p:spPr>
          <a:xfrm>
            <a:off x="0" y="1040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69" name="Google Shape;169;p18"/>
          <p:cNvSpPr/>
          <p:nvPr/>
        </p:nvSpPr>
        <p:spPr>
          <a:xfrm>
            <a:off x="0" y="11594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0" name="Google Shape;170;p18"/>
          <p:cNvSpPr/>
          <p:nvPr/>
        </p:nvSpPr>
        <p:spPr>
          <a:xfrm>
            <a:off x="0" y="22148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1" name="Google Shape;171;p18"/>
          <p:cNvSpPr/>
          <p:nvPr/>
        </p:nvSpPr>
        <p:spPr>
          <a:xfrm>
            <a:off x="0" y="32702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2" name="Google Shape;172;p18"/>
          <p:cNvSpPr/>
          <p:nvPr/>
        </p:nvSpPr>
        <p:spPr>
          <a:xfrm>
            <a:off x="0" y="43256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3" name="Google Shape;173;p18"/>
          <p:cNvSpPr/>
          <p:nvPr/>
        </p:nvSpPr>
        <p:spPr>
          <a:xfrm>
            <a:off x="0" y="53810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4" name="Google Shape;174;p18"/>
          <p:cNvSpPr/>
          <p:nvPr/>
        </p:nvSpPr>
        <p:spPr>
          <a:xfrm>
            <a:off x="0" y="64364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5" name="Google Shape;175;p18"/>
          <p:cNvSpPr/>
          <p:nvPr/>
        </p:nvSpPr>
        <p:spPr>
          <a:xfrm>
            <a:off x="0" y="74918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6" name="Google Shape;176;p18"/>
          <p:cNvSpPr/>
          <p:nvPr/>
        </p:nvSpPr>
        <p:spPr>
          <a:xfrm>
            <a:off x="0" y="85472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7" name="Google Shape;177;p18"/>
          <p:cNvSpPr/>
          <p:nvPr/>
        </p:nvSpPr>
        <p:spPr>
          <a:xfrm>
            <a:off x="0" y="9499125"/>
            <a:ext cx="2676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8" name="Google Shape;178;p18"/>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9" name="Google Shape;179;p18"/>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0" name="Google Shape;180;p18"/>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1" name="Google Shape;181;p18"/>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2" name="Google Shape;182;p18"/>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3" name="Google Shape;183;p18"/>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4" name="Google Shape;184;p18"/>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5" name="Google Shape;185;p18"/>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6" name="Google Shape;186;p18"/>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87" name="Google Shape;187;p18"/>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188" name="Google Shape;188;p18"/>
          <p:cNvPicPr preferRelativeResize="0"/>
          <p:nvPr/>
        </p:nvPicPr>
        <p:blipFill rotWithShape="1">
          <a:blip r:embed="rId4">
            <a:alphaModFix/>
          </a:blip>
          <a:srcRect b="13239" l="10618" r="12102" t="14418"/>
          <a:stretch/>
        </p:blipFill>
        <p:spPr>
          <a:xfrm>
            <a:off x="6382700" y="5483000"/>
            <a:ext cx="3496899" cy="291975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19"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sp>
        <p:nvSpPr>
          <p:cNvPr id="194" name="Google Shape;194;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700"/>
              <a:buFont typeface="Arial"/>
              <a:buNone/>
            </a:pPr>
            <a:r>
              <a:rPr b="1" i="0" lang="en-US" sz="6700" u="none" cap="none" strike="noStrike">
                <a:solidFill>
                  <a:schemeClr val="dk1"/>
                </a:solidFill>
                <a:latin typeface="Poppins"/>
                <a:ea typeface="Poppins"/>
                <a:cs typeface="Poppins"/>
                <a:sym typeface="Poppins"/>
              </a:rPr>
              <a:t>Description of Planning Process</a:t>
            </a:r>
            <a:endParaRPr b="1" i="0" sz="6700" u="none" cap="none" strike="noStrike">
              <a:solidFill>
                <a:schemeClr val="dk1"/>
              </a:solidFill>
              <a:latin typeface="Poppins"/>
              <a:ea typeface="Poppins"/>
              <a:cs typeface="Poppins"/>
              <a:sym typeface="Poppins"/>
            </a:endParaRPr>
          </a:p>
        </p:txBody>
      </p:sp>
      <p:sp>
        <p:nvSpPr>
          <p:cNvPr id="195" name="Google Shape;195;p19"/>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fontScale="92500" lnSpcReduction="20000"/>
          </a:bodyPr>
          <a:lstStyle/>
          <a:p>
            <a:pPr indent="-410714" lvl="0" marL="457200" marR="0" rtl="0" algn="l">
              <a:lnSpc>
                <a:spcPct val="115000"/>
              </a:lnSpc>
              <a:spcBef>
                <a:spcPts val="0"/>
              </a:spcBef>
              <a:spcAft>
                <a:spcPts val="0"/>
              </a:spcAft>
              <a:buClr>
                <a:schemeClr val="dk1"/>
              </a:buClr>
              <a:buSzPct val="88571"/>
              <a:buFont typeface="Poppins"/>
              <a:buChar char="●"/>
            </a:pPr>
            <a:r>
              <a:rPr b="1" i="0" lang="en-US" sz="3500" u="none" cap="none" strike="noStrike">
                <a:solidFill>
                  <a:schemeClr val="dk1"/>
                </a:solidFill>
                <a:latin typeface="Poppins"/>
                <a:ea typeface="Poppins"/>
                <a:cs typeface="Poppins"/>
                <a:sym typeface="Poppins"/>
              </a:rPr>
              <a:t>Faculty submitted their interests/needs for professional learning on Feb. 10, 2026 based on CSIP. </a:t>
            </a:r>
            <a:endParaRPr b="1" i="0" sz="3500" u="none" cap="none" strike="noStrike">
              <a:solidFill>
                <a:schemeClr val="dk1"/>
              </a:solidFill>
              <a:latin typeface="Poppins"/>
              <a:ea typeface="Poppins"/>
              <a:cs typeface="Poppins"/>
              <a:sym typeface="Poppins"/>
            </a:endParaRPr>
          </a:p>
          <a:p>
            <a:pPr indent="-434213" lvl="0" marL="457200" marR="0" rtl="0" algn="l">
              <a:lnSpc>
                <a:spcPct val="115000"/>
              </a:lnSpc>
              <a:spcBef>
                <a:spcPts val="0"/>
              </a:spcBef>
              <a:spcAft>
                <a:spcPts val="0"/>
              </a:spcAft>
              <a:buClr>
                <a:schemeClr val="dk1"/>
              </a:buClr>
              <a:buSzPct val="100000"/>
              <a:buFont typeface="Poppins"/>
              <a:buChar char="●"/>
            </a:pPr>
            <a:r>
              <a:rPr b="1" i="0" lang="en-US" sz="3500" u="none" cap="none" strike="noStrike">
                <a:solidFill>
                  <a:schemeClr val="dk1"/>
                </a:solidFill>
                <a:latin typeface="Poppins"/>
                <a:ea typeface="Poppins"/>
                <a:cs typeface="Poppins"/>
                <a:sym typeface="Poppins"/>
              </a:rPr>
              <a:t>ILT (principal, asst principal, and instructional coach) analyzed faculty interests/needs and compared with CSIP needs assessment.  </a:t>
            </a:r>
            <a:endParaRPr b="1" i="0" sz="3500" u="none" cap="none" strike="noStrike">
              <a:solidFill>
                <a:schemeClr val="dk1"/>
              </a:solidFill>
              <a:latin typeface="Poppins"/>
              <a:ea typeface="Poppins"/>
              <a:cs typeface="Poppins"/>
              <a:sym typeface="Poppins"/>
            </a:endParaRPr>
          </a:p>
          <a:p>
            <a:pPr indent="-434213" lvl="0" marL="457200" marR="0" rtl="0" algn="l">
              <a:lnSpc>
                <a:spcPct val="115000"/>
              </a:lnSpc>
              <a:spcBef>
                <a:spcPts val="0"/>
              </a:spcBef>
              <a:spcAft>
                <a:spcPts val="0"/>
              </a:spcAft>
              <a:buClr>
                <a:schemeClr val="dk1"/>
              </a:buClr>
              <a:buSzPct val="100000"/>
              <a:buFont typeface="Poppins"/>
              <a:buChar char="●"/>
            </a:pPr>
            <a:r>
              <a:rPr b="1" i="0" lang="en-US" sz="3500" u="none" cap="none" strike="noStrike">
                <a:solidFill>
                  <a:schemeClr val="dk1"/>
                </a:solidFill>
                <a:latin typeface="Poppins"/>
                <a:ea typeface="Poppins"/>
                <a:cs typeface="Poppins"/>
                <a:sym typeface="Poppins"/>
              </a:rPr>
              <a:t>Because math scores are low, 18 hours of professional learning will be dedicated to math practices, progression, and fluency.  12 hours will be from book study, blog, and training on math fluency and 6 hours will be dedicated to math vertical progression. </a:t>
            </a:r>
            <a:endParaRPr b="1" i="0" sz="3500" u="none" cap="none" strike="noStrike">
              <a:solidFill>
                <a:schemeClr val="dk1"/>
              </a:solidFill>
              <a:latin typeface="Poppins"/>
              <a:ea typeface="Poppins"/>
              <a:cs typeface="Poppins"/>
              <a:sym typeface="Poppins"/>
            </a:endParaRPr>
          </a:p>
          <a:p>
            <a:pPr indent="-434213" lvl="0" marL="457200" marR="0" rtl="0" algn="l">
              <a:lnSpc>
                <a:spcPct val="115000"/>
              </a:lnSpc>
              <a:spcBef>
                <a:spcPts val="0"/>
              </a:spcBef>
              <a:spcAft>
                <a:spcPts val="0"/>
              </a:spcAft>
              <a:buClr>
                <a:schemeClr val="dk1"/>
              </a:buClr>
              <a:buSzPct val="100000"/>
              <a:buFont typeface="Poppins"/>
              <a:buChar char="●"/>
            </a:pPr>
            <a:r>
              <a:rPr b="1" i="0" lang="en-US" sz="3500" u="none" cap="none" strike="noStrike">
                <a:solidFill>
                  <a:schemeClr val="dk1"/>
                </a:solidFill>
                <a:latin typeface="Poppins"/>
                <a:ea typeface="Poppins"/>
                <a:cs typeface="Poppins"/>
                <a:sym typeface="Poppins"/>
              </a:rPr>
              <a:t>MTSS for math and  will be addressed on Bullitt Days throughout the year. </a:t>
            </a:r>
            <a:endParaRPr b="1" i="0" sz="3500" u="none" cap="none" strike="noStrike">
              <a:solidFill>
                <a:schemeClr val="dk1"/>
              </a:solidFill>
              <a:latin typeface="Poppins"/>
              <a:ea typeface="Poppins"/>
              <a:cs typeface="Poppins"/>
              <a:sym typeface="Poppins"/>
            </a:endParaRPr>
          </a:p>
          <a:p>
            <a:pPr indent="-434213" lvl="0" marL="457200" marR="0" rtl="0" algn="l">
              <a:lnSpc>
                <a:spcPct val="115000"/>
              </a:lnSpc>
              <a:spcBef>
                <a:spcPts val="0"/>
              </a:spcBef>
              <a:spcAft>
                <a:spcPts val="0"/>
              </a:spcAft>
              <a:buClr>
                <a:schemeClr val="dk1"/>
              </a:buClr>
              <a:buSzPct val="100000"/>
              <a:buFont typeface="Poppins"/>
              <a:buChar char="●"/>
            </a:pPr>
            <a:r>
              <a:rPr b="1" i="0" lang="en-US" sz="3500" u="none" cap="none" strike="noStrike">
                <a:solidFill>
                  <a:schemeClr val="dk1"/>
                </a:solidFill>
                <a:latin typeface="Poppins"/>
                <a:ea typeface="Poppins"/>
                <a:cs typeface="Poppins"/>
                <a:sym typeface="Poppins"/>
              </a:rPr>
              <a:t>Best practices for writing instruction will also be addressed on Bullitt Days throughout the school year. </a:t>
            </a:r>
            <a:endParaRPr b="1" i="0" sz="3500" u="none" cap="none" strike="noStrike">
              <a:solidFill>
                <a:schemeClr val="dk1"/>
              </a:solidFill>
              <a:latin typeface="Poppins"/>
              <a:ea typeface="Poppins"/>
              <a:cs typeface="Poppins"/>
              <a:sym typeface="Poppins"/>
            </a:endParaRPr>
          </a:p>
        </p:txBody>
      </p:sp>
      <p:sp>
        <p:nvSpPr>
          <p:cNvPr id="196" name="Google Shape;196;p19"/>
          <p:cNvSpPr txBox="1"/>
          <p:nvPr/>
        </p:nvSpPr>
        <p:spPr>
          <a:xfrm>
            <a:off x="2724575" y="9617850"/>
            <a:ext cx="124695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1" lang="en-US" sz="1700" u="none" cap="none" strike="noStrike">
                <a:solidFill>
                  <a:schemeClr val="dk1"/>
                </a:solidFill>
                <a:latin typeface="Inter"/>
                <a:ea typeface="Inter"/>
                <a:cs typeface="Inter"/>
                <a:sym typeface="Inter"/>
              </a:rPr>
              <a:t>(*this plan is subject to change based on needs and data updates)</a:t>
            </a:r>
            <a:endParaRPr b="0" i="0" sz="1400" u="none" cap="none" strike="noStrike">
              <a:solidFill>
                <a:schemeClr val="dk1"/>
              </a:solidFill>
              <a:latin typeface="Arial"/>
              <a:ea typeface="Arial"/>
              <a:cs typeface="Arial"/>
              <a:sym typeface="Arial"/>
            </a:endParaRPr>
          </a:p>
        </p:txBody>
      </p:sp>
      <p:sp>
        <p:nvSpPr>
          <p:cNvPr id="197" name="Google Shape;197;p19"/>
          <p:cNvSpPr/>
          <p:nvPr/>
        </p:nvSpPr>
        <p:spPr>
          <a:xfrm>
            <a:off x="0" y="1040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98" name="Google Shape;198;p19"/>
          <p:cNvSpPr/>
          <p:nvPr/>
        </p:nvSpPr>
        <p:spPr>
          <a:xfrm>
            <a:off x="0" y="11594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99" name="Google Shape;199;p19"/>
          <p:cNvSpPr/>
          <p:nvPr/>
        </p:nvSpPr>
        <p:spPr>
          <a:xfrm>
            <a:off x="0" y="22148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0" name="Google Shape;200;p19"/>
          <p:cNvSpPr/>
          <p:nvPr/>
        </p:nvSpPr>
        <p:spPr>
          <a:xfrm>
            <a:off x="0" y="32702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1" name="Google Shape;201;p19"/>
          <p:cNvSpPr/>
          <p:nvPr/>
        </p:nvSpPr>
        <p:spPr>
          <a:xfrm>
            <a:off x="0" y="43256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2" name="Google Shape;202;p19"/>
          <p:cNvSpPr/>
          <p:nvPr/>
        </p:nvSpPr>
        <p:spPr>
          <a:xfrm>
            <a:off x="0" y="53810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3" name="Google Shape;203;p19"/>
          <p:cNvSpPr/>
          <p:nvPr/>
        </p:nvSpPr>
        <p:spPr>
          <a:xfrm>
            <a:off x="0" y="64364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4" name="Google Shape;204;p19"/>
          <p:cNvSpPr/>
          <p:nvPr/>
        </p:nvSpPr>
        <p:spPr>
          <a:xfrm>
            <a:off x="0" y="74918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5" name="Google Shape;205;p19"/>
          <p:cNvSpPr/>
          <p:nvPr/>
        </p:nvSpPr>
        <p:spPr>
          <a:xfrm>
            <a:off x="0" y="85472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6" name="Google Shape;206;p19"/>
          <p:cNvSpPr/>
          <p:nvPr/>
        </p:nvSpPr>
        <p:spPr>
          <a:xfrm>
            <a:off x="0" y="9499125"/>
            <a:ext cx="2676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7" name="Google Shape;207;p19"/>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8" name="Google Shape;208;p19"/>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9" name="Google Shape;209;p19"/>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0" name="Google Shape;210;p19"/>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1" name="Google Shape;211;p19"/>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2" name="Google Shape;212;p19"/>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3" name="Google Shape;213;p19"/>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4" name="Google Shape;214;p19"/>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5" name="Google Shape;215;p19"/>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6" name="Google Shape;216;p19"/>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pic>
        <p:nvPicPr>
          <p:cNvPr id="221" name="Google Shape;221;p20"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sp>
        <p:nvSpPr>
          <p:cNvPr id="222" name="Google Shape;222;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700"/>
              <a:buFont typeface="Arial"/>
              <a:buNone/>
            </a:pPr>
            <a:r>
              <a:rPr b="1" i="0" lang="en-US" sz="6700" u="none" cap="none" strike="noStrike">
                <a:solidFill>
                  <a:schemeClr val="dk1"/>
                </a:solidFill>
                <a:latin typeface="Poppins"/>
                <a:ea typeface="Poppins"/>
                <a:cs typeface="Poppins"/>
                <a:sym typeface="Poppins"/>
              </a:rPr>
              <a:t>Needs Assessment Analysis</a:t>
            </a:r>
            <a:endParaRPr b="1" i="0" sz="6700" u="none" cap="none" strike="noStrike">
              <a:solidFill>
                <a:schemeClr val="dk1"/>
              </a:solidFill>
              <a:latin typeface="Poppins"/>
              <a:ea typeface="Poppins"/>
              <a:cs typeface="Poppins"/>
              <a:sym typeface="Poppins"/>
            </a:endParaRPr>
          </a:p>
        </p:txBody>
      </p:sp>
      <p:sp>
        <p:nvSpPr>
          <p:cNvPr id="223" name="Google Shape;223;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marR="0" rtl="0" algn="l">
              <a:lnSpc>
                <a:spcPct val="115000"/>
              </a:lnSpc>
              <a:spcBef>
                <a:spcPts val="0"/>
              </a:spcBef>
              <a:spcAft>
                <a:spcPts val="0"/>
              </a:spcAft>
              <a:buClr>
                <a:schemeClr val="dk1"/>
              </a:buClr>
              <a:buSzPts val="275"/>
              <a:buFont typeface="Arial"/>
              <a:buNone/>
            </a:pPr>
            <a:r>
              <a:rPr b="0" i="0" lang="en-US" sz="8773" u="none" cap="none" strike="noStrike">
                <a:solidFill>
                  <a:schemeClr val="dk1"/>
                </a:solidFill>
                <a:latin typeface="Poppins"/>
                <a:ea typeface="Poppins"/>
                <a:cs typeface="Poppins"/>
                <a:sym typeface="Poppins"/>
              </a:rPr>
              <a:t>Link to Needs Assessment </a:t>
            </a:r>
            <a:r>
              <a:rPr b="0" i="0" lang="en-US" sz="8773" u="sng" cap="none" strike="noStrike">
                <a:solidFill>
                  <a:schemeClr val="hlink"/>
                </a:solidFill>
                <a:latin typeface="Poppins"/>
                <a:ea typeface="Poppins"/>
                <a:cs typeface="Poppins"/>
                <a:sym typeface="Poppins"/>
                <a:hlinkClick r:id="rId4"/>
              </a:rPr>
              <a:t>here</a:t>
            </a:r>
            <a:endParaRPr b="0" i="0" sz="8773"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t/>
            </a:r>
            <a:endParaRPr b="0" i="0" sz="8773"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none" cap="none" strike="noStrike">
                <a:solidFill>
                  <a:schemeClr val="dk1"/>
                </a:solidFill>
                <a:latin typeface="Poppins"/>
                <a:ea typeface="Poppins"/>
                <a:cs typeface="Poppins"/>
                <a:sym typeface="Poppins"/>
              </a:rPr>
              <a:t>Top two focus areas: </a:t>
            </a:r>
            <a:endParaRPr b="0" i="0" sz="8773" u="none" cap="none" strike="noStrike">
              <a:solidFill>
                <a:schemeClr val="dk1"/>
              </a:solidFill>
              <a:latin typeface="Poppins"/>
              <a:ea typeface="Poppins"/>
              <a:cs typeface="Poppins"/>
              <a:sym typeface="Poppins"/>
            </a:endParaRPr>
          </a:p>
          <a:p>
            <a:pPr indent="-367889" lvl="0" marL="457200" marR="0" rtl="0" algn="l">
              <a:lnSpc>
                <a:spcPct val="115000"/>
              </a:lnSpc>
              <a:spcBef>
                <a:spcPts val="1200"/>
              </a:spcBef>
              <a:spcAft>
                <a:spcPts val="0"/>
              </a:spcAft>
              <a:buClr>
                <a:schemeClr val="dk1"/>
              </a:buClr>
              <a:buSzPct val="100000"/>
              <a:buFont typeface="Poppins"/>
              <a:buChar char="●"/>
            </a:pPr>
            <a:r>
              <a:rPr b="0" i="0" lang="en-US" sz="8773" u="none" cap="none" strike="noStrike">
                <a:solidFill>
                  <a:schemeClr val="dk1"/>
                </a:solidFill>
                <a:latin typeface="Poppins"/>
                <a:ea typeface="Poppins"/>
                <a:cs typeface="Poppins"/>
                <a:sym typeface="Poppins"/>
              </a:rPr>
              <a:t> Math</a:t>
            </a:r>
            <a:endParaRPr b="0" i="0" sz="8773" u="none" cap="none" strike="noStrike">
              <a:solidFill>
                <a:schemeClr val="dk1"/>
              </a:solidFill>
              <a:latin typeface="Poppins"/>
              <a:ea typeface="Poppins"/>
              <a:cs typeface="Poppins"/>
              <a:sym typeface="Poppins"/>
            </a:endParaRPr>
          </a:p>
          <a:p>
            <a:pPr indent="-367889" lvl="0" marL="457200" marR="0" rtl="0" algn="l">
              <a:lnSpc>
                <a:spcPct val="115000"/>
              </a:lnSpc>
              <a:spcBef>
                <a:spcPts val="0"/>
              </a:spcBef>
              <a:spcAft>
                <a:spcPts val="0"/>
              </a:spcAft>
              <a:buClr>
                <a:schemeClr val="dk1"/>
              </a:buClr>
              <a:buSzPct val="100000"/>
              <a:buFont typeface="Poppins"/>
              <a:buChar char="●"/>
            </a:pPr>
            <a:r>
              <a:rPr b="0" i="0" lang="en-US" sz="8773" u="none" cap="none" strike="noStrike">
                <a:solidFill>
                  <a:schemeClr val="dk1"/>
                </a:solidFill>
                <a:latin typeface="Poppins"/>
                <a:ea typeface="Poppins"/>
                <a:cs typeface="Poppins"/>
                <a:sym typeface="Poppins"/>
              </a:rPr>
              <a:t> Writing</a:t>
            </a:r>
            <a:endParaRPr b="0" i="0" sz="8773"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t/>
            </a:r>
            <a:endParaRPr b="1" i="0" sz="8773"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none" cap="none" strike="noStrike">
                <a:solidFill>
                  <a:srgbClr val="0D0D0D"/>
                </a:solidFill>
                <a:highlight>
                  <a:schemeClr val="lt1"/>
                </a:highlight>
                <a:latin typeface="Poppins"/>
                <a:ea typeface="Poppins"/>
                <a:cs typeface="Poppins"/>
                <a:sym typeface="Poppins"/>
              </a:rPr>
              <a:t>Explanation of how this relates to school goals here.</a:t>
            </a:r>
            <a:endParaRPr b="0" i="0" sz="8773" u="none" cap="none" strike="noStrike">
              <a:solidFill>
                <a:srgbClr val="0D0D0D"/>
              </a:solidFill>
              <a:highlight>
                <a:schemeClr val="lt1"/>
              </a:highlight>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none" cap="none" strike="noStrike">
                <a:solidFill>
                  <a:srgbClr val="0D0D0D"/>
                </a:solidFill>
                <a:highlight>
                  <a:schemeClr val="lt1"/>
                </a:highlight>
                <a:latin typeface="Poppins"/>
                <a:ea typeface="Poppins"/>
                <a:cs typeface="Poppins"/>
                <a:sym typeface="Poppins"/>
              </a:rPr>
              <a:t>In order to increase the number of students scoring proficient/distinguished in math from 39% to 78.4% by spring 2029 (as designated by the state), we must strengthen tier 1 instruction in math.  By dedicated 18 hours of professional learning to math, we hope to improve student achievement through the CSA model and fact fluency.  We also hope to build a strong knowledge base of the vertical progression of math standards. </a:t>
            </a:r>
            <a:endParaRPr b="0" i="0" sz="8773" u="none" cap="none" strike="noStrike">
              <a:solidFill>
                <a:srgbClr val="0D0D0D"/>
              </a:solidFill>
              <a:highlight>
                <a:schemeClr val="lt1"/>
              </a:highlight>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rPr b="0" i="0" lang="en-US" sz="8773" u="none" cap="none" strike="noStrike">
                <a:solidFill>
                  <a:srgbClr val="0D0D0D"/>
                </a:solidFill>
                <a:highlight>
                  <a:schemeClr val="lt1"/>
                </a:highlight>
                <a:latin typeface="Poppins"/>
                <a:ea typeface="Poppins"/>
                <a:cs typeface="Poppins"/>
                <a:sym typeface="Poppins"/>
              </a:rPr>
              <a:t>We will also address writing throughout the year on Bullitt Days. Faculty indicated their greatest needs, through a survey, were how to provide productive feedback, how to pace instruction, and how to embed writing across the curriculum.  According to state projections, we need to improve from 20% to 60.2% by spring 2029.</a:t>
            </a:r>
            <a:endParaRPr b="0" i="0" sz="8773" u="none" cap="none" strike="noStrike">
              <a:solidFill>
                <a:srgbClr val="0D0D0D"/>
              </a:solidFill>
              <a:highlight>
                <a:schemeClr val="lt1"/>
              </a:highlight>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t/>
            </a:r>
            <a:endParaRPr b="0" i="0" sz="8773" u="none" cap="none" strike="noStrike">
              <a:solidFill>
                <a:srgbClr val="0D0D0D"/>
              </a:solidFill>
              <a:highlight>
                <a:schemeClr val="lt1"/>
              </a:highlight>
              <a:latin typeface="Poppins"/>
              <a:ea typeface="Poppins"/>
              <a:cs typeface="Poppins"/>
              <a:sym typeface="Poppins"/>
            </a:endParaRPr>
          </a:p>
          <a:p>
            <a:pPr indent="0" lvl="0" marL="0" marR="0" rtl="0" algn="l">
              <a:lnSpc>
                <a:spcPct val="115000"/>
              </a:lnSpc>
              <a:spcBef>
                <a:spcPts val="1200"/>
              </a:spcBef>
              <a:spcAft>
                <a:spcPts val="0"/>
              </a:spcAft>
              <a:buClr>
                <a:schemeClr val="dk1"/>
              </a:buClr>
              <a:buSzPts val="275"/>
              <a:buFont typeface="Arial"/>
              <a:buNone/>
            </a:pPr>
            <a:r>
              <a:t/>
            </a:r>
            <a:endParaRPr b="0" i="0" sz="8773"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3300" u="none" cap="none" strike="noStrike">
              <a:solidFill>
                <a:srgbClr val="114779"/>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ct val="100000"/>
              <a:buFont typeface="Arial"/>
              <a:buNone/>
            </a:pPr>
            <a:r>
              <a:t/>
            </a:r>
            <a:endParaRPr b="0" i="0" sz="1700" u="none" cap="none" strike="noStrike">
              <a:solidFill>
                <a:schemeClr val="dk2"/>
              </a:solidFill>
              <a:latin typeface="Poppins"/>
              <a:ea typeface="Poppins"/>
              <a:cs typeface="Poppins"/>
              <a:sym typeface="Poppins"/>
            </a:endParaRPr>
          </a:p>
          <a:p>
            <a:pPr indent="0" lvl="0" marL="0" marR="0" rtl="0" algn="l">
              <a:lnSpc>
                <a:spcPct val="100000"/>
              </a:lnSpc>
              <a:spcBef>
                <a:spcPts val="1200"/>
              </a:spcBef>
              <a:spcAft>
                <a:spcPts val="0"/>
              </a:spcAft>
              <a:buClr>
                <a:srgbClr val="000000"/>
              </a:buClr>
              <a:buSzPct val="100000"/>
              <a:buFont typeface="Arial"/>
              <a:buNone/>
            </a:pPr>
            <a:r>
              <a:t/>
            </a:r>
            <a:endParaRPr b="0" i="0" sz="1700" u="none" cap="none" strike="noStrike">
              <a:solidFill>
                <a:schemeClr val="dk2"/>
              </a:solidFill>
              <a:latin typeface="Poppins"/>
              <a:ea typeface="Poppins"/>
              <a:cs typeface="Poppins"/>
              <a:sym typeface="Poppins"/>
            </a:endParaRPr>
          </a:p>
        </p:txBody>
      </p:sp>
      <p:sp>
        <p:nvSpPr>
          <p:cNvPr id="224" name="Google Shape;224;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1" lang="en-US" sz="1700" u="none" cap="none" strike="noStrike">
                <a:solidFill>
                  <a:schemeClr val="dk1"/>
                </a:solidFill>
                <a:latin typeface="Inter"/>
                <a:ea typeface="Inter"/>
                <a:cs typeface="Inter"/>
                <a:sym typeface="Inter"/>
              </a:rPr>
              <a:t>(*this plan is subject to change based on needs and data updates)</a:t>
            </a:r>
            <a:endParaRPr b="0" i="0" sz="1400" u="none" cap="none" strike="noStrike">
              <a:solidFill>
                <a:schemeClr val="dk1"/>
              </a:solidFill>
              <a:latin typeface="Arial"/>
              <a:ea typeface="Arial"/>
              <a:cs typeface="Arial"/>
              <a:sym typeface="Arial"/>
            </a:endParaRPr>
          </a:p>
        </p:txBody>
      </p:sp>
      <p:sp>
        <p:nvSpPr>
          <p:cNvPr id="225" name="Google Shape;225;p20"/>
          <p:cNvSpPr/>
          <p:nvPr/>
        </p:nvSpPr>
        <p:spPr>
          <a:xfrm>
            <a:off x="0" y="1040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26" name="Google Shape;226;p20"/>
          <p:cNvSpPr/>
          <p:nvPr/>
        </p:nvSpPr>
        <p:spPr>
          <a:xfrm>
            <a:off x="0" y="11594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27" name="Google Shape;227;p20"/>
          <p:cNvSpPr/>
          <p:nvPr/>
        </p:nvSpPr>
        <p:spPr>
          <a:xfrm>
            <a:off x="0" y="22148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28" name="Google Shape;228;p20"/>
          <p:cNvSpPr/>
          <p:nvPr/>
        </p:nvSpPr>
        <p:spPr>
          <a:xfrm>
            <a:off x="0" y="32702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29" name="Google Shape;229;p20"/>
          <p:cNvSpPr/>
          <p:nvPr/>
        </p:nvSpPr>
        <p:spPr>
          <a:xfrm>
            <a:off x="0" y="43256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0" name="Google Shape;230;p20"/>
          <p:cNvSpPr/>
          <p:nvPr/>
        </p:nvSpPr>
        <p:spPr>
          <a:xfrm>
            <a:off x="0" y="53810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1" name="Google Shape;231;p20"/>
          <p:cNvSpPr/>
          <p:nvPr/>
        </p:nvSpPr>
        <p:spPr>
          <a:xfrm>
            <a:off x="0" y="64364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2" name="Google Shape;232;p20"/>
          <p:cNvSpPr/>
          <p:nvPr/>
        </p:nvSpPr>
        <p:spPr>
          <a:xfrm>
            <a:off x="0" y="74918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3" name="Google Shape;233;p20"/>
          <p:cNvSpPr/>
          <p:nvPr/>
        </p:nvSpPr>
        <p:spPr>
          <a:xfrm>
            <a:off x="0" y="85472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4" name="Google Shape;234;p20"/>
          <p:cNvSpPr/>
          <p:nvPr/>
        </p:nvSpPr>
        <p:spPr>
          <a:xfrm>
            <a:off x="0" y="9499125"/>
            <a:ext cx="2676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5" name="Google Shape;235;p20"/>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6" name="Google Shape;236;p20"/>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7" name="Google Shape;237;p20"/>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8" name="Google Shape;238;p20"/>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9" name="Google Shape;239;p20"/>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40" name="Google Shape;240;p20"/>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41" name="Google Shape;241;p20"/>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42" name="Google Shape;242;p20"/>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43" name="Google Shape;243;p20"/>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44" name="Google Shape;244;p20"/>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pic>
        <p:nvPicPr>
          <p:cNvPr id="249" name="Google Shape;249;p21"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250" name="Google Shape;250;p21"/>
          <p:cNvGraphicFramePr/>
          <p:nvPr/>
        </p:nvGraphicFramePr>
        <p:xfrm>
          <a:off x="598163" y="2141200"/>
          <a:ext cx="3000000" cy="3000000"/>
        </p:xfrm>
        <a:graphic>
          <a:graphicData uri="http://schemas.openxmlformats.org/drawingml/2006/table">
            <a:tbl>
              <a:tblPr>
                <a:noFill/>
                <a:tableStyleId>{F1C9AE32-AAB1-4173-AA5B-49F53AECCAD0}</a:tableStyleId>
              </a:tblPr>
              <a:tblGrid>
                <a:gridCol w="2483150"/>
                <a:gridCol w="3980350"/>
                <a:gridCol w="4363775"/>
                <a:gridCol w="2400975"/>
                <a:gridCol w="1688900"/>
                <a:gridCol w="2483150"/>
              </a:tblGrid>
              <a:tr h="577000">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Professional Learning Activity &amp; Description</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Targeted Audience &amp;</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 Intended Results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&amp; </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Indicators of Success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 End Date &amp; # of Hours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Resources, Estimated Cost &amp; Funding Source</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New Teacher Orientation &amp; T.H.R.I.V.E. Academy</a:t>
                      </a:r>
                      <a:r>
                        <a:rPr lang="en-US" sz="1600" u="none" cap="none" strike="noStrike">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Target Audience:</a:t>
                      </a:r>
                      <a:r>
                        <a:rPr lang="en-US" sz="1500" u="none" cap="none" strike="noStrike">
                          <a:latin typeface="Poppins"/>
                          <a:ea typeface="Poppins"/>
                          <a:cs typeface="Poppins"/>
                          <a:sym typeface="Poppins"/>
                        </a:rPr>
                        <a:t> All newly hired certified teachers (2024–2025), including those new to the profession and those new to BCPS implementing HQIR in reading and/or math.</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Intended Results:</a:t>
                      </a:r>
                      <a:r>
                        <a:rPr lang="en-US" sz="1500" u="none" cap="none" strike="noStrike">
                          <a:latin typeface="Poppins"/>
                          <a:ea typeface="Poppins"/>
                          <a:cs typeface="Poppins"/>
                          <a:sym typeface="Poppins"/>
                        </a:rPr>
                        <a:t> </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Student Outcomes:</a:t>
                      </a:r>
                      <a:r>
                        <a:rPr lang="en-US" sz="1500" u="none" cap="none" strike="noStrike">
                          <a:latin typeface="Poppins"/>
                          <a:ea typeface="Poppins"/>
                          <a:cs typeface="Poppins"/>
                          <a:sym typeface="Poppins"/>
                        </a:rPr>
                        <a:t>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evidence of grade-level rigorous instruction aligned to HQIR</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Growth in formative and curriculum-based assessment data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student proficiency on priority standards </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Educator Practices:</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100% implementation of HQIR-aligned lesson planning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Growth in instructional delivery and classroom management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Regular use of student work analysis to inform instruction</a:t>
                      </a:r>
                      <a:endParaRPr sz="15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500"/>
                        <a:buFont typeface="Arial"/>
                        <a:buNone/>
                      </a:pPr>
                      <a:r>
                        <a:rPr b="1" lang="en-US" sz="1500" u="none" cap="none" strike="noStrike">
                          <a:latin typeface="Poppins"/>
                          <a:ea typeface="Poppins"/>
                          <a:cs typeface="Poppins"/>
                          <a:sym typeface="Poppins"/>
                        </a:rPr>
                        <a:t>Educator Beliefs &amp; Efficacy:</a:t>
                      </a:r>
                      <a:r>
                        <a:rPr lang="en-US" sz="1500" u="none" cap="none" strike="noStrike">
                          <a:latin typeface="Poppins"/>
                          <a:ea typeface="Poppins"/>
                          <a:cs typeface="Poppins"/>
                          <a:sym typeface="Poppins"/>
                        </a:rPr>
                        <a:t>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teacher confidence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perception belonging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Improved retention of new teachers</a:t>
                      </a:r>
                      <a:endParaRPr sz="15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Monitoring for Evidence of Implementation:</a:t>
                      </a:r>
                      <a:r>
                        <a:rPr lang="en-US" sz="1400" u="none" cap="none" strike="noStrike">
                          <a:latin typeface="Poppins"/>
                          <a:ea typeface="Poppins"/>
                          <a:cs typeface="Poppins"/>
                          <a:sym typeface="Poppins"/>
                        </a:rPr>
                        <a:t> </a:t>
                      </a:r>
                      <a:r>
                        <a:rPr b="1" lang="en-US" sz="1400" u="none" cap="none" strike="noStrike">
                          <a:latin typeface="Poppins"/>
                          <a:ea typeface="Poppins"/>
                          <a:cs typeface="Poppins"/>
                          <a:sym typeface="Poppins"/>
                        </a:rPr>
                        <a:t>Data Gathered:</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Classroom observation &amp; walkthrough data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Student work samples (Inkwire)</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Curriculum-based &amp; common formative assessment data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Mentor meeting logs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Mid-year &amp; end-of-year survey data</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Session attendance records </a:t>
                      </a:r>
                      <a:endParaRPr sz="14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Responsible Parties:</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T.H.R.I.V.E. Mentors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Instructional Coaches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Building Administrators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New Teachers (artifact submission) </a:t>
                      </a:r>
                      <a:endParaRPr sz="14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Frequency of Analysis:</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Monthly mentor check-ins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Quarterly review of observation &amp; student data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Mid-year &amp; end-of-year survey analysis </a:t>
                      </a:r>
                      <a:endParaRPr sz="14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400"/>
                        <a:buFont typeface="Arial"/>
                        <a:buNone/>
                      </a:pPr>
                      <a:r>
                        <a:rPr b="1" lang="en-US" sz="1400" u="none" cap="none" strike="noStrike">
                          <a:latin typeface="Poppins"/>
                          <a:ea typeface="Poppins"/>
                          <a:cs typeface="Poppins"/>
                          <a:sym typeface="Poppins"/>
                        </a:rPr>
                        <a:t>Ongoing Supports:</a:t>
                      </a:r>
                      <a:r>
                        <a:rPr lang="en-US" sz="1400" u="none" cap="none" strike="noStrike">
                          <a:latin typeface="Poppins"/>
                          <a:ea typeface="Poppins"/>
                          <a:cs typeface="Poppins"/>
                          <a:sym typeface="Poppins"/>
                        </a:rPr>
                        <a: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Monthly structured mentor/mentee protocol meetings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Instructional coaching cycles</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Quarterly district THRIVE cohort sessions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THRIVE Urgent Care rapid-response support </a:t>
                      </a:r>
                      <a:endParaRPr sz="1400" u="none" cap="none" strike="noStrike">
                        <a:latin typeface="Poppins"/>
                        <a:ea typeface="Poppins"/>
                        <a:cs typeface="Poppins"/>
                        <a:sym typeface="Poppins"/>
                      </a:endParaRPr>
                    </a:p>
                    <a:p>
                      <a:pPr indent="-317500" lvl="0" marL="457200" marR="0" rtl="0" algn="l">
                        <a:lnSpc>
                          <a:spcPct val="100000"/>
                        </a:lnSpc>
                        <a:spcBef>
                          <a:spcPts val="0"/>
                        </a:spcBef>
                        <a:spcAft>
                          <a:spcPts val="0"/>
                        </a:spcAft>
                        <a:buClr>
                          <a:srgbClr val="000000"/>
                        </a:buClr>
                        <a:buSzPts val="1400"/>
                        <a:buFont typeface="Poppins"/>
                        <a:buChar char="●"/>
                      </a:pPr>
                      <a:r>
                        <a:rPr lang="en-US" sz="1400" u="none" cap="none" strike="noStrike">
                          <a:latin typeface="Poppins"/>
                          <a:ea typeface="Poppins"/>
                          <a:cs typeface="Poppins"/>
                          <a:sym typeface="Poppins"/>
                        </a:rPr>
                        <a:t>Administrator evaluation conference alignment</a:t>
                      </a:r>
                      <a:endParaRPr sz="14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100% of new teachers paired with a trained mentor within 30 days of hire</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90%+ attendance in required THRIVE sessions</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Demonstrated improvement in observation rubric scores from fall to spring</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Walkthrough evidence of HQIR-aligned instruction</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Positive growth in teacher efficacy survey results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Increased new teacher retention compared to previous year </a:t>
                      </a:r>
                      <a:endParaRPr sz="1500" u="none" cap="none" strike="noStrike">
                        <a:latin typeface="Poppins"/>
                        <a:ea typeface="Poppins"/>
                        <a:cs typeface="Poppins"/>
                        <a:sym typeface="Poppins"/>
                      </a:endParaRPr>
                    </a:p>
                    <a:p>
                      <a:pPr indent="-323850" lvl="0" marL="457200" marR="0" rtl="0" algn="l">
                        <a:lnSpc>
                          <a:spcPct val="100000"/>
                        </a:lnSpc>
                        <a:spcBef>
                          <a:spcPts val="0"/>
                        </a:spcBef>
                        <a:spcAft>
                          <a:spcPts val="0"/>
                        </a:spcAft>
                        <a:buClr>
                          <a:srgbClr val="000000"/>
                        </a:buClr>
                        <a:buSzPts val="1500"/>
                        <a:buFont typeface="Poppins"/>
                        <a:buChar char="●"/>
                      </a:pPr>
                      <a:r>
                        <a:rPr lang="en-US" sz="1500" u="none" cap="none" strike="noStrike">
                          <a:latin typeface="Poppins"/>
                          <a:ea typeface="Poppins"/>
                          <a:cs typeface="Poppins"/>
                          <a:sym typeface="Poppins"/>
                        </a:rPr>
                        <a:t>Documented evidence of monthly mentor meetings</a:t>
                      </a:r>
                      <a:endParaRPr sz="15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a:t>
                      </a:r>
                      <a:r>
                        <a:rPr lang="en-US" sz="1600" u="none" cap="none" strike="noStrike">
                          <a:latin typeface="Poppins"/>
                          <a:ea typeface="Poppins"/>
                          <a:cs typeface="Poppins"/>
                          <a:sym typeface="Poppins"/>
                        </a:rPr>
                        <a:t> August 2026  New Teacher Orientation (6 hours) </a:t>
                      </a:r>
                      <a:r>
                        <a:rPr b="1" lang="en-US" sz="1600" u="none" cap="none" strike="noStrike">
                          <a:latin typeface="Poppins"/>
                          <a:ea typeface="Poppins"/>
                          <a:cs typeface="Poppins"/>
                          <a:sym typeface="Poppins"/>
                        </a:rPr>
                        <a:t>Ongoing:</a:t>
                      </a:r>
                      <a:r>
                        <a:rPr lang="en-US" sz="1600" u="none" cap="none" strike="noStrike">
                          <a:latin typeface="Poppins"/>
                          <a:ea typeface="Poppins"/>
                          <a:cs typeface="Poppins"/>
                          <a:sym typeface="Poppins"/>
                        </a:rPr>
                        <a:t> Up to 6 additional THRIVE Academy hours throughout school year Monthly mentor meetings Quarterly cohort sessions </a:t>
                      </a:r>
                      <a:r>
                        <a:rPr b="1" lang="en-US" sz="1600" u="none" cap="none" strike="noStrike">
                          <a:latin typeface="Poppins"/>
                          <a:ea typeface="Poppins"/>
                          <a:cs typeface="Poppins"/>
                          <a:sym typeface="Poppins"/>
                        </a:rPr>
                        <a:t>Mid-Year Review:</a:t>
                      </a:r>
                      <a:r>
                        <a:rPr lang="en-US" sz="1600" u="none" cap="none" strike="noStrike">
                          <a:latin typeface="Poppins"/>
                          <a:ea typeface="Poppins"/>
                          <a:cs typeface="Poppins"/>
                          <a:sym typeface="Poppins"/>
                        </a:rPr>
                        <a:t> January 2027</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Completion:</a:t>
                      </a:r>
                      <a:r>
                        <a:rPr lang="en-US" sz="1600" u="none" cap="none" strike="noStrike">
                          <a:latin typeface="Poppins"/>
                          <a:ea typeface="Poppins"/>
                          <a:cs typeface="Poppins"/>
                          <a:sym typeface="Poppins"/>
                        </a:rPr>
                        <a:t> May 2027</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Staffing:</a:t>
                      </a:r>
                      <a:r>
                        <a:rPr lang="en-US" sz="1600" u="none" cap="none" strike="noStrike">
                          <a:latin typeface="Poppins"/>
                          <a:ea typeface="Poppins"/>
                          <a:cs typeface="Poppins"/>
                          <a:sym typeface="Poppins"/>
                        </a:rPr>
                        <a:t> T.H.R.I.V.E. Mentors, Instructional Coaches, Administrators, Professional Learning Coordinator </a:t>
                      </a:r>
                      <a:r>
                        <a:rPr b="1" lang="en-US" sz="1600" u="none" cap="none" strike="noStrike">
                          <a:latin typeface="Poppins"/>
                          <a:ea typeface="Poppins"/>
                          <a:cs typeface="Poppins"/>
                          <a:sym typeface="Poppins"/>
                        </a:rPr>
                        <a:t>Technology &amp; Tools:</a:t>
                      </a:r>
                      <a:r>
                        <a:rPr lang="en-US" sz="1600" u="none" cap="none" strike="noStrike">
                          <a:latin typeface="Poppins"/>
                          <a:ea typeface="Poppins"/>
                          <a:cs typeface="Poppins"/>
                          <a:sym typeface="Poppins"/>
                        </a:rPr>
                        <a:t> Inkwire platform, survey tools, observation rubrics, HQIR materials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Time &amp; Release:</a:t>
                      </a:r>
                      <a:r>
                        <a:rPr lang="en-US" sz="1600" u="none" cap="none" strike="noStrike">
                          <a:latin typeface="Poppins"/>
                          <a:ea typeface="Poppins"/>
                          <a:cs typeface="Poppins"/>
                          <a:sym typeface="Poppins"/>
                        </a:rPr>
                        <a:t> Mentor check-ins, optional observation release time </a:t>
                      </a:r>
                      <a:r>
                        <a:rPr b="1" lang="en-US" sz="1600" u="none" cap="none" strike="noStrike">
                          <a:latin typeface="Poppins"/>
                          <a:ea typeface="Poppins"/>
                          <a:cs typeface="Poppins"/>
                          <a:sym typeface="Poppins"/>
                        </a:rPr>
                        <a:t>Estimated Cost:</a:t>
                      </a:r>
                      <a:r>
                        <a:rPr lang="en-US" sz="1600" u="none" cap="none" strike="noStrike">
                          <a:latin typeface="Poppins"/>
                          <a:ea typeface="Poppins"/>
                          <a:cs typeface="Poppins"/>
                          <a:sym typeface="Poppins"/>
                        </a:rPr>
                        <a:t> District-funded (no cost to schools) </a:t>
                      </a:r>
                      <a:r>
                        <a:rPr b="1" lang="en-US" sz="1600" u="none" cap="none" strike="noStrike">
                          <a:latin typeface="Poppins"/>
                          <a:ea typeface="Poppins"/>
                          <a:cs typeface="Poppins"/>
                          <a:sym typeface="Poppins"/>
                        </a:rPr>
                        <a:t>Funding Sources:</a:t>
                      </a:r>
                      <a:r>
                        <a:rPr lang="en-US" sz="1600" u="none" cap="none" strike="noStrike">
                          <a:latin typeface="Poppins"/>
                          <a:ea typeface="Poppins"/>
                          <a:cs typeface="Poppins"/>
                          <a:sym typeface="Poppins"/>
                        </a:rPr>
                        <a:t> District General Fund Professional Learning Allocation Title II (if applicable)</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51" name="Google Shape;251;p21"/>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2400"/>
              <a:buFont typeface="Arial"/>
              <a:buNone/>
            </a:pPr>
            <a:r>
              <a:rPr b="1" i="0" lang="en-US" sz="2400" u="none" cap="none" strike="noStrike">
                <a:solidFill>
                  <a:schemeClr val="dk1"/>
                </a:solidFill>
                <a:latin typeface="Poppins"/>
                <a:ea typeface="Poppins"/>
                <a:cs typeface="Poppins"/>
                <a:sym typeface="Poppins"/>
              </a:rPr>
              <a:t>Focus Area: New Teacher Support – T.H.R.I.V.E. Mentorship Program</a:t>
            </a:r>
            <a:endParaRPr b="1" i="0" sz="2800"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Short-Term Goal:</a:t>
            </a:r>
            <a:r>
              <a:rPr b="0" i="0" lang="en-US" sz="1600" u="none" cap="none" strike="noStrike">
                <a:solidFill>
                  <a:schemeClr val="dk1"/>
                </a:solidFill>
                <a:latin typeface="Poppins"/>
                <a:ea typeface="Poppins"/>
                <a:cs typeface="Poppins"/>
                <a:sym typeface="Poppins"/>
              </a:rPr>
              <a:t> Implement a structured mentorship program pairing 100% of new teachers with an experienced T.H.R.I.V.E. mentor.</a:t>
            </a:r>
            <a:endParaRPr b="0" i="0" sz="1600" u="none" cap="none" strike="noStrike">
              <a:solidFill>
                <a:schemeClr val="dk1"/>
              </a:solidFill>
              <a:latin typeface="Poppins"/>
              <a:ea typeface="Poppins"/>
              <a:cs typeface="Poppins"/>
              <a:sym typeface="Poppins"/>
            </a:endParaRPr>
          </a:p>
          <a:p>
            <a:pPr indent="0" lvl="0" marL="0" marR="0" rtl="0" algn="l">
              <a:lnSpc>
                <a:spcPct val="115000"/>
              </a:lnSpc>
              <a:spcBef>
                <a:spcPts val="1200"/>
              </a:spcBef>
              <a:spcAft>
                <a:spcPts val="120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Long-Term Goal:</a:t>
            </a:r>
            <a:r>
              <a:rPr b="0" i="0" lang="en-US" sz="1600" u="none" cap="none" strike="noStrike">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b="0" i="0" sz="1600" u="none" cap="none" strike="noStrike">
              <a:solidFill>
                <a:schemeClr val="dk1"/>
              </a:solidFill>
              <a:latin typeface="Poppins"/>
              <a:ea typeface="Poppins"/>
              <a:cs typeface="Poppins"/>
              <a:sym typeface="Poppins"/>
            </a:endParaRPr>
          </a:p>
        </p:txBody>
      </p:sp>
      <p:sp>
        <p:nvSpPr>
          <p:cNvPr id="252" name="Google Shape;252;p21"/>
          <p:cNvSpPr/>
          <p:nvPr/>
        </p:nvSpPr>
        <p:spPr>
          <a:xfrm>
            <a:off x="0" y="1040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3" name="Google Shape;253;p21"/>
          <p:cNvSpPr/>
          <p:nvPr/>
        </p:nvSpPr>
        <p:spPr>
          <a:xfrm>
            <a:off x="0" y="11594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4" name="Google Shape;254;p21"/>
          <p:cNvSpPr/>
          <p:nvPr/>
        </p:nvSpPr>
        <p:spPr>
          <a:xfrm>
            <a:off x="0" y="22148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5" name="Google Shape;255;p21"/>
          <p:cNvSpPr/>
          <p:nvPr/>
        </p:nvSpPr>
        <p:spPr>
          <a:xfrm>
            <a:off x="0" y="32702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6" name="Google Shape;256;p21"/>
          <p:cNvSpPr/>
          <p:nvPr/>
        </p:nvSpPr>
        <p:spPr>
          <a:xfrm>
            <a:off x="0" y="43256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7" name="Google Shape;257;p21"/>
          <p:cNvSpPr/>
          <p:nvPr/>
        </p:nvSpPr>
        <p:spPr>
          <a:xfrm>
            <a:off x="0" y="53810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8" name="Google Shape;258;p21"/>
          <p:cNvSpPr/>
          <p:nvPr/>
        </p:nvSpPr>
        <p:spPr>
          <a:xfrm>
            <a:off x="0" y="64364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59" name="Google Shape;259;p21"/>
          <p:cNvSpPr/>
          <p:nvPr/>
        </p:nvSpPr>
        <p:spPr>
          <a:xfrm>
            <a:off x="0" y="7491850"/>
            <a:ext cx="2676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0" name="Google Shape;260;p21"/>
          <p:cNvSpPr/>
          <p:nvPr/>
        </p:nvSpPr>
        <p:spPr>
          <a:xfrm>
            <a:off x="0" y="8547250"/>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1" name="Google Shape;261;p21"/>
          <p:cNvSpPr/>
          <p:nvPr/>
        </p:nvSpPr>
        <p:spPr>
          <a:xfrm>
            <a:off x="0" y="9499125"/>
            <a:ext cx="2676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2" name="Google Shape;262;p21"/>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3" name="Google Shape;263;p21"/>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4" name="Google Shape;264;p21"/>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5" name="Google Shape;265;p21"/>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6" name="Google Shape;266;p21"/>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7" name="Google Shape;267;p21"/>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8" name="Google Shape;268;p21"/>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69" name="Google Shape;269;p21"/>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70" name="Google Shape;270;p21"/>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71" name="Google Shape;271;p21"/>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id="276" name="Google Shape;276;p22"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277" name="Google Shape;277;p22"/>
          <p:cNvGraphicFramePr/>
          <p:nvPr/>
        </p:nvGraphicFramePr>
        <p:xfrm>
          <a:off x="598163" y="2141200"/>
          <a:ext cx="3000000" cy="3000000"/>
        </p:xfrm>
        <a:graphic>
          <a:graphicData uri="http://schemas.openxmlformats.org/drawingml/2006/table">
            <a:tbl>
              <a:tblPr>
                <a:noFill/>
                <a:tableStyleId>{F1C9AE32-AAB1-4173-AA5B-49F53AECCAD0}</a:tableStyleId>
              </a:tblPr>
              <a:tblGrid>
                <a:gridCol w="2483150"/>
                <a:gridCol w="3980350"/>
                <a:gridCol w="4363775"/>
                <a:gridCol w="2400975"/>
                <a:gridCol w="1688900"/>
                <a:gridCol w="2483150"/>
              </a:tblGrid>
              <a:tr h="577000">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Professional Learning Activity &amp; Description</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Targeted Audience &amp;</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 Intended Results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&amp; </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Indicators of Success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 End Date &amp; # of Hours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Resources, Estimated Cost &amp; Funding Source</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marR="0" rtl="0" algn="l">
                        <a:lnSpc>
                          <a:spcPct val="100000"/>
                        </a:lnSpc>
                        <a:spcBef>
                          <a:spcPts val="0"/>
                        </a:spcBef>
                        <a:spcAft>
                          <a:spcPts val="0"/>
                        </a:spcAft>
                        <a:buClr>
                          <a:srgbClr val="000000"/>
                        </a:buClr>
                        <a:buSzPts val="1600"/>
                        <a:buFont typeface="Arial"/>
                        <a:buNone/>
                      </a:pPr>
                      <a:r>
                        <a:rPr b="1" i="1" lang="en-US" sz="1600" u="none" cap="none" strike="noStrike">
                          <a:latin typeface="Poppins"/>
                          <a:ea typeface="Poppins"/>
                          <a:cs typeface="Poppins"/>
                          <a:sym typeface="Poppins"/>
                        </a:rPr>
                        <a:t>Math Fact Fluency </a:t>
                      </a:r>
                      <a:r>
                        <a:rPr lang="en-US" sz="1600" u="none" cap="none" strike="noStrike">
                          <a:latin typeface="Poppins"/>
                          <a:ea typeface="Poppins"/>
                          <a:cs typeface="Poppins"/>
                          <a:sym typeface="Poppins"/>
                        </a:rPr>
                        <a:t>(by Jennifer Bay-Williams) </a:t>
                      </a:r>
                      <a:r>
                        <a:rPr b="1" lang="en-US" sz="1600" u="none" cap="none" strike="noStrike">
                          <a:latin typeface="Poppins"/>
                          <a:ea typeface="Poppins"/>
                          <a:cs typeface="Poppins"/>
                          <a:sym typeface="Poppins"/>
                        </a:rPr>
                        <a:t>book study, blog, and training. </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Teachers will read the book over the summer while responding to a blog.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Teachers will then be trained on how to assess and support learning and retention with tools that we will correlate with our iReady math curriculum.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 Audience:  </a:t>
                      </a:r>
                      <a:r>
                        <a:rPr lang="en-US" sz="1600" u="none" cap="none" strike="noStrike">
                          <a:latin typeface="Poppins"/>
                          <a:ea typeface="Poppins"/>
                          <a:cs typeface="Poppins"/>
                          <a:sym typeface="Poppins"/>
                        </a:rPr>
                        <a:t>Gen ed and SPed teachers.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Intended Results: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 Improve teacher knowledge on the importance of math strategies in instruction.</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Build a repertoire of assessments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Student Outcomes: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Increase fluency with basic math facts.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Students compute with accuracy, flexibility, and efficiency</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Educator Practices: </a:t>
                      </a:r>
                      <a:endParaRPr b="1"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b="1" lang="en-US" sz="1600" u="none" cap="none" strike="noStrike">
                          <a:latin typeface="Poppins"/>
                          <a:ea typeface="Poppins"/>
                          <a:cs typeface="Poppins"/>
                          <a:sym typeface="Poppins"/>
                        </a:rPr>
                        <a:t> </a:t>
                      </a:r>
                      <a:r>
                        <a:rPr lang="en-US" sz="1600" u="none" cap="none" strike="noStrike">
                          <a:latin typeface="Poppins"/>
                          <a:ea typeface="Poppins"/>
                          <a:cs typeface="Poppins"/>
                          <a:sym typeface="Poppins"/>
                        </a:rPr>
                        <a:t>develop assessment tools that monitor fact mastery in formative and supportive ways.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design instruction that provides substantial and enjoyable practice for students.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Educator Beliefs &amp; Efficacy:</a:t>
                      </a:r>
                      <a:r>
                        <a:rPr lang="en-US" sz="1600" u="none" cap="none" strike="noStrike">
                          <a:latin typeface="Poppins"/>
                          <a:ea typeface="Poppins"/>
                          <a:cs typeface="Poppins"/>
                          <a:sym typeface="Poppins"/>
                        </a:rPr>
                        <a:t>  Increased teacher knowledge of what students need to be fluent and build confidence in teachers which will in turn build confidence in students.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for Evidence of Implementation: </a:t>
                      </a:r>
                      <a:r>
                        <a:rPr b="1" lang="en-US" sz="1600" u="none" cap="none" strike="noStrike">
                          <a:solidFill>
                            <a:schemeClr val="dk1"/>
                          </a:solidFill>
                          <a:latin typeface="Poppins"/>
                          <a:ea typeface="Poppins"/>
                          <a:cs typeface="Poppins"/>
                          <a:sym typeface="Poppins"/>
                        </a:rPr>
                        <a:t>Data Gathered:</a:t>
                      </a:r>
                      <a:r>
                        <a:rPr lang="en-US" sz="1600" u="none" cap="none" strike="noStrike">
                          <a:latin typeface="Poppins"/>
                          <a:ea typeface="Poppins"/>
                          <a:cs typeface="Poppins"/>
                          <a:sym typeface="Poppins"/>
                        </a:rPr>
                        <a:t>  walkthrough data showing implementation within HQIR math instruction</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mid year and end-of-year teacher survey data</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Live scoring of SAQ and ERQ</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Responsible Parties: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Gen ed teachers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SPed teachers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ILT</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Frequency of Analysis: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after fall, winter, and spring diagnostics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PLC analysis of student work and assessments.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Instructional Coach</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PLC meetings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improved student scores in math as indicated by iReady scores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walkthrough evidence of strategies embedded in HQIR instruction</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Positive results with teacher efficacy survey on math instruction</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Variety of math assessments used to demonstrate student mastery</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a:t>
                      </a:r>
                      <a:r>
                        <a:rPr lang="en-US" sz="1600" u="none" cap="none" strike="noStrike">
                          <a:latin typeface="Poppins"/>
                          <a:ea typeface="Poppins"/>
                          <a:cs typeface="Poppins"/>
                          <a:sym typeface="Poppins"/>
                        </a:rPr>
                        <a:t> June 2026 (6 hours of book study and blog)</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a:t>
                      </a:r>
                      <a:r>
                        <a:rPr lang="en-US" sz="1600" u="none" cap="none" strike="noStrike">
                          <a:latin typeface="Poppins"/>
                          <a:ea typeface="Poppins"/>
                          <a:cs typeface="Poppins"/>
                          <a:sym typeface="Poppins"/>
                        </a:rPr>
                        <a:t> August 6, 2026 training and correlation with iReady curriculum (additional 6 hours)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Mid-Year Review:</a:t>
                      </a:r>
                      <a:r>
                        <a:rPr lang="en-US" sz="1600" u="none" cap="none" strike="noStrike">
                          <a:latin typeface="Poppins"/>
                          <a:ea typeface="Poppins"/>
                          <a:cs typeface="Poppins"/>
                          <a:sym typeface="Poppins"/>
                        </a:rPr>
                        <a:t>  winter iReady math results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Completion:</a:t>
                      </a:r>
                      <a:r>
                        <a:rPr lang="en-US" sz="1600" u="none" cap="none" strike="noStrike">
                          <a:latin typeface="Poppins"/>
                          <a:ea typeface="Poppins"/>
                          <a:cs typeface="Poppins"/>
                          <a:sym typeface="Poppins"/>
                        </a:rPr>
                        <a:t> May 2027</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Staffing:  </a:t>
                      </a:r>
                      <a:r>
                        <a:rPr lang="en-US" sz="1600" u="none" cap="none" strike="noStrike">
                          <a:latin typeface="Poppins"/>
                          <a:ea typeface="Poppins"/>
                          <a:cs typeface="Poppins"/>
                          <a:sym typeface="Poppins"/>
                        </a:rPr>
                        <a:t>Instructional Coach, Asst. Principal, and principal</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Technology &amp; Tools:</a:t>
                      </a:r>
                      <a:r>
                        <a:rPr lang="en-US" sz="1600" u="none" cap="none" strike="noStrike">
                          <a:latin typeface="Poppins"/>
                          <a:ea typeface="Poppins"/>
                          <a:cs typeface="Poppins"/>
                          <a:sym typeface="Poppins"/>
                        </a:rPr>
                        <a:t> Book, iReady curriculum, blog through Google Slides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Time &amp; Release:</a:t>
                      </a:r>
                      <a:r>
                        <a:rPr lang="en-US" sz="1600" u="none" cap="none" strike="noStrike">
                          <a:latin typeface="Poppins"/>
                          <a:ea typeface="Poppins"/>
                          <a:cs typeface="Poppins"/>
                          <a:sym typeface="Poppins"/>
                        </a:rPr>
                        <a:t> 7 blog posts throughout June and July</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Estimated Cost:</a:t>
                      </a:r>
                      <a:r>
                        <a:rPr lang="en-US" sz="1600" u="none" cap="none" strike="noStrike">
                          <a:latin typeface="Poppins"/>
                          <a:ea typeface="Poppins"/>
                          <a:cs typeface="Poppins"/>
                          <a:sym typeface="Poppins"/>
                        </a:rPr>
                        <a:t>   $240 for cost of books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Funding Sources:</a:t>
                      </a:r>
                      <a:r>
                        <a:rPr lang="en-US" sz="1600" u="none" cap="none" strike="noStrike">
                          <a:latin typeface="Poppins"/>
                          <a:ea typeface="Poppins"/>
                          <a:cs typeface="Poppins"/>
                          <a:sym typeface="Poppins"/>
                        </a:rPr>
                        <a:t>   Title 1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78" name="Google Shape;278;p22"/>
          <p:cNvSpPr txBox="1"/>
          <p:nvPr/>
        </p:nvSpPr>
        <p:spPr>
          <a:xfrm>
            <a:off x="529575" y="120000"/>
            <a:ext cx="17609700" cy="1754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2400"/>
              <a:buFont typeface="Arial"/>
              <a:buNone/>
            </a:pPr>
            <a:r>
              <a:rPr b="1" i="0" lang="en-US" sz="2400" u="none" cap="none" strike="noStrike">
                <a:solidFill>
                  <a:schemeClr val="dk1"/>
                </a:solidFill>
                <a:latin typeface="Poppins"/>
                <a:ea typeface="Poppins"/>
                <a:cs typeface="Poppins"/>
                <a:sym typeface="Poppins"/>
              </a:rPr>
              <a:t>Focus Area: Math                                                                                                                                                                            </a:t>
            </a:r>
            <a:endParaRPr b="1" i="0" sz="2400" u="none" cap="none" strike="noStrike">
              <a:solidFill>
                <a:schemeClr val="dk1"/>
              </a:solidFill>
              <a:latin typeface="Poppins"/>
              <a:ea typeface="Poppins"/>
              <a:cs typeface="Poppins"/>
              <a:sym typeface="Poppins"/>
            </a:endParaRPr>
          </a:p>
          <a:p>
            <a:pPr indent="0" lvl="0" marL="0" marR="0" rtl="0" algn="l">
              <a:lnSpc>
                <a:spcPct val="115000"/>
              </a:lnSpc>
              <a:spcBef>
                <a:spcPts val="2400"/>
              </a:spcBef>
              <a:spcAft>
                <a:spcPts val="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Short-Term Goal:</a:t>
            </a:r>
            <a:r>
              <a:rPr b="0" i="0" lang="en-US" sz="1600" u="none" cap="none" strike="noStrike">
                <a:solidFill>
                  <a:schemeClr val="dk1"/>
                </a:solidFill>
                <a:latin typeface="Poppins"/>
                <a:ea typeface="Poppins"/>
                <a:cs typeface="Poppins"/>
                <a:sym typeface="Poppins"/>
              </a:rPr>
              <a:t>   By spring 2027,  students scoring proficient/distinguished in math will increase from 32% to 71.6%.</a:t>
            </a:r>
            <a:endParaRPr b="0" i="0" sz="1600" u="none" cap="none" strike="noStrike">
              <a:solidFill>
                <a:schemeClr val="dk1"/>
              </a:solidFill>
              <a:latin typeface="Poppins"/>
              <a:ea typeface="Poppins"/>
              <a:cs typeface="Poppins"/>
              <a:sym typeface="Poppins"/>
            </a:endParaRPr>
          </a:p>
          <a:p>
            <a:pPr indent="0" lvl="0" marL="0" marR="0" rtl="0" algn="l">
              <a:lnSpc>
                <a:spcPct val="115000"/>
              </a:lnSpc>
              <a:spcBef>
                <a:spcPts val="2400"/>
              </a:spcBef>
              <a:spcAft>
                <a:spcPts val="60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Long-Term Goal:</a:t>
            </a:r>
            <a:r>
              <a:rPr b="0" i="0" lang="en-US" sz="1600" u="none" cap="none" strike="noStrike">
                <a:solidFill>
                  <a:schemeClr val="dk1"/>
                </a:solidFill>
                <a:latin typeface="Poppins"/>
                <a:ea typeface="Poppins"/>
                <a:cs typeface="Poppins"/>
                <a:sym typeface="Poppins"/>
              </a:rPr>
              <a:t>   By spring 2030,  students scoring proficient/distinguished in math will increase from 32% to 76.9%. </a:t>
            </a:r>
            <a:endParaRPr b="0" i="0" sz="1600" u="none" cap="none" strike="noStrike">
              <a:solidFill>
                <a:schemeClr val="dk1"/>
              </a:solidFill>
              <a:latin typeface="Poppins"/>
              <a:ea typeface="Poppins"/>
              <a:cs typeface="Poppins"/>
              <a:sym typeface="Poppins"/>
            </a:endParaRPr>
          </a:p>
        </p:txBody>
      </p:sp>
      <p:sp>
        <p:nvSpPr>
          <p:cNvPr id="279" name="Google Shape;279;p22"/>
          <p:cNvSpPr/>
          <p:nvPr/>
        </p:nvSpPr>
        <p:spPr>
          <a:xfrm>
            <a:off x="-896575" y="7779975"/>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0" name="Google Shape;280;p22"/>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1" name="Google Shape;281;p22"/>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2" name="Google Shape;282;p22"/>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3" name="Google Shape;283;p22"/>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4" name="Google Shape;284;p22"/>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5" name="Google Shape;285;p22"/>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6" name="Google Shape;286;p22"/>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7" name="Google Shape;287;p22"/>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8" name="Google Shape;288;p22"/>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89" name="Google Shape;289;p22"/>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290" name="Google Shape;290;p22"/>
          <p:cNvPicPr preferRelativeResize="0"/>
          <p:nvPr/>
        </p:nvPicPr>
        <p:blipFill rotWithShape="1">
          <a:blip r:embed="rId4">
            <a:alphaModFix/>
          </a:blip>
          <a:srcRect b="13239" l="10618" r="12102" t="14418"/>
          <a:stretch/>
        </p:blipFill>
        <p:spPr>
          <a:xfrm>
            <a:off x="15420275" y="120001"/>
            <a:ext cx="2434099" cy="203234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pic>
        <p:nvPicPr>
          <p:cNvPr id="295" name="Google Shape;295;p23" title="3.jpg"/>
          <p:cNvPicPr preferRelativeResize="0"/>
          <p:nvPr/>
        </p:nvPicPr>
        <p:blipFill rotWithShape="1">
          <a:blip r:embed="rId3">
            <a:alphaModFix/>
          </a:blip>
          <a:srcRect b="0" l="0" r="0" t="0"/>
          <a:stretch/>
        </p:blipFill>
        <p:spPr>
          <a:xfrm>
            <a:off x="0" y="-12"/>
            <a:ext cx="18288000" cy="10287019"/>
          </a:xfrm>
          <a:prstGeom prst="rect">
            <a:avLst/>
          </a:prstGeom>
          <a:noFill/>
          <a:ln>
            <a:noFill/>
          </a:ln>
        </p:spPr>
      </p:pic>
      <p:graphicFrame>
        <p:nvGraphicFramePr>
          <p:cNvPr id="296" name="Google Shape;296;p23"/>
          <p:cNvGraphicFramePr/>
          <p:nvPr/>
        </p:nvGraphicFramePr>
        <p:xfrm>
          <a:off x="598163" y="2141200"/>
          <a:ext cx="3000000" cy="3000000"/>
        </p:xfrm>
        <a:graphic>
          <a:graphicData uri="http://schemas.openxmlformats.org/drawingml/2006/table">
            <a:tbl>
              <a:tblPr>
                <a:noFill/>
                <a:tableStyleId>{F1C9AE32-AAB1-4173-AA5B-49F53AECCAD0}</a:tableStyleId>
              </a:tblPr>
              <a:tblGrid>
                <a:gridCol w="2483150"/>
                <a:gridCol w="3980350"/>
                <a:gridCol w="4363775"/>
                <a:gridCol w="2400975"/>
                <a:gridCol w="1688900"/>
                <a:gridCol w="2483150"/>
              </a:tblGrid>
              <a:tr h="577000">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Professional Learning Activity &amp; Description</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Targeted Audience &amp;</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 Intended Results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&amp; </a:t>
                      </a:r>
                      <a:endParaRPr b="1" sz="1600" u="none" cap="none" strike="noStrike">
                        <a:latin typeface="Poppins"/>
                        <a:ea typeface="Poppins"/>
                        <a:cs typeface="Poppins"/>
                        <a:sym typeface="Poppins"/>
                      </a:endParaRPr>
                    </a:p>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Indicators of Success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 End Date &amp; # of Hours</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Resources, Estimated Cost &amp; Funding Source</a:t>
                      </a:r>
                      <a:endParaRPr b="1"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7082225">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Vertical Progression of Math standards</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  teachers will work in vertical groups by domain ( OA, NBT, MD, G, NF) to form a progression of the standards.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  Teachers will identify prerequisite skills for standards as well as exit criteria for each grade level for each domain.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Target Audience:  </a:t>
                      </a:r>
                      <a:r>
                        <a:rPr lang="en-US" sz="1600" u="none" cap="none" strike="noStrike">
                          <a:latin typeface="Poppins"/>
                          <a:ea typeface="Poppins"/>
                          <a:cs typeface="Poppins"/>
                          <a:sym typeface="Poppins"/>
                        </a:rPr>
                        <a:t>Gen ed and SPed teachers.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Intended Results: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 Improve teacher knowledge on the progression of standards across grade levels.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Improve foundation of what math fact fluency looks like in each grade.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Consistency in language and instruction across the school</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Student Outcomes: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Increased math scores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stronger foundations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decrease in learning gaps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Educator Practices: </a:t>
                      </a:r>
                      <a:endParaRPr b="1"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support personalized instruction by </a:t>
                      </a:r>
                      <a:r>
                        <a:rPr b="1" lang="en-US" sz="1600" u="none" cap="none" strike="noStrike">
                          <a:latin typeface="Poppins"/>
                          <a:ea typeface="Poppins"/>
                          <a:cs typeface="Poppins"/>
                          <a:sym typeface="Poppins"/>
                        </a:rPr>
                        <a:t> </a:t>
                      </a:r>
                      <a:r>
                        <a:rPr lang="en-US" sz="1600" u="none" cap="none" strike="noStrike">
                          <a:latin typeface="Poppins"/>
                          <a:ea typeface="Poppins"/>
                          <a:cs typeface="Poppins"/>
                          <a:sym typeface="Poppins"/>
                        </a:rPr>
                        <a:t>identifying learning goals for students performing below grade level.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build coherence and consistency</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Educator Beliefs &amp; Efficacy:</a:t>
                      </a:r>
                      <a:r>
                        <a:rPr lang="en-US" sz="1600" u="none" cap="none" strike="noStrike">
                          <a:latin typeface="Poppins"/>
                          <a:ea typeface="Poppins"/>
                          <a:cs typeface="Poppins"/>
                          <a:sym typeface="Poppins"/>
                        </a:rPr>
                        <a:t>  teachers gain a deeper understanding of how their grade level contributes to the overall math trajectory of the school.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Monitoring for Evidence of Implementation: </a:t>
                      </a:r>
                      <a:r>
                        <a:rPr b="1" lang="en-US" sz="1600" u="none" cap="none" strike="noStrike">
                          <a:solidFill>
                            <a:schemeClr val="dk1"/>
                          </a:solidFill>
                          <a:latin typeface="Poppins"/>
                          <a:ea typeface="Poppins"/>
                          <a:cs typeface="Poppins"/>
                          <a:sym typeface="Poppins"/>
                        </a:rPr>
                        <a:t>Data Gathered:</a:t>
                      </a:r>
                      <a:r>
                        <a:rPr lang="en-US" sz="1600" u="none" cap="none" strike="noStrike">
                          <a:latin typeface="Poppins"/>
                          <a:ea typeface="Poppins"/>
                          <a:cs typeface="Poppins"/>
                          <a:sym typeface="Poppins"/>
                        </a:rPr>
                        <a:t>  walkthrough data showing implementation within HQIR math instruction</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mid year and end-of-year teacher survey data</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Live scoring of SAQ and ERQ</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b="1"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Responsible Parties: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Gen ed teachers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SPed teachers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ILT</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Frequency of Analysis: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after fall, winter, and spring diagnostics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PLC analysis of student work and assessments.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 Supports: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Instructional Coach</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PLC meetings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improved student scores in math as indicated by iReady scores </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decrease in learning gaps</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Positive results with teacher efficacy survey on math instruction</a:t>
                      </a:r>
                      <a:endParaRPr sz="1600" u="none" cap="none" strike="noStrike">
                        <a:latin typeface="Poppins"/>
                        <a:ea typeface="Poppins"/>
                        <a:cs typeface="Poppins"/>
                        <a:sym typeface="Poppins"/>
                      </a:endParaRPr>
                    </a:p>
                    <a:p>
                      <a:pPr indent="-330200" lvl="0" marL="457200" marR="0" rtl="0" algn="l">
                        <a:lnSpc>
                          <a:spcPct val="100000"/>
                        </a:lnSpc>
                        <a:spcBef>
                          <a:spcPts val="0"/>
                        </a:spcBef>
                        <a:spcAft>
                          <a:spcPts val="0"/>
                        </a:spcAft>
                        <a:buClr>
                          <a:srgbClr val="000000"/>
                        </a:buClr>
                        <a:buSzPts val="1600"/>
                        <a:buFont typeface="Poppins"/>
                        <a:buChar char="●"/>
                      </a:pPr>
                      <a:r>
                        <a:rPr lang="en-US" sz="1600" u="none" cap="none" strike="noStrike">
                          <a:latin typeface="Poppins"/>
                          <a:ea typeface="Poppins"/>
                          <a:cs typeface="Poppins"/>
                          <a:sym typeface="Poppins"/>
                        </a:rPr>
                        <a:t>decrease in number of students in math MTSS </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Start:</a:t>
                      </a:r>
                      <a:r>
                        <a:rPr lang="en-US" sz="1600" u="none" cap="none" strike="noStrike">
                          <a:latin typeface="Poppins"/>
                          <a:ea typeface="Poppins"/>
                          <a:cs typeface="Poppins"/>
                          <a:sym typeface="Poppins"/>
                        </a:rPr>
                        <a:t> August 5, 2026</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Ongoing:</a:t>
                      </a:r>
                      <a:r>
                        <a:rPr lang="en-US" sz="1600" u="none" cap="none" strike="noStrike">
                          <a:latin typeface="Poppins"/>
                          <a:ea typeface="Poppins"/>
                          <a:cs typeface="Poppins"/>
                          <a:sym typeface="Poppins"/>
                        </a:rPr>
                        <a:t> PLC unit assessment analysis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Mid-Year Review:</a:t>
                      </a:r>
                      <a:r>
                        <a:rPr lang="en-US" sz="1600" u="none" cap="none" strike="noStrike">
                          <a:latin typeface="Poppins"/>
                          <a:ea typeface="Poppins"/>
                          <a:cs typeface="Poppins"/>
                          <a:sym typeface="Poppins"/>
                        </a:rPr>
                        <a:t>  winter iReady math results</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Completion:</a:t>
                      </a:r>
                      <a:r>
                        <a:rPr lang="en-US" sz="1600" u="none" cap="none" strike="noStrike">
                          <a:latin typeface="Poppins"/>
                          <a:ea typeface="Poppins"/>
                          <a:cs typeface="Poppins"/>
                          <a:sym typeface="Poppins"/>
                        </a:rPr>
                        <a:t> May 2027</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Staffing:  </a:t>
                      </a:r>
                      <a:r>
                        <a:rPr lang="en-US" sz="1600" u="none" cap="none" strike="noStrike">
                          <a:latin typeface="Poppins"/>
                          <a:ea typeface="Poppins"/>
                          <a:cs typeface="Poppins"/>
                          <a:sym typeface="Poppins"/>
                        </a:rPr>
                        <a:t>Instructional Coach, Asst. Principal, and principal</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Technology &amp; Tools:</a:t>
                      </a:r>
                      <a:r>
                        <a:rPr lang="en-US" sz="1600" u="none" cap="none" strike="noStrike">
                          <a:latin typeface="Poppins"/>
                          <a:ea typeface="Poppins"/>
                          <a:cs typeface="Poppins"/>
                          <a:sym typeface="Poppins"/>
                        </a:rPr>
                        <a:t>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lang="en-US" sz="1600" u="none" cap="none" strike="noStrike">
                          <a:latin typeface="Poppins"/>
                          <a:ea typeface="Poppins"/>
                          <a:cs typeface="Poppins"/>
                          <a:sym typeface="Poppins"/>
                        </a:rPr>
                        <a:t>student data</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Time &amp; Release:</a:t>
                      </a:r>
                      <a:r>
                        <a:rPr lang="en-US" sz="1600" u="none" cap="none" strike="noStrike">
                          <a:latin typeface="Poppins"/>
                          <a:ea typeface="Poppins"/>
                          <a:cs typeface="Poppins"/>
                          <a:sym typeface="Poppins"/>
                        </a:rPr>
                        <a:t> ongoing throughout year</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Estimated Cost:</a:t>
                      </a:r>
                      <a:r>
                        <a:rPr lang="en-US" sz="1600" u="none" cap="none" strike="noStrike">
                          <a:latin typeface="Poppins"/>
                          <a:ea typeface="Poppins"/>
                          <a:cs typeface="Poppins"/>
                          <a:sym typeface="Poppins"/>
                        </a:rPr>
                        <a:t>   $0</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latin typeface="Poppins"/>
                        <a:ea typeface="Poppins"/>
                        <a:cs typeface="Poppins"/>
                        <a:sym typeface="Poppins"/>
                      </a:endParaRPr>
                    </a:p>
                    <a:p>
                      <a:pPr indent="0" lvl="0" marL="0" marR="0" rtl="0" algn="l">
                        <a:lnSpc>
                          <a:spcPct val="100000"/>
                        </a:lnSpc>
                        <a:spcBef>
                          <a:spcPts val="0"/>
                        </a:spcBef>
                        <a:spcAft>
                          <a:spcPts val="0"/>
                        </a:spcAft>
                        <a:buClr>
                          <a:srgbClr val="000000"/>
                        </a:buClr>
                        <a:buSzPts val="1600"/>
                        <a:buFont typeface="Arial"/>
                        <a:buNone/>
                      </a:pPr>
                      <a:r>
                        <a:rPr b="1" lang="en-US" sz="1600" u="none" cap="none" strike="noStrike">
                          <a:latin typeface="Poppins"/>
                          <a:ea typeface="Poppins"/>
                          <a:cs typeface="Poppins"/>
                          <a:sym typeface="Poppins"/>
                        </a:rPr>
                        <a:t>Funding Sources:</a:t>
                      </a:r>
                      <a:r>
                        <a:rPr lang="en-US" sz="1600" u="none" cap="none" strike="noStrike">
                          <a:latin typeface="Poppins"/>
                          <a:ea typeface="Poppins"/>
                          <a:cs typeface="Poppins"/>
                          <a:sym typeface="Poppins"/>
                        </a:rPr>
                        <a:t>   n/a</a:t>
                      </a:r>
                      <a:endParaRPr sz="1600" u="none" cap="none" strike="noStrike">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97" name="Google Shape;297;p23"/>
          <p:cNvSpPr txBox="1"/>
          <p:nvPr/>
        </p:nvSpPr>
        <p:spPr>
          <a:xfrm>
            <a:off x="529575" y="120000"/>
            <a:ext cx="17609700" cy="1754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2400"/>
              </a:spcBef>
              <a:spcAft>
                <a:spcPts val="0"/>
              </a:spcAft>
              <a:buClr>
                <a:srgbClr val="000000"/>
              </a:buClr>
              <a:buSzPts val="2400"/>
              <a:buFont typeface="Arial"/>
              <a:buNone/>
            </a:pPr>
            <a:r>
              <a:rPr b="1" i="0" lang="en-US" sz="2400" u="none" cap="none" strike="noStrike">
                <a:solidFill>
                  <a:schemeClr val="dk1"/>
                </a:solidFill>
                <a:latin typeface="Poppins"/>
                <a:ea typeface="Poppins"/>
                <a:cs typeface="Poppins"/>
                <a:sym typeface="Poppins"/>
              </a:rPr>
              <a:t>Focus Area: Math                                                                                                                                                                            </a:t>
            </a:r>
            <a:endParaRPr b="1" i="0" sz="2400" u="none" cap="none" strike="noStrike">
              <a:solidFill>
                <a:schemeClr val="dk1"/>
              </a:solidFill>
              <a:latin typeface="Poppins"/>
              <a:ea typeface="Poppins"/>
              <a:cs typeface="Poppins"/>
              <a:sym typeface="Poppins"/>
            </a:endParaRPr>
          </a:p>
          <a:p>
            <a:pPr indent="0" lvl="0" marL="0" marR="0" rtl="0" algn="l">
              <a:lnSpc>
                <a:spcPct val="115000"/>
              </a:lnSpc>
              <a:spcBef>
                <a:spcPts val="2400"/>
              </a:spcBef>
              <a:spcAft>
                <a:spcPts val="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Short-Term Goal:</a:t>
            </a:r>
            <a:r>
              <a:rPr b="0" i="0" lang="en-US" sz="1600" u="none" cap="none" strike="noStrike">
                <a:solidFill>
                  <a:schemeClr val="dk1"/>
                </a:solidFill>
                <a:latin typeface="Poppins"/>
                <a:ea typeface="Poppins"/>
                <a:cs typeface="Poppins"/>
                <a:sym typeface="Poppins"/>
              </a:rPr>
              <a:t>   By spring 2027,  students scoring proficient/distinguished in math will increase from 32% to 71.6%.</a:t>
            </a:r>
            <a:endParaRPr b="0" i="0" sz="1600" u="none" cap="none" strike="noStrike">
              <a:solidFill>
                <a:schemeClr val="dk1"/>
              </a:solidFill>
              <a:latin typeface="Poppins"/>
              <a:ea typeface="Poppins"/>
              <a:cs typeface="Poppins"/>
              <a:sym typeface="Poppins"/>
            </a:endParaRPr>
          </a:p>
          <a:p>
            <a:pPr indent="0" lvl="0" marL="0" marR="0" rtl="0" algn="l">
              <a:lnSpc>
                <a:spcPct val="115000"/>
              </a:lnSpc>
              <a:spcBef>
                <a:spcPts val="2400"/>
              </a:spcBef>
              <a:spcAft>
                <a:spcPts val="600"/>
              </a:spcAft>
              <a:buClr>
                <a:srgbClr val="000000"/>
              </a:buClr>
              <a:buSzPts val="1600"/>
              <a:buFont typeface="Arial"/>
              <a:buNone/>
            </a:pPr>
            <a:r>
              <a:rPr b="1" i="0" lang="en-US" sz="1600" u="none" cap="none" strike="noStrike">
                <a:solidFill>
                  <a:schemeClr val="dk1"/>
                </a:solidFill>
                <a:latin typeface="Poppins"/>
                <a:ea typeface="Poppins"/>
                <a:cs typeface="Poppins"/>
                <a:sym typeface="Poppins"/>
              </a:rPr>
              <a:t>Long-Term Goal:</a:t>
            </a:r>
            <a:r>
              <a:rPr b="0" i="0" lang="en-US" sz="1600" u="none" cap="none" strike="noStrike">
                <a:solidFill>
                  <a:schemeClr val="dk1"/>
                </a:solidFill>
                <a:latin typeface="Poppins"/>
                <a:ea typeface="Poppins"/>
                <a:cs typeface="Poppins"/>
                <a:sym typeface="Poppins"/>
              </a:rPr>
              <a:t>   By spring 2030,  students scoring proficient/distinguished in math will increase from 32% to 76.9%. </a:t>
            </a:r>
            <a:endParaRPr b="0" i="0" sz="1600" u="none" cap="none" strike="noStrike">
              <a:solidFill>
                <a:schemeClr val="dk1"/>
              </a:solidFill>
              <a:latin typeface="Poppins"/>
              <a:ea typeface="Poppins"/>
              <a:cs typeface="Poppins"/>
              <a:sym typeface="Poppins"/>
            </a:endParaRPr>
          </a:p>
        </p:txBody>
      </p:sp>
      <p:sp>
        <p:nvSpPr>
          <p:cNvPr id="298" name="Google Shape;298;p23"/>
          <p:cNvSpPr/>
          <p:nvPr/>
        </p:nvSpPr>
        <p:spPr>
          <a:xfrm>
            <a:off x="-896575" y="7779975"/>
            <a:ext cx="2676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99" name="Google Shape;299;p23"/>
          <p:cNvSpPr/>
          <p:nvPr/>
        </p:nvSpPr>
        <p:spPr>
          <a:xfrm>
            <a:off x="0" y="0"/>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0" name="Google Shape;300;p23"/>
          <p:cNvSpPr/>
          <p:nvPr/>
        </p:nvSpPr>
        <p:spPr>
          <a:xfrm>
            <a:off x="0" y="1055275"/>
            <a:ext cx="440400" cy="11076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1" name="Google Shape;301;p23"/>
          <p:cNvSpPr/>
          <p:nvPr/>
        </p:nvSpPr>
        <p:spPr>
          <a:xfrm>
            <a:off x="0" y="21628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2" name="Google Shape;302;p23"/>
          <p:cNvSpPr/>
          <p:nvPr/>
        </p:nvSpPr>
        <p:spPr>
          <a:xfrm>
            <a:off x="0" y="32182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3" name="Google Shape;303;p23"/>
          <p:cNvSpPr/>
          <p:nvPr/>
        </p:nvSpPr>
        <p:spPr>
          <a:xfrm>
            <a:off x="0" y="42736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4" name="Google Shape;304;p23"/>
          <p:cNvSpPr/>
          <p:nvPr/>
        </p:nvSpPr>
        <p:spPr>
          <a:xfrm>
            <a:off x="0" y="53290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5" name="Google Shape;305;p23"/>
          <p:cNvSpPr/>
          <p:nvPr/>
        </p:nvSpPr>
        <p:spPr>
          <a:xfrm>
            <a:off x="0" y="63844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6" name="Google Shape;306;p23"/>
          <p:cNvSpPr/>
          <p:nvPr/>
        </p:nvSpPr>
        <p:spPr>
          <a:xfrm>
            <a:off x="0" y="7439875"/>
            <a:ext cx="440400" cy="10554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7" name="Google Shape;307;p23"/>
          <p:cNvSpPr/>
          <p:nvPr/>
        </p:nvSpPr>
        <p:spPr>
          <a:xfrm>
            <a:off x="0" y="8495275"/>
            <a:ext cx="440400" cy="1055400"/>
          </a:xfrm>
          <a:prstGeom prst="rect">
            <a:avLst/>
          </a:prstGeom>
          <a:solidFill>
            <a:srgbClr val="FF00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8" name="Google Shape;308;p23"/>
          <p:cNvSpPr/>
          <p:nvPr/>
        </p:nvSpPr>
        <p:spPr>
          <a:xfrm>
            <a:off x="0" y="9447150"/>
            <a:ext cx="440400" cy="787800"/>
          </a:xfrm>
          <a:prstGeom prst="rect">
            <a:avLst/>
          </a:prstGeom>
          <a:solidFill>
            <a:srgbClr val="00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309" name="Google Shape;309;p23"/>
          <p:cNvPicPr preferRelativeResize="0"/>
          <p:nvPr/>
        </p:nvPicPr>
        <p:blipFill rotWithShape="1">
          <a:blip r:embed="rId4">
            <a:alphaModFix/>
          </a:blip>
          <a:srcRect b="13239" l="10618" r="12102" t="14418"/>
          <a:stretch/>
        </p:blipFill>
        <p:spPr>
          <a:xfrm>
            <a:off x="15420275" y="120001"/>
            <a:ext cx="2434099" cy="203234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