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21" d="100"/>
          <a:sy n="121" d="100"/>
        </p:scale>
        <p:origin x="1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388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24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2743200"/>
            <a:ext cx="6858000" cy="6858000"/>
          </a:xfrm>
          <a:prstGeom prst="ellipse">
            <a:avLst/>
          </a:prstGeom>
          <a:solidFill>
            <a:srgbClr val="0F2E7A"/>
          </a:solidFill>
          <a:ln/>
        </p:spPr>
      </p:sp>
      <p:sp>
        <p:nvSpPr>
          <p:cNvPr id="3" name="Shape 1"/>
          <p:cNvSpPr/>
          <p:nvPr/>
        </p:nvSpPr>
        <p:spPr>
          <a:xfrm>
            <a:off x="-2377440" y="5120640"/>
            <a:ext cx="4206240" cy="4206240"/>
          </a:xfrm>
          <a:prstGeom prst="ellipse">
            <a:avLst/>
          </a:prstGeom>
          <a:ln w="38100">
            <a:solidFill>
              <a:srgbClr val="C8102E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822960" y="2331720"/>
            <a:ext cx="7589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kern="0" spc="200" dirty="0">
                <a:solidFill>
                  <a:srgbClr val="D6E2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ACSHS PRINCIPAL UPDATE</a:t>
            </a:r>
            <a:endParaRPr lang="en-US" sz="1800" dirty="0"/>
          </a:p>
        </p:txBody>
      </p:sp>
      <p:sp>
        <p:nvSpPr>
          <p:cNvPr id="6" name="Shape 3"/>
          <p:cNvSpPr/>
          <p:nvPr/>
        </p:nvSpPr>
        <p:spPr>
          <a:xfrm>
            <a:off x="822960" y="2852928"/>
            <a:ext cx="548640" cy="54864"/>
          </a:xfrm>
          <a:prstGeom prst="rect">
            <a:avLst/>
          </a:prstGeom>
          <a:solidFill>
            <a:srgbClr val="C8102E"/>
          </a:solidFill>
          <a:ln/>
        </p:spPr>
      </p:sp>
      <p:sp>
        <p:nvSpPr>
          <p:cNvPr id="7" name="Text 4"/>
          <p:cNvSpPr txBox="1"/>
          <p:nvPr/>
        </p:nvSpPr>
        <p:spPr>
          <a:xfrm>
            <a:off x="822960" y="2999232"/>
            <a:ext cx="8412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September Board Meeting</a:t>
            </a:r>
            <a:endParaRPr lang="en-US" sz="40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3913632"/>
            <a:ext cx="7863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D6E2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Culture, Instruction, and Our Path Forward at ACSHS</a:t>
            </a:r>
            <a:endParaRPr lang="en-US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516" y="1387642"/>
            <a:ext cx="3372853" cy="337285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1371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D6E2F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8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960120"/>
            <a:ext cx="10515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A246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Are We Most Proud Of?</a:t>
            </a:r>
            <a:endParaRPr lang="en-US" sz="3200" dirty="0"/>
          </a:p>
        </p:txBody>
      </p:sp>
      <p:sp>
        <p:nvSpPr>
          <p:cNvPr id="6" name="Text 4"/>
          <p:cNvSpPr txBox="1"/>
          <p:nvPr/>
        </p:nvSpPr>
        <p:spPr>
          <a:xfrm>
            <a:off x="822960" y="2331720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566160" y="1874520"/>
            <a:ext cx="8046720" cy="4160520"/>
          </a:xfrm>
          <a:prstGeom prst="roundRect">
            <a:avLst>
              <a:gd name="adj" fmla="val 2637"/>
            </a:avLst>
          </a:prstGeom>
          <a:solidFill>
            <a:srgbClr val="F5F7FB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3931920" y="2148840"/>
            <a:ext cx="7315200" cy="3566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15000"/>
              </a:lnSpc>
              <a:spcAft>
                <a:spcPts val="1400"/>
              </a:spcAft>
              <a:buSzPct val="100000"/>
              <a:buChar char="•"/>
            </a:pPr>
            <a:r>
              <a:rPr lang="en-US" sz="1500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Continued growth in school culture, with staff united around what's best for students.</a:t>
            </a:r>
            <a:endParaRPr lang="en-US" sz="1500" dirty="0"/>
          </a:p>
          <a:p>
            <a:pPr marL="342900" indent="-342900">
              <a:lnSpc>
                <a:spcPct val="115000"/>
              </a:lnSpc>
              <a:spcAft>
                <a:spcPts val="1400"/>
              </a:spcAft>
              <a:buSzPct val="100000"/>
              <a:buChar char="•"/>
            </a:pPr>
            <a:r>
              <a:rPr lang="en-US" sz="1500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clear year-start focus on student ownership, engagement, and making learning more meaningful.</a:t>
            </a:r>
            <a:endParaRPr lang="en-US" sz="1500" dirty="0"/>
          </a:p>
          <a:p>
            <a:pPr marL="342900" indent="-342900">
              <a:lnSpc>
                <a:spcPct val="115000"/>
              </a:lnSpc>
              <a:spcAft>
                <a:spcPts val="1400"/>
              </a:spcAft>
              <a:buSzPct val="100000"/>
              <a:buChar char="•"/>
            </a:pPr>
            <a:r>
              <a:rPr lang="en-US" sz="1500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importantly: we are not satisfied with maintaining where we are. Staff continue to learn, adjust, and work together to improve the ACSHS experience.</a:t>
            </a:r>
            <a:endParaRPr lang="en-US" sz="1500" dirty="0"/>
          </a:p>
          <a:p>
            <a:pPr marL="342900" indent="-342900">
              <a:lnSpc>
                <a:spcPct val="115000"/>
              </a:lnSpc>
              <a:buSzPct val="100000"/>
              <a:buChar char="•"/>
            </a:pPr>
            <a:r>
              <a:rPr lang="en-US" sz="1500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know we still have areas to improve — but we've started the year with clear direction and strong commitment to students.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ACSHS  |  September Board Meeting</a:t>
            </a:r>
            <a:endParaRPr lang="en-US" sz="1000" dirty="0"/>
          </a:p>
        </p:txBody>
      </p:sp>
      <p:sp>
        <p:nvSpPr>
          <p:cNvPr id="10" name="Text 8"/>
          <p:cNvSpPr txBox="1"/>
          <p:nvPr/>
        </p:nvSpPr>
        <p:spPr>
          <a:xfrm>
            <a:off x="1106424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  <p:pic>
        <p:nvPicPr>
          <p:cNvPr id="11" name="Image 0" descr="/home/claude/pptx_project/logo_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7160" y="6327648"/>
            <a:ext cx="411480" cy="4114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29" y="2026501"/>
            <a:ext cx="2994818" cy="299481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1371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D6E2F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8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960120"/>
            <a:ext cx="10789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A246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Challenge Are We Working Through?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10881360" cy="1051560"/>
          </a:xfrm>
          <a:prstGeom prst="roundRect">
            <a:avLst>
              <a:gd name="adj" fmla="val 8696"/>
            </a:avLst>
          </a:prstGeom>
          <a:solidFill>
            <a:srgbClr val="0A2463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822960" y="1828800"/>
            <a:ext cx="10332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Strengthening Tier 2 support within daily classroom instruction</a:t>
            </a:r>
            <a:endParaRPr lang="en-US" sz="1900" dirty="0"/>
          </a:p>
        </p:txBody>
      </p:sp>
      <p:sp>
        <p:nvSpPr>
          <p:cNvPr id="6" name="Shape 4"/>
          <p:cNvSpPr/>
          <p:nvPr/>
        </p:nvSpPr>
        <p:spPr>
          <a:xfrm>
            <a:off x="548640" y="3200400"/>
            <a:ext cx="3429000" cy="2834640"/>
          </a:xfrm>
          <a:prstGeom prst="roundRect">
            <a:avLst>
              <a:gd name="adj" fmla="val 3226"/>
            </a:avLst>
          </a:prstGeom>
          <a:solidFill>
            <a:srgbClr val="FFFFFF"/>
          </a:solidFill>
          <a:ln w="12700">
            <a:solidFill>
              <a:srgbClr val="D6E2F5"/>
            </a:solidFill>
            <a:prstDash val="solid"/>
          </a:ln>
          <a:effectLst>
            <a:outerShdw blurRad="101600" dist="38100" dir="5400000" algn="bl" rotWithShape="0">
              <a:srgbClr val="0A2463">
                <a:alpha val="15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777240" y="3429000"/>
            <a:ext cx="128016" cy="128016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8" name="Text 6"/>
          <p:cNvSpPr txBox="1"/>
          <p:nvPr/>
        </p:nvSpPr>
        <p:spPr>
          <a:xfrm>
            <a:off x="1005840" y="3346704"/>
            <a:ext cx="2743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Data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777240" y="3886200"/>
            <a:ext cx="29718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Learning gaps remain, and Tier 1 instruction alone will not meet the needs of every student.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251960" y="3200400"/>
            <a:ext cx="3429000" cy="2834640"/>
          </a:xfrm>
          <a:prstGeom prst="roundRect">
            <a:avLst>
              <a:gd name="adj" fmla="val 3226"/>
            </a:avLst>
          </a:prstGeom>
          <a:solidFill>
            <a:srgbClr val="FFFFFF"/>
          </a:solidFill>
          <a:ln w="12700">
            <a:solidFill>
              <a:srgbClr val="D6E2F5"/>
            </a:solidFill>
            <a:prstDash val="solid"/>
          </a:ln>
          <a:effectLst>
            <a:outerShdw blurRad="101600" dist="38100" dir="5400000" algn="bl" rotWithShape="0">
              <a:srgbClr val="0A2463">
                <a:alpha val="15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4480560" y="3429000"/>
            <a:ext cx="128016" cy="128016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12" name="Text 10"/>
          <p:cNvSpPr txBox="1"/>
          <p:nvPr/>
        </p:nvSpPr>
        <p:spPr>
          <a:xfrm>
            <a:off x="4709160" y="3346704"/>
            <a:ext cx="2743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Focus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4480560" y="3886200"/>
            <a:ext cx="29718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Helping teachers use formative data to identify unmastered skills and respond with small groups, reteaching, differentiation, and extra practice.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7955280" y="3200400"/>
            <a:ext cx="3429000" cy="2834640"/>
          </a:xfrm>
          <a:prstGeom prst="roundRect">
            <a:avLst>
              <a:gd name="adj" fmla="val 3226"/>
            </a:avLst>
          </a:prstGeom>
          <a:solidFill>
            <a:srgbClr val="FFFFFF"/>
          </a:solidFill>
          <a:ln w="12700">
            <a:solidFill>
              <a:srgbClr val="D6E2F5"/>
            </a:solidFill>
            <a:prstDash val="solid"/>
          </a:ln>
          <a:effectLst>
            <a:outerShdw blurRad="101600" dist="38100" dir="5400000" algn="bl" rotWithShape="0">
              <a:srgbClr val="0A2463">
                <a:alpha val="15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8183880" y="3429000"/>
            <a:ext cx="128016" cy="128016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8412480" y="3346704"/>
            <a:ext cx="2743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Goal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8183880" y="3886200"/>
            <a:ext cx="29718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Catch learning gaps earlier — closing gaps, reducing Tier 3 need, and moving more students toward proficiency.</a:t>
            </a:r>
            <a:endParaRPr lang="en-US" sz="1300" dirty="0"/>
          </a:p>
        </p:txBody>
      </p:sp>
      <p:sp>
        <p:nvSpPr>
          <p:cNvPr id="18" name="Text 16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ACSHS  |  September Board Meeting</a:t>
            </a:r>
            <a:endParaRPr lang="en-US" sz="1000" dirty="0"/>
          </a:p>
        </p:txBody>
      </p:sp>
      <p:sp>
        <p:nvSpPr>
          <p:cNvPr id="19" name="Text 17"/>
          <p:cNvSpPr txBox="1"/>
          <p:nvPr/>
        </p:nvSpPr>
        <p:spPr>
          <a:xfrm>
            <a:off x="1106424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  <p:pic>
        <p:nvPicPr>
          <p:cNvPr id="20" name="Image 0" descr="/home/claude/pptx_project/logo_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7160" y="6327648"/>
            <a:ext cx="411480" cy="4114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457200"/>
            <a:ext cx="1371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D6E2F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8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960120"/>
            <a:ext cx="10515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A246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Are We Learning?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640080" y="2011680"/>
            <a:ext cx="822960" cy="822960"/>
          </a:xfrm>
          <a:prstGeom prst="ellipse">
            <a:avLst/>
          </a:prstGeom>
          <a:solidFill>
            <a:srgbClr val="0A2463"/>
          </a:solidFill>
          <a:ln/>
        </p:spPr>
      </p:sp>
      <p:sp>
        <p:nvSpPr>
          <p:cNvPr id="5" name="Text 3"/>
          <p:cNvSpPr txBox="1"/>
          <p:nvPr/>
        </p:nvSpPr>
        <p:spPr>
          <a:xfrm>
            <a:off x="640080" y="201168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1737360" y="1965960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 Tier 1 instruction matters — but isn't enough</a:t>
            </a:r>
            <a:endParaRPr lang="en-US" sz="1800" dirty="0"/>
          </a:p>
        </p:txBody>
      </p:sp>
      <p:sp>
        <p:nvSpPr>
          <p:cNvPr id="7" name="Text 5"/>
          <p:cNvSpPr txBox="1"/>
          <p:nvPr/>
        </p:nvSpPr>
        <p:spPr>
          <a:xfrm>
            <a:off x="1737360" y="2468880"/>
            <a:ext cx="9144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450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must be more intentional about identifying what individual students have not yet mastered, and respond quickly through Tier 2 instruction.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640080" y="3977640"/>
            <a:ext cx="822960" cy="822960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640080" y="397764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600" dirty="0"/>
          </a:p>
        </p:txBody>
      </p:sp>
      <p:sp>
        <p:nvSpPr>
          <p:cNvPr id="10" name="Text 8"/>
          <p:cNvSpPr txBox="1"/>
          <p:nvPr/>
        </p:nvSpPr>
        <p:spPr>
          <a:xfrm>
            <a:off x="1737360" y="3931920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Clarity drives achievement</a:t>
            </a:r>
            <a:endParaRPr lang="en-US" sz="1800" dirty="0"/>
          </a:p>
        </p:txBody>
      </p:sp>
      <p:sp>
        <p:nvSpPr>
          <p:cNvPr id="11" name="Text 9"/>
          <p:cNvSpPr txBox="1"/>
          <p:nvPr/>
        </p:nvSpPr>
        <p:spPr>
          <a:xfrm>
            <a:off x="1737360" y="4434840"/>
            <a:ext cx="9144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450" dirty="0">
                <a:solidFill>
                  <a:srgbClr val="0A24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achievement improves when students clearly understand what they are learning, where they currently are, and what they need to do next.</a:t>
            </a:r>
            <a:endParaRPr lang="en-US" sz="1450" dirty="0"/>
          </a:p>
        </p:txBody>
      </p:sp>
      <p:sp>
        <p:nvSpPr>
          <p:cNvPr id="12" name="Text 10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ACSHS  |  September Board Meeting</a:t>
            </a:r>
            <a:endParaRPr lang="en-US" sz="1000" dirty="0"/>
          </a:p>
        </p:txBody>
      </p:sp>
      <p:sp>
        <p:nvSpPr>
          <p:cNvPr id="13" name="Text 11"/>
          <p:cNvSpPr txBox="1"/>
          <p:nvPr/>
        </p:nvSpPr>
        <p:spPr>
          <a:xfrm>
            <a:off x="1106424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  <p:pic>
        <p:nvPicPr>
          <p:cNvPr id="14" name="Image 0" descr="/home/claude/pptx_project/logo_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7160" y="6327648"/>
            <a:ext cx="411480" cy="4114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24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2286000" y="-2286000"/>
            <a:ext cx="5486400" cy="5486400"/>
          </a:xfrm>
          <a:prstGeom prst="ellipse">
            <a:avLst/>
          </a:prstGeom>
          <a:solidFill>
            <a:srgbClr val="0F2E7A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548640" y="457200"/>
            <a:ext cx="1371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5C6BA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8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960120"/>
            <a:ext cx="10515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Support Do We Need?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548640" y="1965960"/>
            <a:ext cx="10881360" cy="1188720"/>
          </a:xfrm>
          <a:prstGeom prst="roundRect">
            <a:avLst>
              <a:gd name="adj" fmla="val 7692"/>
            </a:avLst>
          </a:prstGeom>
          <a:solidFill>
            <a:srgbClr val="FFFFFF"/>
          </a:solidFill>
          <a:ln/>
        </p:spPr>
      </p:sp>
      <p:sp>
        <p:nvSpPr>
          <p:cNvPr id="6" name="Shape 4"/>
          <p:cNvSpPr/>
          <p:nvPr/>
        </p:nvSpPr>
        <p:spPr>
          <a:xfrm>
            <a:off x="868680" y="2395728"/>
            <a:ext cx="329184" cy="329184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1417320" y="1965960"/>
            <a:ext cx="97840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A246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Your continued understanding and support</a:t>
            </a:r>
            <a:endParaRPr lang="en-US" sz="2200" dirty="0"/>
          </a:p>
        </p:txBody>
      </p:sp>
      <p:sp>
        <p:nvSpPr>
          <p:cNvPr id="8" name="Text 6"/>
          <p:cNvSpPr txBox="1"/>
          <p:nvPr/>
        </p:nvSpPr>
        <p:spPr>
          <a:xfrm>
            <a:off x="822960" y="3520440"/>
            <a:ext cx="1033272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20000"/>
              </a:lnSpc>
              <a:spcAft>
                <a:spcPts val="1600"/>
              </a:spcAft>
              <a:buSzPct val="100000"/>
              <a:buChar char="•"/>
            </a:pPr>
            <a:r>
              <a:rPr lang="en-US" sz="17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are working extremely hard at ACSHS to make the changes necessary to improve student learning and close achievement gaps.</a:t>
            </a:r>
            <a:endParaRPr lang="en-US" sz="1700" dirty="0"/>
          </a:p>
          <a:p>
            <a:pPr marL="342900" indent="-342900">
              <a:lnSpc>
                <a:spcPct val="120000"/>
              </a:lnSpc>
              <a:spcAft>
                <a:spcPts val="1600"/>
              </a:spcAft>
              <a:buSzPct val="100000"/>
              <a:buChar char="•"/>
            </a:pPr>
            <a:r>
              <a:rPr lang="en-US" sz="17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Meaningful improvement takes time — not every change will produce immediate results.</a:t>
            </a:r>
            <a:endParaRPr lang="en-US" sz="17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7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hope the Board sees our decisions as intentional, student-centered, and focused on making ACSHS better for every student.</a:t>
            </a:r>
            <a:endParaRPr lang="en-US" sz="1700" dirty="0"/>
          </a:p>
        </p:txBody>
      </p:sp>
      <p:sp>
        <p:nvSpPr>
          <p:cNvPr id="9" name="Text 7"/>
          <p:cNvSpPr txBox="1"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6E2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ACSHS  |  September Board Meeting</a:t>
            </a:r>
            <a:endParaRPr lang="en-US" sz="1000" dirty="0"/>
          </a:p>
        </p:txBody>
      </p:sp>
      <p:sp>
        <p:nvSpPr>
          <p:cNvPr id="10" name="Text 8"/>
          <p:cNvSpPr txBox="1"/>
          <p:nvPr/>
        </p:nvSpPr>
        <p:spPr>
          <a:xfrm>
            <a:off x="11064240" y="6537960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D6E2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  <p:pic>
        <p:nvPicPr>
          <p:cNvPr id="11" name="Image 0" descr="/home/claude/pptx_project/logo_transpar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7160" y="6327648"/>
            <a:ext cx="411480" cy="4114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</TotalTime>
  <Words>355</Words>
  <Application>Microsoft Office PowerPoint</Application>
  <PresentationFormat>Widescreen</PresentationFormat>
  <Paragraphs>45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Humphrey, Shane</cp:lastModifiedBy>
  <cp:revision>3</cp:revision>
  <dcterms:created xsi:type="dcterms:W3CDTF">2026-09-09T21:41:22Z</dcterms:created>
  <dcterms:modified xsi:type="dcterms:W3CDTF">2026-09-10T13:02:05Z</dcterms:modified>
</cp:coreProperties>
</file>