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0"/>
  </p:notesMasterIdLst>
  <p:handoutMasterIdLst>
    <p:handoutMasterId r:id="rId21"/>
  </p:handoutMasterIdLst>
  <p:sldIdLst>
    <p:sldId id="256" r:id="rId2"/>
    <p:sldId id="257" r:id="rId3"/>
    <p:sldId id="258" r:id="rId4"/>
    <p:sldId id="260" r:id="rId5"/>
    <p:sldId id="282" r:id="rId6"/>
    <p:sldId id="277" r:id="rId7"/>
    <p:sldId id="265" r:id="rId8"/>
    <p:sldId id="276" r:id="rId9"/>
    <p:sldId id="279" r:id="rId10"/>
    <p:sldId id="283" r:id="rId11"/>
    <p:sldId id="284" r:id="rId12"/>
    <p:sldId id="281" r:id="rId13"/>
    <p:sldId id="266" r:id="rId14"/>
    <p:sldId id="267" r:id="rId15"/>
    <p:sldId id="285" r:id="rId16"/>
    <p:sldId id="268" r:id="rId17"/>
    <p:sldId id="269" r:id="rId18"/>
    <p:sldId id="270" r:id="rId1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09" autoAdjust="0"/>
  </p:normalViewPr>
  <p:slideViewPr>
    <p:cSldViewPr>
      <p:cViewPr varScale="1">
        <p:scale>
          <a:sx n="105" d="100"/>
          <a:sy n="105" d="100"/>
        </p:scale>
        <p:origin x="1794" y="96"/>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urtschy, Annette - Finance Director, Covington Schools" userId="f37e21d2-b85d-4f21-8da4-c1a97ac67fba" providerId="ADAL" clId="{3D77E395-A0F1-40B3-96B9-B1B795872E72}"/>
    <pc:docChg chg="undo custSel addSld delSld modSld">
      <pc:chgData name="Burtschy, Annette - Finance Director, Covington Schools" userId="f37e21d2-b85d-4f21-8da4-c1a97ac67fba" providerId="ADAL" clId="{3D77E395-A0F1-40B3-96B9-B1B795872E72}" dt="2026-01-12T21:32:21.039" v="1241" actId="20577"/>
      <pc:docMkLst>
        <pc:docMk/>
      </pc:docMkLst>
      <pc:sldChg chg="modSp mod">
        <pc:chgData name="Burtschy, Annette - Finance Director, Covington Schools" userId="f37e21d2-b85d-4f21-8da4-c1a97ac67fba" providerId="ADAL" clId="{3D77E395-A0F1-40B3-96B9-B1B795872E72}" dt="2026-01-12T21:16:28.427" v="1022" actId="13926"/>
        <pc:sldMkLst>
          <pc:docMk/>
          <pc:sldMk cId="0" sldId="256"/>
        </pc:sldMkLst>
        <pc:spChg chg="mod">
          <ac:chgData name="Burtschy, Annette - Finance Director, Covington Schools" userId="f37e21d2-b85d-4f21-8da4-c1a97ac67fba" providerId="ADAL" clId="{3D77E395-A0F1-40B3-96B9-B1B795872E72}" dt="2026-01-12T21:16:28.427" v="1022" actId="13926"/>
          <ac:spMkLst>
            <pc:docMk/>
            <pc:sldMk cId="0" sldId="256"/>
            <ac:spMk id="3" creationId="{00000000-0000-0000-0000-000000000000}"/>
          </ac:spMkLst>
        </pc:spChg>
      </pc:sldChg>
      <pc:sldChg chg="modSp mod">
        <pc:chgData name="Burtschy, Annette - Finance Director, Covington Schools" userId="f37e21d2-b85d-4f21-8da4-c1a97ac67fba" providerId="ADAL" clId="{3D77E395-A0F1-40B3-96B9-B1B795872E72}" dt="2026-01-12T21:32:14.367" v="1238" actId="27636"/>
        <pc:sldMkLst>
          <pc:docMk/>
          <pc:sldMk cId="0" sldId="267"/>
        </pc:sldMkLst>
        <pc:spChg chg="mod">
          <ac:chgData name="Burtschy, Annette - Finance Director, Covington Schools" userId="f37e21d2-b85d-4f21-8da4-c1a97ac67fba" providerId="ADAL" clId="{3D77E395-A0F1-40B3-96B9-B1B795872E72}" dt="2026-01-12T21:32:14.367" v="1238" actId="27636"/>
          <ac:spMkLst>
            <pc:docMk/>
            <pc:sldMk cId="0" sldId="267"/>
            <ac:spMk id="3" creationId="{00000000-0000-0000-0000-000000000000}"/>
          </ac:spMkLst>
        </pc:spChg>
      </pc:sldChg>
      <pc:sldChg chg="addSp delSp modSp new mod">
        <pc:chgData name="Burtschy, Annette - Finance Director, Covington Schools" userId="f37e21d2-b85d-4f21-8da4-c1a97ac67fba" providerId="ADAL" clId="{3D77E395-A0F1-40B3-96B9-B1B795872E72}" dt="2026-01-12T21:32:21.039" v="1241" actId="20577"/>
        <pc:sldMkLst>
          <pc:docMk/>
          <pc:sldMk cId="1085288460" sldId="285"/>
        </pc:sldMkLst>
        <pc:spChg chg="mod">
          <ac:chgData name="Burtschy, Annette - Finance Director, Covington Schools" userId="f37e21d2-b85d-4f21-8da4-c1a97ac67fba" providerId="ADAL" clId="{3D77E395-A0F1-40B3-96B9-B1B795872E72}" dt="2026-01-12T21:32:21.039" v="1241" actId="20577"/>
          <ac:spMkLst>
            <pc:docMk/>
            <pc:sldMk cId="1085288460" sldId="285"/>
            <ac:spMk id="2" creationId="{2E4D195F-EEFC-5187-F133-51ED712070F4}"/>
          </ac:spMkLst>
        </pc:spChg>
        <pc:spChg chg="mod">
          <ac:chgData name="Burtschy, Annette - Finance Director, Covington Schools" userId="f37e21d2-b85d-4f21-8da4-c1a97ac67fba" providerId="ADAL" clId="{3D77E395-A0F1-40B3-96B9-B1B795872E72}" dt="2026-01-12T21:19:44.175" v="1053" actId="27636"/>
          <ac:spMkLst>
            <pc:docMk/>
            <pc:sldMk cId="1085288460" sldId="285"/>
            <ac:spMk id="3" creationId="{245894F4-87A5-495B-93E7-0BD0899577D9}"/>
          </ac:spMkLst>
        </pc:spChg>
        <pc:spChg chg="add del">
          <ac:chgData name="Burtschy, Annette - Finance Director, Covington Schools" userId="f37e21d2-b85d-4f21-8da4-c1a97ac67fba" providerId="ADAL" clId="{3D77E395-A0F1-40B3-96B9-B1B795872E72}" dt="2026-01-12T21:19:10.661" v="1047" actId="22"/>
          <ac:spMkLst>
            <pc:docMk/>
            <pc:sldMk cId="1085288460" sldId="285"/>
            <ac:spMk id="5" creationId="{2C21ED1A-6DB8-3A2E-FC8B-32B1F414A57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627" cy="464980"/>
          </a:xfrm>
          <a:prstGeom prst="rect">
            <a:avLst/>
          </a:prstGeom>
        </p:spPr>
        <p:txBody>
          <a:bodyPr vert="horz" lIns="92117" tIns="46058" rIns="92117" bIns="46058" rtlCol="0"/>
          <a:lstStyle>
            <a:lvl1pPr algn="l">
              <a:defRPr sz="1200"/>
            </a:lvl1pPr>
          </a:lstStyle>
          <a:p>
            <a:endParaRPr lang="en-US"/>
          </a:p>
        </p:txBody>
      </p:sp>
      <p:sp>
        <p:nvSpPr>
          <p:cNvPr id="3" name="Date Placeholder 2"/>
          <p:cNvSpPr>
            <a:spLocks noGrp="1"/>
          </p:cNvSpPr>
          <p:nvPr>
            <p:ph type="dt" sz="quarter" idx="1"/>
          </p:nvPr>
        </p:nvSpPr>
        <p:spPr>
          <a:xfrm>
            <a:off x="3971172" y="1"/>
            <a:ext cx="3037627" cy="464980"/>
          </a:xfrm>
          <a:prstGeom prst="rect">
            <a:avLst/>
          </a:prstGeom>
        </p:spPr>
        <p:txBody>
          <a:bodyPr vert="horz" lIns="92117" tIns="46058" rIns="92117" bIns="46058" rtlCol="0"/>
          <a:lstStyle>
            <a:lvl1pPr algn="r">
              <a:defRPr sz="1200"/>
            </a:lvl1pPr>
          </a:lstStyle>
          <a:p>
            <a:fld id="{277A598A-3E77-4595-ABA9-687A5625BC4A}" type="datetimeFigureOut">
              <a:rPr lang="en-US" smtClean="0"/>
              <a:pPr/>
              <a:t>1/12/2026</a:t>
            </a:fld>
            <a:endParaRPr lang="en-US"/>
          </a:p>
        </p:txBody>
      </p:sp>
      <p:sp>
        <p:nvSpPr>
          <p:cNvPr id="4" name="Footer Placeholder 3"/>
          <p:cNvSpPr>
            <a:spLocks noGrp="1"/>
          </p:cNvSpPr>
          <p:nvPr>
            <p:ph type="ftr" sz="quarter" idx="2"/>
          </p:nvPr>
        </p:nvSpPr>
        <p:spPr>
          <a:xfrm>
            <a:off x="0" y="8829823"/>
            <a:ext cx="3037627" cy="464980"/>
          </a:xfrm>
          <a:prstGeom prst="rect">
            <a:avLst/>
          </a:prstGeom>
        </p:spPr>
        <p:txBody>
          <a:bodyPr vert="horz" lIns="92117" tIns="46058" rIns="92117" bIns="46058" rtlCol="0" anchor="b"/>
          <a:lstStyle>
            <a:lvl1pPr algn="l">
              <a:defRPr sz="1200"/>
            </a:lvl1pPr>
          </a:lstStyle>
          <a:p>
            <a:endParaRPr lang="en-US"/>
          </a:p>
        </p:txBody>
      </p:sp>
      <p:sp>
        <p:nvSpPr>
          <p:cNvPr id="5" name="Slide Number Placeholder 4"/>
          <p:cNvSpPr>
            <a:spLocks noGrp="1"/>
          </p:cNvSpPr>
          <p:nvPr>
            <p:ph type="sldNum" sz="quarter" idx="3"/>
          </p:nvPr>
        </p:nvSpPr>
        <p:spPr>
          <a:xfrm>
            <a:off x="3971172" y="8829823"/>
            <a:ext cx="3037627" cy="464980"/>
          </a:xfrm>
          <a:prstGeom prst="rect">
            <a:avLst/>
          </a:prstGeom>
        </p:spPr>
        <p:txBody>
          <a:bodyPr vert="horz" lIns="92117" tIns="46058" rIns="92117" bIns="46058" rtlCol="0" anchor="b"/>
          <a:lstStyle>
            <a:lvl1pPr algn="r">
              <a:defRPr sz="1200"/>
            </a:lvl1pPr>
          </a:lstStyle>
          <a:p>
            <a:fld id="{DE046D34-CFAE-4090-BFF9-A5E40167BD46}" type="slidenum">
              <a:rPr lang="en-US" smtClean="0"/>
              <a:pPr/>
              <a:t>‹#›</a:t>
            </a:fld>
            <a:endParaRPr lang="en-US"/>
          </a:p>
        </p:txBody>
      </p:sp>
    </p:spTree>
    <p:extLst>
      <p:ext uri="{BB962C8B-B14F-4D97-AF65-F5344CB8AC3E}">
        <p14:creationId xmlns:p14="http://schemas.microsoft.com/office/powerpoint/2010/main" val="23200087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2854" tIns="46427" rIns="92854" bIns="46427" rtlCol="0"/>
          <a:lstStyle>
            <a:lvl1pPr algn="l">
              <a:defRPr sz="1200"/>
            </a:lvl1pPr>
          </a:lstStyle>
          <a:p>
            <a:endParaRPr lang="en-US" dirty="0"/>
          </a:p>
        </p:txBody>
      </p:sp>
      <p:sp>
        <p:nvSpPr>
          <p:cNvPr id="3" name="Date Placeholder 2"/>
          <p:cNvSpPr>
            <a:spLocks noGrp="1"/>
          </p:cNvSpPr>
          <p:nvPr>
            <p:ph type="dt" idx="1"/>
          </p:nvPr>
        </p:nvSpPr>
        <p:spPr>
          <a:xfrm>
            <a:off x="3970939" y="0"/>
            <a:ext cx="3037840" cy="464820"/>
          </a:xfrm>
          <a:prstGeom prst="rect">
            <a:avLst/>
          </a:prstGeom>
        </p:spPr>
        <p:txBody>
          <a:bodyPr vert="horz" lIns="92854" tIns="46427" rIns="92854" bIns="46427" rtlCol="0"/>
          <a:lstStyle>
            <a:lvl1pPr algn="r">
              <a:defRPr sz="1200"/>
            </a:lvl1pPr>
          </a:lstStyle>
          <a:p>
            <a:fld id="{B71BB552-AE65-4CAD-939F-F885D8D6BC34}" type="datetimeFigureOut">
              <a:rPr lang="en-US" smtClean="0"/>
              <a:pPr/>
              <a:t>1/12/2026</a:t>
            </a:fld>
            <a:endParaRPr lang="en-US" dirty="0"/>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2854" tIns="46427" rIns="92854" bIns="46427" rtlCol="0" anchor="ctr"/>
          <a:lstStyle/>
          <a:p>
            <a:endParaRPr lang="en-US" dirty="0"/>
          </a:p>
        </p:txBody>
      </p:sp>
      <p:sp>
        <p:nvSpPr>
          <p:cNvPr id="5" name="Notes Placeholder 4"/>
          <p:cNvSpPr>
            <a:spLocks noGrp="1"/>
          </p:cNvSpPr>
          <p:nvPr>
            <p:ph type="body" sz="quarter" idx="3"/>
          </p:nvPr>
        </p:nvSpPr>
        <p:spPr>
          <a:xfrm>
            <a:off x="701041" y="4415792"/>
            <a:ext cx="5608320" cy="4183379"/>
          </a:xfrm>
          <a:prstGeom prst="rect">
            <a:avLst/>
          </a:prstGeom>
        </p:spPr>
        <p:txBody>
          <a:bodyPr vert="horz" lIns="92854" tIns="46427" rIns="92854" bIns="4642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6"/>
            <a:ext cx="3037840" cy="464820"/>
          </a:xfrm>
          <a:prstGeom prst="rect">
            <a:avLst/>
          </a:prstGeom>
        </p:spPr>
        <p:txBody>
          <a:bodyPr vert="horz" lIns="92854" tIns="46427" rIns="92854" bIns="4642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9" y="8829966"/>
            <a:ext cx="3037840" cy="464820"/>
          </a:xfrm>
          <a:prstGeom prst="rect">
            <a:avLst/>
          </a:prstGeom>
        </p:spPr>
        <p:txBody>
          <a:bodyPr vert="horz" lIns="92854" tIns="46427" rIns="92854" bIns="46427" rtlCol="0" anchor="b"/>
          <a:lstStyle>
            <a:lvl1pPr algn="r">
              <a:defRPr sz="1200"/>
            </a:lvl1pPr>
          </a:lstStyle>
          <a:p>
            <a:fld id="{2AF3D1EB-330E-4271-8CE1-8306C007860A}" type="slidenum">
              <a:rPr lang="en-US" smtClean="0"/>
              <a:pPr/>
              <a:t>‹#›</a:t>
            </a:fld>
            <a:endParaRPr lang="en-US" dirty="0"/>
          </a:p>
        </p:txBody>
      </p:sp>
    </p:spTree>
    <p:extLst>
      <p:ext uri="{BB962C8B-B14F-4D97-AF65-F5344CB8AC3E}">
        <p14:creationId xmlns:p14="http://schemas.microsoft.com/office/powerpoint/2010/main" val="4101817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618CF891-75F1-4270-BE5F-ACB0C582E251}" type="datetimeFigureOut">
              <a:rPr lang="en-US" smtClean="0"/>
              <a:pPr/>
              <a:t>1/12/2026</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7D518DD-276B-455B-B3BA-1EE41B64E72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7D518DD-276B-455B-B3BA-1EE41B64E729}" type="slidenum">
              <a:rPr lang="en-US" smtClean="0"/>
              <a:pPr/>
              <a:t>‹#›</a:t>
            </a:fld>
            <a:endParaRPr lang="en-US" dirty="0"/>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7D518DD-276B-455B-B3BA-1EE41B64E729}" type="slidenum">
              <a:rPr lang="en-US" smtClean="0"/>
              <a:pPr/>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7D518DD-276B-455B-B3BA-1EE41B64E729}" type="slidenum">
              <a:rPr lang="en-US" smtClean="0"/>
              <a:pPr/>
              <a:t>‹#›</a:t>
            </a:fld>
            <a:endParaRPr lang="en-US" dirty="0"/>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7D518DD-276B-455B-B3BA-1EE41B64E729}"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7D518DD-276B-455B-B3BA-1EE41B64E729}" type="slidenum">
              <a:rPr lang="en-US" smtClean="0"/>
              <a:pPr/>
              <a:t>‹#›</a:t>
            </a:fld>
            <a:endParaRPr lang="en-US" dirty="0"/>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7D518DD-276B-455B-B3BA-1EE41B64E72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618CF891-75F1-4270-BE5F-ACB0C582E251}" type="datetimeFigureOut">
              <a:rPr lang="en-US" smtClean="0"/>
              <a:pPr/>
              <a:t>1/12/2026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7D518DD-276B-455B-B3BA-1EE41B64E729}"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18CF891-75F1-4270-BE5F-ACB0C582E251}" type="datetimeFigureOut">
              <a:rPr lang="en-US" smtClean="0"/>
              <a:pPr/>
              <a:t>1/12/2026</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7D518DD-276B-455B-B3BA-1EE41B64E729}" type="slidenum">
              <a:rPr lang="en-US" smtClean="0"/>
              <a:pPr/>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7D518DD-276B-455B-B3BA-1EE41B64E72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18CF891-75F1-4270-BE5F-ACB0C582E251}" type="datetimeFigureOut">
              <a:rPr lang="en-US" smtClean="0"/>
              <a:pPr/>
              <a:t>1/12/2026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7D518DD-276B-455B-B3BA-1EE41B64E72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18CF891-75F1-4270-BE5F-ACB0C582E251}" type="datetimeFigureOut">
              <a:rPr lang="en-US" smtClean="0"/>
              <a:pPr/>
              <a:t>1/12/2026</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7D518DD-276B-455B-B3BA-1EE41B64E72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14400"/>
            <a:ext cx="7772400" cy="1470025"/>
          </a:xfrm>
        </p:spPr>
        <p:txBody>
          <a:bodyPr>
            <a:normAutofit fontScale="90000"/>
          </a:bodyPr>
          <a:lstStyle/>
          <a:p>
            <a:r>
              <a:rPr lang="en-US" dirty="0"/>
              <a:t>Covington Independent Public Schools	</a:t>
            </a:r>
          </a:p>
        </p:txBody>
      </p:sp>
      <p:sp>
        <p:nvSpPr>
          <p:cNvPr id="3" name="Subtitle 2"/>
          <p:cNvSpPr>
            <a:spLocks noGrp="1"/>
          </p:cNvSpPr>
          <p:nvPr>
            <p:ph type="subTitle" idx="1"/>
          </p:nvPr>
        </p:nvSpPr>
        <p:spPr>
          <a:xfrm>
            <a:off x="1371600" y="3276600"/>
            <a:ext cx="6400800" cy="1752600"/>
          </a:xfrm>
        </p:spPr>
        <p:txBody>
          <a:bodyPr>
            <a:normAutofit/>
          </a:bodyPr>
          <a:lstStyle/>
          <a:p>
            <a:r>
              <a:rPr lang="en-US" dirty="0">
                <a:solidFill>
                  <a:schemeClr val="tx1"/>
                </a:solidFill>
              </a:rPr>
              <a:t>Draft Budget Presentation</a:t>
            </a:r>
          </a:p>
          <a:p>
            <a:r>
              <a:rPr lang="en-US" dirty="0">
                <a:solidFill>
                  <a:schemeClr val="tx1"/>
                </a:solidFill>
              </a:rPr>
              <a:t>For Fiscal Year 26/27</a:t>
            </a:r>
          </a:p>
          <a:p>
            <a:r>
              <a:rPr lang="en-US" dirty="0">
                <a:solidFill>
                  <a:schemeClr val="tx1"/>
                </a:solidFill>
              </a:rPr>
              <a:t>Approval meeting 1/22/26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14400"/>
            <a:ext cx="7772400" cy="1470025"/>
          </a:xfrm>
        </p:spPr>
        <p:txBody>
          <a:bodyPr>
            <a:normAutofit fontScale="90000"/>
          </a:bodyPr>
          <a:lstStyle/>
          <a:p>
            <a:r>
              <a:rPr lang="en-US" dirty="0"/>
              <a:t>Purpose of the Draft Budget</a:t>
            </a:r>
          </a:p>
        </p:txBody>
      </p:sp>
      <p:sp>
        <p:nvSpPr>
          <p:cNvPr id="3" name="Subtitle 2"/>
          <p:cNvSpPr>
            <a:spLocks noGrp="1"/>
          </p:cNvSpPr>
          <p:nvPr>
            <p:ph type="subTitle" idx="1"/>
          </p:nvPr>
        </p:nvSpPr>
        <p:spPr>
          <a:xfrm>
            <a:off x="762000" y="3048000"/>
            <a:ext cx="7772400" cy="1199704"/>
          </a:xfrm>
        </p:spPr>
        <p:txBody>
          <a:bodyPr>
            <a:normAutofit fontScale="55000" lnSpcReduction="20000"/>
          </a:bodyPr>
          <a:lstStyle/>
          <a:p>
            <a:pPr>
              <a:buFont typeface="Arial" pitchFamily="34" charset="0"/>
              <a:buChar char="•"/>
            </a:pPr>
            <a:r>
              <a:rPr lang="en-US" dirty="0">
                <a:solidFill>
                  <a:schemeClr val="tx1"/>
                </a:solidFill>
              </a:rPr>
              <a:t>To get the local Board of Education to start thinking about next year’s fiscal budget.</a:t>
            </a:r>
          </a:p>
          <a:p>
            <a:pPr>
              <a:buFont typeface="Arial" pitchFamily="34" charset="0"/>
              <a:buChar char="•"/>
            </a:pPr>
            <a:r>
              <a:rPr lang="en-US" dirty="0">
                <a:solidFill>
                  <a:schemeClr val="tx1"/>
                </a:solidFill>
              </a:rPr>
              <a:t>Has to be presented/approved by January 31st per the Kentucky Department of Education.</a:t>
            </a:r>
          </a:p>
          <a:p>
            <a:pPr>
              <a:buFont typeface="Arial" pitchFamily="34" charset="0"/>
              <a:buChar char="•"/>
            </a:pPr>
            <a:r>
              <a:rPr lang="en-US" dirty="0">
                <a:solidFill>
                  <a:schemeClr val="tx1"/>
                </a:solidFill>
              </a:rPr>
              <a:t>Presented to the budget committee on January 13</a:t>
            </a:r>
            <a:r>
              <a:rPr lang="en-US" baseline="30000" dirty="0">
                <a:solidFill>
                  <a:schemeClr val="tx1"/>
                </a:solidFill>
              </a:rPr>
              <a:t>th</a:t>
            </a:r>
            <a:r>
              <a:rPr lang="en-US" dirty="0">
                <a:solidFill>
                  <a:schemeClr val="tx1"/>
                </a:solidFill>
              </a:rPr>
              <a:t>, 2026.</a:t>
            </a:r>
          </a:p>
          <a:p>
            <a:pPr>
              <a:buFont typeface="Arial" pitchFamily="34" charset="0"/>
              <a:buChar char="•"/>
            </a:pPr>
            <a:endParaRPr lang="en-US" dirty="0"/>
          </a:p>
          <a:p>
            <a:pPr>
              <a:buFont typeface="Arial" pitchFamily="34" charset="0"/>
              <a:buChar char="•"/>
            </a:pPr>
            <a:endParaRPr lang="en-US" dirty="0"/>
          </a:p>
          <a:p>
            <a:pPr>
              <a:buFont typeface="Arial" pitchFamily="34" charset="0"/>
              <a:buChar cha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US" dirty="0"/>
          </a:p>
          <a:p>
            <a:r>
              <a:rPr lang="en-US" dirty="0"/>
              <a:t>The district turns in “trend data” to the Kentucky Department of Education in January/February.  This is required for the district to do each year.  This data will be compiled by the district &amp; will be turned into KDE in February/March. </a:t>
            </a:r>
          </a:p>
          <a:p>
            <a:r>
              <a:rPr lang="en-US" dirty="0"/>
              <a:t>That data is used to project the 2026-2027 SEEK forecast.  </a:t>
            </a:r>
            <a:endParaRPr lang="en-US" dirty="0">
              <a:solidFill>
                <a:srgbClr val="00B0F0"/>
              </a:solidFill>
            </a:endParaRPr>
          </a:p>
        </p:txBody>
      </p:sp>
      <p:sp>
        <p:nvSpPr>
          <p:cNvPr id="2" name="Title 1"/>
          <p:cNvSpPr>
            <a:spLocks noGrp="1"/>
          </p:cNvSpPr>
          <p:nvPr>
            <p:ph type="title"/>
          </p:nvPr>
        </p:nvSpPr>
        <p:spPr/>
        <p:txBody>
          <a:bodyPr>
            <a:normAutofit fontScale="90000"/>
          </a:bodyPr>
          <a:lstStyle/>
          <a:p>
            <a:pPr algn="ctr"/>
            <a:r>
              <a:rPr lang="en-US" dirty="0"/>
              <a:t>Revenue Highlights/Concerns on General Fund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57400"/>
            <a:ext cx="8229600" cy="4525963"/>
          </a:xfrm>
        </p:spPr>
        <p:txBody>
          <a:bodyPr>
            <a:normAutofit/>
          </a:bodyPr>
          <a:lstStyle/>
          <a:p>
            <a:r>
              <a:rPr lang="en-US" dirty="0"/>
              <a:t>FY27 per pupil base amount is unknown at this time compared to FY26 per pupil base amount of $4,586. </a:t>
            </a:r>
          </a:p>
          <a:p>
            <a:r>
              <a:rPr lang="en-US" dirty="0"/>
              <a:t>Historical trend on SEEK:</a:t>
            </a:r>
          </a:p>
          <a:p>
            <a:pPr algn="ctr"/>
            <a:r>
              <a:rPr lang="en-US" dirty="0"/>
              <a:t>FY20-FY22 $4,000 per pupil/student</a:t>
            </a:r>
          </a:p>
          <a:p>
            <a:pPr algn="ctr"/>
            <a:r>
              <a:rPr lang="en-US" dirty="0"/>
              <a:t>FY23 $4,100 per pupil/student</a:t>
            </a:r>
          </a:p>
          <a:p>
            <a:pPr algn="ctr"/>
            <a:r>
              <a:rPr lang="en-US" dirty="0"/>
              <a:t>FY24 $4,200 per pupil/student</a:t>
            </a:r>
          </a:p>
          <a:p>
            <a:pPr algn="ctr"/>
            <a:r>
              <a:rPr lang="en-US" dirty="0"/>
              <a:t>FY25 $4,326 per pupil/student</a:t>
            </a:r>
          </a:p>
          <a:p>
            <a:pPr marL="109728" indent="0" algn="ctr">
              <a:buNone/>
            </a:pPr>
            <a:endParaRPr lang="en-US" dirty="0"/>
          </a:p>
          <a:p>
            <a:endParaRPr lang="en-US" dirty="0"/>
          </a:p>
          <a:p>
            <a:pPr marL="109728" indent="0">
              <a:buNone/>
            </a:pPr>
            <a:endParaRPr lang="en-US" dirty="0"/>
          </a:p>
        </p:txBody>
      </p:sp>
      <p:sp>
        <p:nvSpPr>
          <p:cNvPr id="2" name="Title 1"/>
          <p:cNvSpPr>
            <a:spLocks noGrp="1"/>
          </p:cNvSpPr>
          <p:nvPr>
            <p:ph type="title"/>
          </p:nvPr>
        </p:nvSpPr>
        <p:spPr/>
        <p:txBody>
          <a:bodyPr>
            <a:normAutofit fontScale="90000"/>
          </a:bodyPr>
          <a:lstStyle/>
          <a:p>
            <a:pPr algn="ctr"/>
            <a:r>
              <a:rPr lang="en-US" dirty="0"/>
              <a:t>Revenue Highlights/Concerns Continued on General Fund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US" dirty="0"/>
          </a:p>
          <a:p>
            <a:r>
              <a:rPr lang="en-US" dirty="0"/>
              <a:t>SEEK funding for Covington Independent Public Schools is approximately 14.67 million for the 25/26 school year.  The district budgeted 95% of SEEK for FY26 at an approximate amount of 13.84 million.</a:t>
            </a:r>
          </a:p>
          <a:p>
            <a:endParaRPr lang="en-US" dirty="0"/>
          </a:p>
        </p:txBody>
      </p:sp>
      <p:sp>
        <p:nvSpPr>
          <p:cNvPr id="3" name="Title 2"/>
          <p:cNvSpPr>
            <a:spLocks noGrp="1"/>
          </p:cNvSpPr>
          <p:nvPr>
            <p:ph type="title"/>
          </p:nvPr>
        </p:nvSpPr>
        <p:spPr/>
        <p:txBody>
          <a:bodyPr>
            <a:normAutofit fontScale="90000"/>
          </a:bodyPr>
          <a:lstStyle/>
          <a:p>
            <a:pPr algn="ctr"/>
            <a:r>
              <a:rPr lang="en-US" dirty="0"/>
              <a:t>Revenue Highlights/Concerns Continued on General Fund</a:t>
            </a:r>
          </a:p>
        </p:txBody>
      </p:sp>
    </p:spTree>
    <p:extLst>
      <p:ext uri="{BB962C8B-B14F-4D97-AF65-F5344CB8AC3E}">
        <p14:creationId xmlns:p14="http://schemas.microsoft.com/office/powerpoint/2010/main" val="2820408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US" dirty="0"/>
          </a:p>
          <a:p>
            <a:r>
              <a:rPr lang="en-US" sz="2500" dirty="0"/>
              <a:t>SEEK FY27 will be end of year FY26 AADA. This is compiled by the DPP’s office and submitted to KDE in June of 2026.</a:t>
            </a:r>
          </a:p>
          <a:p>
            <a:endParaRPr lang="en-US" sz="2400" dirty="0"/>
          </a:p>
          <a:p>
            <a:r>
              <a:rPr lang="en-US" sz="2400" dirty="0"/>
              <a:t>KDE will provide a SEEK forecast to districts for FY27 in April of 2026.</a:t>
            </a:r>
          </a:p>
          <a:p>
            <a:endParaRPr lang="en-US" sz="2400" dirty="0"/>
          </a:p>
          <a:p>
            <a:endParaRPr lang="en-US" sz="2500" dirty="0"/>
          </a:p>
          <a:p>
            <a:endParaRPr lang="en-US" sz="8000" dirty="0"/>
          </a:p>
          <a:p>
            <a:pPr marL="109728" indent="0">
              <a:buNone/>
            </a:pPr>
            <a:endParaRPr lang="en-US" dirty="0"/>
          </a:p>
        </p:txBody>
      </p:sp>
      <p:sp>
        <p:nvSpPr>
          <p:cNvPr id="3" name="Title 2"/>
          <p:cNvSpPr>
            <a:spLocks noGrp="1"/>
          </p:cNvSpPr>
          <p:nvPr>
            <p:ph type="title"/>
          </p:nvPr>
        </p:nvSpPr>
        <p:spPr/>
        <p:txBody>
          <a:bodyPr>
            <a:normAutofit fontScale="90000"/>
          </a:bodyPr>
          <a:lstStyle/>
          <a:p>
            <a:pPr algn="ctr"/>
            <a:r>
              <a:rPr lang="en-US" dirty="0"/>
              <a:t>Revenue Highlights/Concerns Continued on General Fund</a:t>
            </a:r>
          </a:p>
        </p:txBody>
      </p:sp>
    </p:spTree>
    <p:extLst>
      <p:ext uri="{BB962C8B-B14F-4D97-AF65-F5344CB8AC3E}">
        <p14:creationId xmlns:p14="http://schemas.microsoft.com/office/powerpoint/2010/main" val="1660166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endParaRPr lang="en-US" dirty="0"/>
          </a:p>
          <a:p>
            <a:r>
              <a:rPr lang="en-US" dirty="0"/>
              <a:t>Revenue could be decreased in the 26/27 school year due to lower local taxes and lower vehicle taxes collected.</a:t>
            </a:r>
          </a:p>
          <a:p>
            <a:r>
              <a:rPr lang="en-US" dirty="0"/>
              <a:t>There could potentially be state and federal reductions in grants.  These reductions in grants could impact the general fund as the district would either cut programming or pick up costs to continue running the programs at their current level.  </a:t>
            </a:r>
          </a:p>
          <a:p>
            <a:endParaRPr lang="en-US" dirty="0"/>
          </a:p>
        </p:txBody>
      </p:sp>
      <p:sp>
        <p:nvSpPr>
          <p:cNvPr id="2" name="Title 1"/>
          <p:cNvSpPr>
            <a:spLocks noGrp="1"/>
          </p:cNvSpPr>
          <p:nvPr>
            <p:ph type="title"/>
          </p:nvPr>
        </p:nvSpPr>
        <p:spPr/>
        <p:txBody>
          <a:bodyPr>
            <a:normAutofit fontScale="90000"/>
          </a:bodyPr>
          <a:lstStyle/>
          <a:p>
            <a:pPr algn="ctr"/>
            <a:r>
              <a:rPr lang="en-US" dirty="0"/>
              <a:t>Revenue Highlights/Concerns Continued on General Fund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endParaRPr lang="en-US" dirty="0"/>
          </a:p>
          <a:p>
            <a:r>
              <a:rPr lang="en-US" sz="2800" dirty="0"/>
              <a:t>ERATE funding (technology) decreased starting with the 15/16 school year.  Our reimbursement rate continues to go down on some reimbursements.  Originally some reimbursements were at 90% reimbursement back in FY15.</a:t>
            </a:r>
          </a:p>
          <a:p>
            <a:endParaRPr lang="en-US" sz="2800" dirty="0"/>
          </a:p>
          <a:p>
            <a:r>
              <a:rPr lang="en-US" sz="2800" dirty="0"/>
              <a:t>Historical trend on ERATE revenue, in FY16 the district received $322,000 and it has gone down to $80,000-$85,000 during FY21-FY25.  FY26 the district received $75,500.</a:t>
            </a:r>
          </a:p>
          <a:p>
            <a:endParaRPr lang="en-US" dirty="0"/>
          </a:p>
        </p:txBody>
      </p:sp>
      <p:sp>
        <p:nvSpPr>
          <p:cNvPr id="3" name="Title 2"/>
          <p:cNvSpPr>
            <a:spLocks noGrp="1"/>
          </p:cNvSpPr>
          <p:nvPr>
            <p:ph type="title"/>
          </p:nvPr>
        </p:nvSpPr>
        <p:spPr/>
        <p:txBody>
          <a:bodyPr>
            <a:normAutofit fontScale="90000"/>
          </a:bodyPr>
          <a:lstStyle/>
          <a:p>
            <a:pPr algn="ctr"/>
            <a:r>
              <a:rPr lang="en-US" dirty="0"/>
              <a:t>Revenue Highlights/Concerns on General Fund</a:t>
            </a:r>
          </a:p>
        </p:txBody>
      </p:sp>
    </p:spTree>
    <p:extLst>
      <p:ext uri="{BB962C8B-B14F-4D97-AF65-F5344CB8AC3E}">
        <p14:creationId xmlns:p14="http://schemas.microsoft.com/office/powerpoint/2010/main" val="768254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r>
              <a:rPr lang="en-US" dirty="0"/>
              <a:t>Other potential concerns that leadership has brought to the attention of the budget committee &amp; school board that will need to be taken into consideration when balancing the FY27 budget:</a:t>
            </a:r>
          </a:p>
          <a:p>
            <a:endParaRPr lang="en-US" dirty="0"/>
          </a:p>
          <a:p>
            <a:pPr marL="109728" indent="0" algn="ctr">
              <a:buNone/>
            </a:pPr>
            <a:r>
              <a:rPr lang="en-US" dirty="0"/>
              <a:t>1.  How to keep sustaining our salary schedule to be equitable/competitive.  The comprehensive salary study should be completed in February of 2026.</a:t>
            </a:r>
          </a:p>
          <a:p>
            <a:pPr marL="109728" lvl="0" indent="0">
              <a:buNone/>
            </a:pPr>
            <a:endParaRPr lang="en-US" dirty="0"/>
          </a:p>
          <a:p>
            <a:pPr marL="109728" lvl="0" indent="0" algn="ctr">
              <a:buNone/>
            </a:pPr>
            <a:r>
              <a:rPr lang="en-US" dirty="0"/>
              <a:t>Estimate costs for raises for staff in general fund only (salary and fringes):</a:t>
            </a:r>
          </a:p>
          <a:p>
            <a:pPr marL="109728" lvl="0" indent="0" algn="ctr">
              <a:buNone/>
            </a:pPr>
            <a:r>
              <a:rPr lang="en-US" dirty="0"/>
              <a:t>4% raise – 1.313 million </a:t>
            </a:r>
          </a:p>
          <a:p>
            <a:pPr marL="109728" lvl="0" indent="0" algn="ctr">
              <a:buNone/>
            </a:pPr>
            <a:r>
              <a:rPr lang="en-US" dirty="0"/>
              <a:t>3% raise – 985K million</a:t>
            </a:r>
          </a:p>
          <a:p>
            <a:pPr marL="109728" lvl="0" indent="0" algn="ctr">
              <a:buNone/>
            </a:pPr>
            <a:r>
              <a:rPr lang="en-US" dirty="0"/>
              <a:t>2% raise – 657K</a:t>
            </a:r>
          </a:p>
          <a:p>
            <a:pPr marL="109728" lvl="0" indent="0" algn="ctr">
              <a:buNone/>
            </a:pPr>
            <a:endParaRPr lang="en-US" dirty="0"/>
          </a:p>
          <a:p>
            <a:endParaRPr lang="en-US" dirty="0"/>
          </a:p>
        </p:txBody>
      </p:sp>
      <p:sp>
        <p:nvSpPr>
          <p:cNvPr id="3" name="Title 2"/>
          <p:cNvSpPr>
            <a:spLocks noGrp="1"/>
          </p:cNvSpPr>
          <p:nvPr>
            <p:ph type="title"/>
          </p:nvPr>
        </p:nvSpPr>
        <p:spPr/>
        <p:txBody>
          <a:bodyPr>
            <a:normAutofit fontScale="90000"/>
          </a:bodyPr>
          <a:lstStyle/>
          <a:p>
            <a:pPr algn="ctr"/>
            <a:r>
              <a:rPr lang="en-US" dirty="0"/>
              <a:t>Expenditures Highlights/Concerns on General Fund </a:t>
            </a:r>
          </a:p>
        </p:txBody>
      </p:sp>
    </p:spTree>
    <p:extLst>
      <p:ext uri="{BB962C8B-B14F-4D97-AF65-F5344CB8AC3E}">
        <p14:creationId xmlns:p14="http://schemas.microsoft.com/office/powerpoint/2010/main" val="3215670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lvl="0" indent="0">
              <a:buNone/>
            </a:pPr>
            <a:endParaRPr lang="en-US" dirty="0"/>
          </a:p>
          <a:p>
            <a:pPr marL="109728" lvl="0" indent="0" algn="ctr">
              <a:buNone/>
            </a:pPr>
            <a:r>
              <a:rPr lang="en-US" dirty="0"/>
              <a:t>2. To address facility needs</a:t>
            </a:r>
          </a:p>
          <a:p>
            <a:pPr marL="109728" lvl="0" indent="0" algn="ctr">
              <a:buNone/>
            </a:pPr>
            <a:r>
              <a:rPr lang="en-US" dirty="0"/>
              <a:t>3. To address technology needs</a:t>
            </a:r>
          </a:p>
          <a:p>
            <a:pPr marL="109728" lvl="0" indent="0" algn="ctr">
              <a:buNone/>
            </a:pPr>
            <a:r>
              <a:rPr lang="en-US" dirty="0"/>
              <a:t>4. To address teacher retention</a:t>
            </a:r>
          </a:p>
          <a:p>
            <a:pPr marL="109728" lvl="0" indent="0" algn="ctr">
              <a:buNone/>
            </a:pPr>
            <a:r>
              <a:rPr lang="en-US" dirty="0"/>
              <a:t>5. To address social/emotional wellness</a:t>
            </a:r>
          </a:p>
          <a:p>
            <a:pPr marL="109728" lvl="0" indent="0" algn="ctr">
              <a:buNone/>
            </a:pPr>
            <a:r>
              <a:rPr lang="en-US" dirty="0"/>
              <a:t>6. To address increase in # of SRO’s needed</a:t>
            </a:r>
          </a:p>
          <a:p>
            <a:pPr marL="109728" indent="0" algn="ctr">
              <a:buNone/>
            </a:pPr>
            <a:r>
              <a:rPr lang="en-US" dirty="0"/>
              <a:t>7. To address/sustain more English Language Learners/more teachers/staff when needed.  </a:t>
            </a:r>
          </a:p>
          <a:p>
            <a:pPr marL="109728" lvl="0" indent="0" algn="ctr">
              <a:buNone/>
            </a:pPr>
            <a:endParaRPr lang="en-US" dirty="0"/>
          </a:p>
          <a:p>
            <a:endParaRPr lang="en-US" dirty="0"/>
          </a:p>
        </p:txBody>
      </p:sp>
      <p:sp>
        <p:nvSpPr>
          <p:cNvPr id="3" name="Title 2"/>
          <p:cNvSpPr>
            <a:spLocks noGrp="1"/>
          </p:cNvSpPr>
          <p:nvPr>
            <p:ph type="title"/>
          </p:nvPr>
        </p:nvSpPr>
        <p:spPr/>
        <p:txBody>
          <a:bodyPr>
            <a:normAutofit fontScale="90000"/>
          </a:bodyPr>
          <a:lstStyle/>
          <a:p>
            <a:pPr algn="ctr"/>
            <a:r>
              <a:rPr lang="en-US" dirty="0"/>
              <a:t>Expenditures Highlights/Concerns on General Fund </a:t>
            </a:r>
          </a:p>
        </p:txBody>
      </p:sp>
    </p:spTree>
    <p:extLst>
      <p:ext uri="{BB962C8B-B14F-4D97-AF65-F5344CB8AC3E}">
        <p14:creationId xmlns:p14="http://schemas.microsoft.com/office/powerpoint/2010/main" val="3486579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a:p>
            <a:r>
              <a:rPr lang="en-US" dirty="0"/>
              <a:t>The summer program prior to COVID was budgeted in general fund at approximately 70K.</a:t>
            </a:r>
          </a:p>
          <a:p>
            <a:r>
              <a:rPr lang="en-US" dirty="0"/>
              <a:t>Over the last several years, the district used ESSER II &amp; ARP/ESSER III to fund a more robust summer program.  Starting with the summer of 2025 (FY25), general fund will have to start picking up the cost of the summer program moving forward.</a:t>
            </a:r>
          </a:p>
        </p:txBody>
      </p:sp>
      <p:sp>
        <p:nvSpPr>
          <p:cNvPr id="3" name="Title 2"/>
          <p:cNvSpPr>
            <a:spLocks noGrp="1"/>
          </p:cNvSpPr>
          <p:nvPr>
            <p:ph type="title"/>
          </p:nvPr>
        </p:nvSpPr>
        <p:spPr/>
        <p:txBody>
          <a:bodyPr>
            <a:normAutofit fontScale="90000"/>
          </a:bodyPr>
          <a:lstStyle/>
          <a:p>
            <a:pPr algn="ctr"/>
            <a:r>
              <a:rPr lang="en-US" dirty="0"/>
              <a:t>Expenditures Highlights/Concerns on General Fund </a:t>
            </a:r>
          </a:p>
        </p:txBody>
      </p:sp>
    </p:spTree>
    <p:extLst>
      <p:ext uri="{BB962C8B-B14F-4D97-AF65-F5344CB8AC3E}">
        <p14:creationId xmlns:p14="http://schemas.microsoft.com/office/powerpoint/2010/main" val="1204305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a:p>
            <a:pPr algn="ctr"/>
            <a:r>
              <a:rPr lang="en-US" dirty="0"/>
              <a:t>Other possible cliffs CIPS is facing:</a:t>
            </a:r>
          </a:p>
          <a:p>
            <a:pPr algn="ctr"/>
            <a:endParaRPr lang="en-US" dirty="0"/>
          </a:p>
          <a:p>
            <a:pPr marL="109728" lvl="0" indent="0" algn="ctr">
              <a:buNone/>
            </a:pPr>
            <a:r>
              <a:rPr lang="en-US" dirty="0"/>
              <a:t>1. School Choice</a:t>
            </a:r>
          </a:p>
          <a:p>
            <a:pPr marL="109728" lvl="0" indent="0" algn="ctr">
              <a:buNone/>
            </a:pPr>
            <a:r>
              <a:rPr lang="en-US" dirty="0"/>
              <a:t>2. City Heights – Affordable Housing</a:t>
            </a:r>
          </a:p>
          <a:p>
            <a:pPr marL="109728" lvl="0" indent="0" algn="ctr">
              <a:buNone/>
            </a:pPr>
            <a:r>
              <a:rPr lang="en-US" dirty="0"/>
              <a:t>3. Declining Enrollment</a:t>
            </a:r>
          </a:p>
          <a:p>
            <a:pPr marL="109728" lvl="0" indent="0" algn="ctr">
              <a:buNone/>
            </a:pPr>
            <a:r>
              <a:rPr lang="en-US" dirty="0"/>
              <a:t>4. Unfunded Mandates</a:t>
            </a:r>
          </a:p>
          <a:p>
            <a:pPr marL="109728" lvl="0" indent="0" algn="ctr">
              <a:buNone/>
            </a:pPr>
            <a:r>
              <a:rPr lang="en-US" dirty="0"/>
              <a:t>5. Inflation</a:t>
            </a:r>
          </a:p>
          <a:p>
            <a:endParaRPr lang="en-US" dirty="0"/>
          </a:p>
        </p:txBody>
      </p:sp>
      <p:sp>
        <p:nvSpPr>
          <p:cNvPr id="3" name="Title 2"/>
          <p:cNvSpPr>
            <a:spLocks noGrp="1"/>
          </p:cNvSpPr>
          <p:nvPr>
            <p:ph type="title"/>
          </p:nvPr>
        </p:nvSpPr>
        <p:spPr/>
        <p:txBody>
          <a:bodyPr>
            <a:normAutofit fontScale="90000"/>
          </a:bodyPr>
          <a:lstStyle/>
          <a:p>
            <a:pPr algn="ctr"/>
            <a:r>
              <a:rPr lang="en-US" dirty="0"/>
              <a:t>Expenditures Highlights/Concerns on General Fund </a:t>
            </a:r>
          </a:p>
        </p:txBody>
      </p:sp>
    </p:spTree>
    <p:extLst>
      <p:ext uri="{BB962C8B-B14F-4D97-AF65-F5344CB8AC3E}">
        <p14:creationId xmlns:p14="http://schemas.microsoft.com/office/powerpoint/2010/main" val="2322395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US" dirty="0"/>
              <a:t>KTRS rates that the district has to contribute started out at .25% in 10/11 and currently is capped at 3% in 15/16.  We believe the rate will stay the same at this time for the 26/27 school year.  </a:t>
            </a:r>
          </a:p>
          <a:p>
            <a:r>
              <a:rPr lang="en-US" dirty="0"/>
              <a:t>The current (25/26) general fund KTRS budget is $674,000.   </a:t>
            </a:r>
          </a:p>
          <a:p>
            <a:r>
              <a:rPr lang="en-US" dirty="0"/>
              <a:t>The projected step increases on certified salaries for next year is $156,000.  This will cost the district an additional $6,000 for KTRS retirement along with other fringes.  Total of $162,000.</a:t>
            </a:r>
          </a:p>
          <a:p>
            <a:pPr marL="109728" indent="0">
              <a:buNone/>
            </a:pPr>
            <a:endParaRPr lang="en-US" dirty="0"/>
          </a:p>
          <a:p>
            <a:endParaRPr lang="en-US" dirty="0"/>
          </a:p>
        </p:txBody>
      </p:sp>
      <p:sp>
        <p:nvSpPr>
          <p:cNvPr id="2" name="Title 1"/>
          <p:cNvSpPr>
            <a:spLocks noGrp="1"/>
          </p:cNvSpPr>
          <p:nvPr>
            <p:ph type="title"/>
          </p:nvPr>
        </p:nvSpPr>
        <p:spPr/>
        <p:txBody>
          <a:bodyPr>
            <a:normAutofit fontScale="90000"/>
          </a:bodyPr>
          <a:lstStyle/>
          <a:p>
            <a:pPr algn="ctr"/>
            <a:r>
              <a:rPr lang="en-US" dirty="0"/>
              <a:t>Expenditures Highlights/Concerns on General Fund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endParaRPr lang="en-US" dirty="0"/>
          </a:p>
          <a:p>
            <a:r>
              <a:rPr lang="en-US" dirty="0"/>
              <a:t>CERS rates that the district has to contribute started out at 16.93% in 10/11and currently sits at 18.62% for the 25/26 school year. The rate for the 26/27 is going down to 17.43% from what districts are being told.  </a:t>
            </a:r>
          </a:p>
          <a:p>
            <a:r>
              <a:rPr lang="en-US" dirty="0"/>
              <a:t>The current (25/26) general fund CERS budget is 1.884 million.  </a:t>
            </a:r>
          </a:p>
          <a:p>
            <a:r>
              <a:rPr lang="en-US" dirty="0"/>
              <a:t>If the rate does decrease next year, using current year FY26 salaries, this could potential have a savings of $127,000 to the district.</a:t>
            </a:r>
          </a:p>
          <a:p>
            <a:endParaRPr lang="en-US" dirty="0"/>
          </a:p>
          <a:p>
            <a:endParaRPr lang="en-US" dirty="0"/>
          </a:p>
          <a:p>
            <a:pPr marL="109728" indent="0">
              <a:buNone/>
            </a:pPr>
            <a:endParaRPr lang="en-US" dirty="0"/>
          </a:p>
          <a:p>
            <a:endParaRPr lang="en-US" dirty="0"/>
          </a:p>
          <a:p>
            <a:endParaRPr lang="en-US" dirty="0"/>
          </a:p>
          <a:p>
            <a:pPr>
              <a:buNone/>
            </a:pPr>
            <a:endParaRPr lang="en-US" dirty="0"/>
          </a:p>
          <a:p>
            <a:endParaRPr lang="en-US" dirty="0"/>
          </a:p>
        </p:txBody>
      </p:sp>
      <p:sp>
        <p:nvSpPr>
          <p:cNvPr id="2" name="Title 1"/>
          <p:cNvSpPr>
            <a:spLocks noGrp="1"/>
          </p:cNvSpPr>
          <p:nvPr>
            <p:ph type="title"/>
          </p:nvPr>
        </p:nvSpPr>
        <p:spPr/>
        <p:txBody>
          <a:bodyPr>
            <a:normAutofit fontScale="90000"/>
          </a:bodyPr>
          <a:lstStyle/>
          <a:p>
            <a:pPr algn="ctr"/>
            <a:r>
              <a:rPr lang="en-US" dirty="0"/>
              <a:t>Expenditures Highlights/Concerns Continued on General Fund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E4D195F-EEFC-5187-F133-51ED712070F4}"/>
              </a:ext>
            </a:extLst>
          </p:cNvPr>
          <p:cNvSpPr>
            <a:spLocks noGrp="1"/>
          </p:cNvSpPr>
          <p:nvPr>
            <p:ph idx="1"/>
          </p:nvPr>
        </p:nvSpPr>
        <p:spPr/>
        <p:txBody>
          <a:bodyPr/>
          <a:lstStyle/>
          <a:p>
            <a:endParaRPr lang="en-US" dirty="0"/>
          </a:p>
          <a:p>
            <a:pPr marL="109728" indent="0">
              <a:buNone/>
            </a:pPr>
            <a:endParaRPr lang="en-US" dirty="0"/>
          </a:p>
          <a:p>
            <a:r>
              <a:rPr lang="en-US" dirty="0"/>
              <a:t>The projected step increases on classified salaries for next year is $109,000.  This will cost the district an additional $29,000 for CERS along with other fringes.  Total of $138,000.</a:t>
            </a:r>
          </a:p>
          <a:p>
            <a:pPr marL="109728" indent="0">
              <a:buNone/>
            </a:pPr>
            <a:r>
              <a:rPr lang="en-US"/>
              <a:t> </a:t>
            </a:r>
            <a:endParaRPr lang="en-US" dirty="0"/>
          </a:p>
          <a:p>
            <a:endParaRPr lang="en-US" dirty="0"/>
          </a:p>
        </p:txBody>
      </p:sp>
      <p:sp>
        <p:nvSpPr>
          <p:cNvPr id="3" name="Title 2">
            <a:extLst>
              <a:ext uri="{FF2B5EF4-FFF2-40B4-BE49-F238E27FC236}">
                <a16:creationId xmlns:a16="http://schemas.microsoft.com/office/drawing/2014/main" id="{245894F4-87A5-495B-93E7-0BD0899577D9}"/>
              </a:ext>
            </a:extLst>
          </p:cNvPr>
          <p:cNvSpPr>
            <a:spLocks noGrp="1"/>
          </p:cNvSpPr>
          <p:nvPr>
            <p:ph type="title"/>
          </p:nvPr>
        </p:nvSpPr>
        <p:spPr/>
        <p:txBody>
          <a:bodyPr>
            <a:normAutofit fontScale="90000"/>
          </a:bodyPr>
          <a:lstStyle/>
          <a:p>
            <a:r>
              <a:rPr lang="en-US" dirty="0"/>
              <a:t>Expenditures Highlights/Concerns Continued on General Fund</a:t>
            </a:r>
          </a:p>
        </p:txBody>
      </p:sp>
    </p:spTree>
    <p:extLst>
      <p:ext uri="{BB962C8B-B14F-4D97-AF65-F5344CB8AC3E}">
        <p14:creationId xmlns:p14="http://schemas.microsoft.com/office/powerpoint/2010/main" val="1085288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981200"/>
            <a:ext cx="8229600" cy="4525963"/>
          </a:xfrm>
        </p:spPr>
        <p:txBody>
          <a:bodyPr/>
          <a:lstStyle/>
          <a:p>
            <a:r>
              <a:rPr lang="en-US" dirty="0"/>
              <a:t>Gas, Electric and Diesel Fuel increases historically.  If a 5% increase is used that would cost the district in 26/27 approximately $55,000 more based on the 25/26 budget amount of $1,092,000.</a:t>
            </a:r>
          </a:p>
        </p:txBody>
      </p:sp>
      <p:sp>
        <p:nvSpPr>
          <p:cNvPr id="2" name="Title 1"/>
          <p:cNvSpPr>
            <a:spLocks noGrp="1"/>
          </p:cNvSpPr>
          <p:nvPr>
            <p:ph type="title"/>
          </p:nvPr>
        </p:nvSpPr>
        <p:spPr>
          <a:xfrm>
            <a:off x="457200" y="381000"/>
            <a:ext cx="8229600" cy="1143000"/>
          </a:xfrm>
        </p:spPr>
        <p:txBody>
          <a:bodyPr>
            <a:normAutofit fontScale="90000"/>
          </a:bodyPr>
          <a:lstStyle/>
          <a:p>
            <a:pPr algn="ctr"/>
            <a:r>
              <a:rPr lang="en-US" dirty="0"/>
              <a:t>Expenditures Highlights/Concerns Continued on General Fund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School districts historically just roll over the current budget (25/26) in MUNIS to the draft budget for the 26/27 school year since the district is in preliminary stages of the budget.  </a:t>
            </a:r>
          </a:p>
          <a:p>
            <a:r>
              <a:rPr lang="en-US" dirty="0"/>
              <a:t>The MUNIS draft budget is attached but doesn’t reflect any of the projected revenue increases/decreases or increases in expenditures that have been presented today.</a:t>
            </a:r>
          </a:p>
        </p:txBody>
      </p:sp>
      <p:sp>
        <p:nvSpPr>
          <p:cNvPr id="2" name="Title 1"/>
          <p:cNvSpPr>
            <a:spLocks noGrp="1"/>
          </p:cNvSpPr>
          <p:nvPr>
            <p:ph type="title"/>
          </p:nvPr>
        </p:nvSpPr>
        <p:spPr/>
        <p:txBody>
          <a:bodyPr/>
          <a:lstStyle/>
          <a:p>
            <a:pPr algn="ctr"/>
            <a:r>
              <a:rPr lang="en-US" dirty="0"/>
              <a:t>Draft Budget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The Budget Committee will start to meet in early February 2026.  Budget committee meetings will happen during February through April 2026 and if necessary in the upcoming new school year (July/August 2026) to discuss the potential issues that the district might face along with balancing the FY27 budget. </a:t>
            </a:r>
          </a:p>
        </p:txBody>
      </p:sp>
      <p:sp>
        <p:nvSpPr>
          <p:cNvPr id="2" name="Title 1"/>
          <p:cNvSpPr>
            <a:spLocks noGrp="1"/>
          </p:cNvSpPr>
          <p:nvPr>
            <p:ph type="title"/>
          </p:nvPr>
        </p:nvSpPr>
        <p:spPr/>
        <p:txBody>
          <a:bodyPr/>
          <a:lstStyle/>
          <a:p>
            <a:pPr algn="ctr"/>
            <a:r>
              <a:rPr lang="en-US" dirty="0"/>
              <a:t>Draft Budget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2314</TotalTime>
  <Words>1093</Words>
  <Application>Microsoft Office PowerPoint</Application>
  <PresentationFormat>On-screen Show (4:3)</PresentationFormat>
  <Paragraphs>96</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Lucida Sans Unicode</vt:lpstr>
      <vt:lpstr>Verdana</vt:lpstr>
      <vt:lpstr>Wingdings 2</vt:lpstr>
      <vt:lpstr>Wingdings 3</vt:lpstr>
      <vt:lpstr>Concourse</vt:lpstr>
      <vt:lpstr>Covington Independent Public Schools </vt:lpstr>
      <vt:lpstr>Purpose of the Draft Budget</vt:lpstr>
      <vt:lpstr>Revenue Highlights/Concerns on General Fund</vt:lpstr>
      <vt:lpstr>Revenue Highlights/Concerns Continued on General Fund</vt:lpstr>
      <vt:lpstr>Revenue Highlights/Concerns Continued on General Fund</vt:lpstr>
      <vt:lpstr>Revenue Highlights/Concerns Continued on General Fund</vt:lpstr>
      <vt:lpstr>Revenue Highlights/Concerns Continued on General Fund</vt:lpstr>
      <vt:lpstr>Revenue Highlights/Concerns on General Fund</vt:lpstr>
      <vt:lpstr>Expenditures Highlights/Concerns on General Fund </vt:lpstr>
      <vt:lpstr>Expenditures Highlights/Concerns on General Fund </vt:lpstr>
      <vt:lpstr>Expenditures Highlights/Concerns on General Fund </vt:lpstr>
      <vt:lpstr>Expenditures Highlights/Concerns on General Fund </vt:lpstr>
      <vt:lpstr>Expenditures Highlights/Concerns on General Fund </vt:lpstr>
      <vt:lpstr>Expenditures Highlights/Concerns Continued on General Fund</vt:lpstr>
      <vt:lpstr>Expenditures Highlights/Concerns Continued on General Fund</vt:lpstr>
      <vt:lpstr>Expenditures Highlights/Concerns Continued on General Fund</vt:lpstr>
      <vt:lpstr>Draft Budget</vt:lpstr>
      <vt:lpstr>Draft Budget</vt:lpstr>
    </vt:vector>
  </TitlesOfParts>
  <Company>CIPS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abemerer</dc:creator>
  <cp:lastModifiedBy>Burtschy, Annette - Finance Director, Covington Schools</cp:lastModifiedBy>
  <cp:revision>227</cp:revision>
  <cp:lastPrinted>2026-01-12T21:28:37Z</cp:lastPrinted>
  <dcterms:created xsi:type="dcterms:W3CDTF">2011-01-12T16:56:28Z</dcterms:created>
  <dcterms:modified xsi:type="dcterms:W3CDTF">2026-01-12T21:32:50Z</dcterms:modified>
</cp:coreProperties>
</file>