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Lst>
  <p:sldSz cy="5143500" cx="9144000"/>
  <p:notesSz cx="6858000" cy="9144000"/>
  <p:embeddedFontLst>
    <p:embeddedFont>
      <p:font typeface="Oswald"/>
      <p:regular r:id="rId16"/>
      <p:bold r:id="rId1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font" Target="fonts/Oswald-bold.fntdata"/><Relationship Id="rId16" Type="http://schemas.openxmlformats.org/officeDocument/2006/relationships/font" Target="fonts/Oswald-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3c86b2c4448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3c86b2c4448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3f5c8ca1d70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3f5c8ca1d70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3d1c819634e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3d1c819634e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3ec1935ff18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3ec1935ff18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3b0ab35aa09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3b0ab35aa09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g3f5c8ca1d70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 name="Google Shape;107;g3f5c8ca1d70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80fdbc5251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380fdbc5251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g3b0ab35aa09_0_1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 name="Google Shape;125;g3b0ab35aa09_0_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3f5c8ca1d70_0_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3f5c8ca1d70_0_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 Id="rId4" Type="http://schemas.openxmlformats.org/officeDocument/2006/relationships/image" Target="../media/image1.png"/><Relationship Id="rId5"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png"/><Relationship Id="rId4" Type="http://schemas.openxmlformats.org/officeDocument/2006/relationships/image" Target="../media/image4.png"/><Relationship Id="rId5" Type="http://schemas.openxmlformats.org/officeDocument/2006/relationships/image" Target="../media/image1.png"/><Relationship Id="rId6" Type="http://schemas.openxmlformats.org/officeDocument/2006/relationships/image" Target="../media/image1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4.png"/><Relationship Id="rId5" Type="http://schemas.openxmlformats.org/officeDocument/2006/relationships/image" Target="../media/image1.png"/><Relationship Id="rId6" Type="http://schemas.openxmlformats.org/officeDocument/2006/relationships/image" Target="../media/image11.png"/><Relationship Id="rId7"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6.png"/><Relationship Id="rId4" Type="http://schemas.openxmlformats.org/officeDocument/2006/relationships/image" Target="../media/image4.png"/><Relationship Id="rId5" Type="http://schemas.openxmlformats.org/officeDocument/2006/relationships/image" Target="../media/image1.png"/><Relationship Id="rId6" Type="http://schemas.openxmlformats.org/officeDocument/2006/relationships/image" Target="../media/image1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0.jpg"/><Relationship Id="rId4" Type="http://schemas.openxmlformats.org/officeDocument/2006/relationships/image" Target="../media/image9.png"/><Relationship Id="rId5" Type="http://schemas.openxmlformats.org/officeDocument/2006/relationships/image" Target="../media/image4.png"/><Relationship Id="rId6"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9.png"/><Relationship Id="rId4" Type="http://schemas.openxmlformats.org/officeDocument/2006/relationships/image" Target="../media/image4.png"/><Relationship Id="rId5" Type="http://schemas.openxmlformats.org/officeDocument/2006/relationships/image" Target="../media/image1.png"/><Relationship Id="rId6"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1997350" y="4350900"/>
            <a:ext cx="49533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rgbClr val="666666"/>
                </a:solidFill>
                <a:latin typeface="Oswald"/>
                <a:ea typeface="Oswald"/>
                <a:cs typeface="Oswald"/>
                <a:sym typeface="Oswald"/>
              </a:rPr>
              <a:t>July 27th  </a:t>
            </a:r>
            <a:endParaRPr b="1" sz="2800">
              <a:solidFill>
                <a:srgbClr val="666666"/>
              </a:solidFill>
              <a:latin typeface="Oswald"/>
              <a:ea typeface="Oswald"/>
              <a:cs typeface="Oswald"/>
              <a:sym typeface="Oswald"/>
            </a:endParaRPr>
          </a:p>
          <a:p>
            <a:pPr indent="0" lvl="0" marL="0" rtl="0" algn="ctr">
              <a:spcBef>
                <a:spcPts val="0"/>
              </a:spcBef>
              <a:spcAft>
                <a:spcPts val="0"/>
              </a:spcAft>
              <a:buNone/>
            </a:pPr>
            <a:r>
              <a:rPr b="1" lang="en" sz="2800">
                <a:solidFill>
                  <a:srgbClr val="666666"/>
                </a:solidFill>
                <a:latin typeface="Oswald"/>
                <a:ea typeface="Oswald"/>
                <a:cs typeface="Oswald"/>
                <a:sym typeface="Oswald"/>
              </a:rPr>
              <a:t>Design &amp; Construction Update</a:t>
            </a:r>
            <a:endParaRPr b="1" sz="2800">
              <a:solidFill>
                <a:srgbClr val="666666"/>
              </a:solidFill>
              <a:latin typeface="Oswald"/>
              <a:ea typeface="Oswald"/>
              <a:cs typeface="Oswald"/>
              <a:sym typeface="Oswald"/>
            </a:endParaRPr>
          </a:p>
        </p:txBody>
      </p:sp>
      <p:pic>
        <p:nvPicPr>
          <p:cNvPr id="55" name="Google Shape;55;p13"/>
          <p:cNvPicPr preferRelativeResize="0"/>
          <p:nvPr/>
        </p:nvPicPr>
        <p:blipFill>
          <a:blip r:embed="rId3">
            <a:alphaModFix/>
          </a:blip>
          <a:stretch>
            <a:fillRect/>
          </a:stretch>
        </p:blipFill>
        <p:spPr>
          <a:xfrm>
            <a:off x="8144450" y="4350900"/>
            <a:ext cx="999550" cy="792600"/>
          </a:xfrm>
          <a:prstGeom prst="rect">
            <a:avLst/>
          </a:prstGeom>
          <a:noFill/>
          <a:ln>
            <a:noFill/>
          </a:ln>
        </p:spPr>
      </p:pic>
      <p:pic>
        <p:nvPicPr>
          <p:cNvPr id="56" name="Google Shape;56;p13"/>
          <p:cNvPicPr preferRelativeResize="0"/>
          <p:nvPr/>
        </p:nvPicPr>
        <p:blipFill>
          <a:blip r:embed="rId4">
            <a:alphaModFix/>
          </a:blip>
          <a:stretch>
            <a:fillRect/>
          </a:stretch>
        </p:blipFill>
        <p:spPr>
          <a:xfrm>
            <a:off x="0" y="4350900"/>
            <a:ext cx="1997346" cy="792600"/>
          </a:xfrm>
          <a:prstGeom prst="rect">
            <a:avLst/>
          </a:prstGeom>
          <a:noFill/>
          <a:ln>
            <a:noFill/>
          </a:ln>
        </p:spPr>
      </p:pic>
      <p:pic>
        <p:nvPicPr>
          <p:cNvPr id="57" name="Google Shape;57;p13"/>
          <p:cNvPicPr preferRelativeResize="0"/>
          <p:nvPr/>
        </p:nvPicPr>
        <p:blipFill rotWithShape="1">
          <a:blip r:embed="rId5">
            <a:alphaModFix/>
          </a:blip>
          <a:srcRect b="19" l="0" r="0" t="5185"/>
          <a:stretch/>
        </p:blipFill>
        <p:spPr>
          <a:xfrm>
            <a:off x="0" y="0"/>
            <a:ext cx="9144000" cy="43509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nvSpPr>
        <p:spPr>
          <a:xfrm>
            <a:off x="2003550" y="4350900"/>
            <a:ext cx="51369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63" name="Google Shape;63;p14"/>
          <p:cNvPicPr preferRelativeResize="0"/>
          <p:nvPr/>
        </p:nvPicPr>
        <p:blipFill rotWithShape="1">
          <a:blip r:embed="rId3">
            <a:alphaModFix/>
          </a:blip>
          <a:srcRect b="20106" l="23014" r="21716" t="25288"/>
          <a:stretch/>
        </p:blipFill>
        <p:spPr>
          <a:xfrm>
            <a:off x="6904372" y="4350900"/>
            <a:ext cx="1283569" cy="792602"/>
          </a:xfrm>
          <a:prstGeom prst="rect">
            <a:avLst/>
          </a:prstGeom>
          <a:noFill/>
          <a:ln>
            <a:noFill/>
          </a:ln>
        </p:spPr>
      </p:pic>
      <p:pic>
        <p:nvPicPr>
          <p:cNvPr id="64" name="Google Shape;64;p14"/>
          <p:cNvPicPr preferRelativeResize="0"/>
          <p:nvPr/>
        </p:nvPicPr>
        <p:blipFill>
          <a:blip r:embed="rId4">
            <a:alphaModFix/>
          </a:blip>
          <a:stretch>
            <a:fillRect/>
          </a:stretch>
        </p:blipFill>
        <p:spPr>
          <a:xfrm>
            <a:off x="8144450" y="4350900"/>
            <a:ext cx="999550" cy="792600"/>
          </a:xfrm>
          <a:prstGeom prst="rect">
            <a:avLst/>
          </a:prstGeom>
          <a:noFill/>
          <a:ln>
            <a:noFill/>
          </a:ln>
        </p:spPr>
      </p:pic>
      <p:pic>
        <p:nvPicPr>
          <p:cNvPr id="65" name="Google Shape;65;p14"/>
          <p:cNvPicPr preferRelativeResize="0"/>
          <p:nvPr/>
        </p:nvPicPr>
        <p:blipFill>
          <a:blip r:embed="rId5">
            <a:alphaModFix/>
          </a:blip>
          <a:stretch>
            <a:fillRect/>
          </a:stretch>
        </p:blipFill>
        <p:spPr>
          <a:xfrm>
            <a:off x="0" y="4350900"/>
            <a:ext cx="1997346" cy="792600"/>
          </a:xfrm>
          <a:prstGeom prst="rect">
            <a:avLst/>
          </a:prstGeom>
          <a:noFill/>
          <a:ln>
            <a:noFill/>
          </a:ln>
        </p:spPr>
      </p:pic>
      <p:pic>
        <p:nvPicPr>
          <p:cNvPr id="66" name="Google Shape;66;p14"/>
          <p:cNvPicPr preferRelativeResize="0"/>
          <p:nvPr/>
        </p:nvPicPr>
        <p:blipFill rotWithShape="1">
          <a:blip r:embed="rId6">
            <a:alphaModFix/>
          </a:blip>
          <a:srcRect b="7250" l="0" r="0" t="7250"/>
          <a:stretch/>
        </p:blipFill>
        <p:spPr>
          <a:xfrm>
            <a:off x="0" y="0"/>
            <a:ext cx="9143999" cy="4351829"/>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5"/>
          <p:cNvSpPr txBox="1"/>
          <p:nvPr/>
        </p:nvSpPr>
        <p:spPr>
          <a:xfrm>
            <a:off x="2003550" y="4350900"/>
            <a:ext cx="51369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72" name="Google Shape;72;p15"/>
          <p:cNvPicPr preferRelativeResize="0"/>
          <p:nvPr/>
        </p:nvPicPr>
        <p:blipFill rotWithShape="1">
          <a:blip r:embed="rId3">
            <a:alphaModFix/>
          </a:blip>
          <a:srcRect b="20106" l="23014" r="21716" t="25288"/>
          <a:stretch/>
        </p:blipFill>
        <p:spPr>
          <a:xfrm>
            <a:off x="6904372" y="4350900"/>
            <a:ext cx="1283569" cy="792602"/>
          </a:xfrm>
          <a:prstGeom prst="rect">
            <a:avLst/>
          </a:prstGeom>
          <a:noFill/>
          <a:ln>
            <a:noFill/>
          </a:ln>
        </p:spPr>
      </p:pic>
      <p:pic>
        <p:nvPicPr>
          <p:cNvPr id="73" name="Google Shape;73;p15"/>
          <p:cNvPicPr preferRelativeResize="0"/>
          <p:nvPr/>
        </p:nvPicPr>
        <p:blipFill>
          <a:blip r:embed="rId4">
            <a:alphaModFix/>
          </a:blip>
          <a:stretch>
            <a:fillRect/>
          </a:stretch>
        </p:blipFill>
        <p:spPr>
          <a:xfrm>
            <a:off x="8144450" y="4350900"/>
            <a:ext cx="999550" cy="792600"/>
          </a:xfrm>
          <a:prstGeom prst="rect">
            <a:avLst/>
          </a:prstGeom>
          <a:noFill/>
          <a:ln>
            <a:noFill/>
          </a:ln>
        </p:spPr>
      </p:pic>
      <p:pic>
        <p:nvPicPr>
          <p:cNvPr id="74" name="Google Shape;74;p15"/>
          <p:cNvPicPr preferRelativeResize="0"/>
          <p:nvPr/>
        </p:nvPicPr>
        <p:blipFill>
          <a:blip r:embed="rId5">
            <a:alphaModFix/>
          </a:blip>
          <a:stretch>
            <a:fillRect/>
          </a:stretch>
        </p:blipFill>
        <p:spPr>
          <a:xfrm>
            <a:off x="0" y="4350900"/>
            <a:ext cx="1997346" cy="792600"/>
          </a:xfrm>
          <a:prstGeom prst="rect">
            <a:avLst/>
          </a:prstGeom>
          <a:noFill/>
          <a:ln>
            <a:noFill/>
          </a:ln>
        </p:spPr>
      </p:pic>
      <p:pic>
        <p:nvPicPr>
          <p:cNvPr id="75" name="Google Shape;75;p15"/>
          <p:cNvPicPr preferRelativeResize="0"/>
          <p:nvPr/>
        </p:nvPicPr>
        <p:blipFill>
          <a:blip r:embed="rId6">
            <a:alphaModFix/>
          </a:blip>
          <a:stretch>
            <a:fillRect/>
          </a:stretch>
        </p:blipFill>
        <p:spPr>
          <a:xfrm>
            <a:off x="0" y="0"/>
            <a:ext cx="5394801" cy="4046100"/>
          </a:xfrm>
          <a:prstGeom prst="rect">
            <a:avLst/>
          </a:prstGeom>
          <a:noFill/>
          <a:ln>
            <a:noFill/>
          </a:ln>
        </p:spPr>
      </p:pic>
      <p:pic>
        <p:nvPicPr>
          <p:cNvPr id="76" name="Google Shape;76;p15"/>
          <p:cNvPicPr preferRelativeResize="0"/>
          <p:nvPr/>
        </p:nvPicPr>
        <p:blipFill>
          <a:blip r:embed="rId7">
            <a:alphaModFix/>
          </a:blip>
          <a:stretch>
            <a:fillRect/>
          </a:stretch>
        </p:blipFill>
        <p:spPr>
          <a:xfrm>
            <a:off x="5829926" y="0"/>
            <a:ext cx="3034575" cy="40461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6"/>
          <p:cNvSpPr txBox="1"/>
          <p:nvPr/>
        </p:nvSpPr>
        <p:spPr>
          <a:xfrm>
            <a:off x="1511244" y="4350900"/>
            <a:ext cx="58311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East Construction</a:t>
            </a:r>
            <a:endParaRPr b="1" sz="2800">
              <a:solidFill>
                <a:schemeClr val="dk2"/>
              </a:solidFill>
              <a:latin typeface="Oswald"/>
              <a:ea typeface="Oswald"/>
              <a:cs typeface="Oswald"/>
              <a:sym typeface="Oswald"/>
            </a:endParaRPr>
          </a:p>
        </p:txBody>
      </p:sp>
      <p:pic>
        <p:nvPicPr>
          <p:cNvPr id="82" name="Google Shape;82;p16"/>
          <p:cNvPicPr preferRelativeResize="0"/>
          <p:nvPr/>
        </p:nvPicPr>
        <p:blipFill rotWithShape="1">
          <a:blip r:embed="rId3">
            <a:alphaModFix/>
          </a:blip>
          <a:srcRect b="20106" l="23014" r="21716" t="25288"/>
          <a:stretch/>
        </p:blipFill>
        <p:spPr>
          <a:xfrm>
            <a:off x="6904372" y="4350900"/>
            <a:ext cx="1283569" cy="792602"/>
          </a:xfrm>
          <a:prstGeom prst="rect">
            <a:avLst/>
          </a:prstGeom>
          <a:noFill/>
          <a:ln>
            <a:noFill/>
          </a:ln>
        </p:spPr>
      </p:pic>
      <p:pic>
        <p:nvPicPr>
          <p:cNvPr id="83" name="Google Shape;83;p16"/>
          <p:cNvPicPr preferRelativeResize="0"/>
          <p:nvPr/>
        </p:nvPicPr>
        <p:blipFill rotWithShape="1">
          <a:blip r:embed="rId4">
            <a:alphaModFix/>
          </a:blip>
          <a:srcRect b="3288" l="0" r="0" t="0"/>
          <a:stretch/>
        </p:blipFill>
        <p:spPr>
          <a:xfrm>
            <a:off x="0" y="0"/>
            <a:ext cx="9144000" cy="4350900"/>
          </a:xfrm>
          <a:prstGeom prst="rect">
            <a:avLst/>
          </a:prstGeom>
          <a:noFill/>
          <a:ln>
            <a:noFill/>
          </a:ln>
        </p:spPr>
      </p:pic>
      <p:pic>
        <p:nvPicPr>
          <p:cNvPr id="84" name="Google Shape;84;p16"/>
          <p:cNvPicPr preferRelativeResize="0"/>
          <p:nvPr/>
        </p:nvPicPr>
        <p:blipFill>
          <a:blip r:embed="rId5">
            <a:alphaModFix/>
          </a:blip>
          <a:stretch>
            <a:fillRect/>
          </a:stretch>
        </p:blipFill>
        <p:spPr>
          <a:xfrm>
            <a:off x="8144450" y="4350900"/>
            <a:ext cx="999550" cy="792600"/>
          </a:xfrm>
          <a:prstGeom prst="rect">
            <a:avLst/>
          </a:prstGeom>
          <a:noFill/>
          <a:ln>
            <a:noFill/>
          </a:ln>
        </p:spPr>
      </p:pic>
      <p:pic>
        <p:nvPicPr>
          <p:cNvPr id="85" name="Google Shape;85;p16"/>
          <p:cNvPicPr preferRelativeResize="0"/>
          <p:nvPr/>
        </p:nvPicPr>
        <p:blipFill>
          <a:blip r:embed="rId6">
            <a:alphaModFix/>
          </a:blip>
          <a:stretch>
            <a:fillRect/>
          </a:stretch>
        </p:blipFill>
        <p:spPr>
          <a:xfrm>
            <a:off x="0" y="4350900"/>
            <a:ext cx="1997346" cy="7926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7"/>
          <p:cNvSpPr txBox="1"/>
          <p:nvPr/>
        </p:nvSpPr>
        <p:spPr>
          <a:xfrm>
            <a:off x="81225" y="0"/>
            <a:ext cx="4490700" cy="332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rgbClr val="000000"/>
                </a:solidFill>
              </a:rPr>
              <a:t>Board Consent Items - Bid Package No. 1 - Bullitt </a:t>
            </a:r>
            <a:r>
              <a:rPr b="1" lang="en" sz="1500" u="sng"/>
              <a:t>East </a:t>
            </a:r>
            <a:r>
              <a:rPr b="1" lang="en" sz="1500" u="sng">
                <a:solidFill>
                  <a:srgbClr val="000000"/>
                </a:solidFill>
              </a:rPr>
              <a:t>PSC</a:t>
            </a:r>
            <a:endParaRPr b="1" sz="1500" u="sng">
              <a:solidFill>
                <a:srgbClr val="000000"/>
              </a:solidFill>
            </a:endParaRPr>
          </a:p>
          <a:p>
            <a:pPr indent="0" lvl="0" marL="0" rtl="0" algn="l">
              <a:lnSpc>
                <a:spcPct val="100000"/>
              </a:lnSpc>
              <a:spcBef>
                <a:spcPts val="0"/>
              </a:spcBef>
              <a:spcAft>
                <a:spcPts val="0"/>
              </a:spcAft>
              <a:buNone/>
            </a:pPr>
            <a:r>
              <a:t/>
            </a:r>
            <a:endParaRPr i="1">
              <a:solidFill>
                <a:srgbClr val="156082"/>
              </a:solidFill>
            </a:endParaRPr>
          </a:p>
          <a:p>
            <a:pPr indent="0" lvl="0" marL="0" rtl="0" algn="l">
              <a:spcBef>
                <a:spcPts val="1200"/>
              </a:spcBef>
              <a:spcAft>
                <a:spcPts val="0"/>
              </a:spcAft>
              <a:buClr>
                <a:schemeClr val="dk1"/>
              </a:buClr>
              <a:buSzPts val="1100"/>
              <a:buFont typeface="Arial"/>
              <a:buNone/>
            </a:pPr>
            <a:r>
              <a:rPr b="1" i="1" lang="en" sz="1500" u="sng">
                <a:solidFill>
                  <a:schemeClr val="dk1"/>
                </a:solidFill>
              </a:rPr>
              <a:t>Bullitt East PSC – BG 25-145 –</a:t>
            </a:r>
            <a:r>
              <a:rPr lang="en" sz="1500">
                <a:solidFill>
                  <a:schemeClr val="dk1"/>
                </a:solidFill>
              </a:rPr>
              <a:t> </a:t>
            </a:r>
            <a:r>
              <a:rPr b="1" i="1" lang="en" sz="1500" u="sng">
                <a:solidFill>
                  <a:schemeClr val="dk1"/>
                </a:solidFill>
              </a:rPr>
              <a:t>Change Order #19 - Restroom Alcove  </a:t>
            </a:r>
            <a:r>
              <a:rPr b="1" lang="en" sz="1500" u="sng">
                <a:solidFill>
                  <a:schemeClr val="dk1"/>
                </a:solidFill>
              </a:rPr>
              <a:t>$6,523.00</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Exterior soffit panels and framing is being recommended at the exterior restroom alcoves at both public restrooms to provide a ceiling in lieu of leaving the area open to the floor slab.   </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rPr i="1" lang="en">
                <a:solidFill>
                  <a:srgbClr val="156082"/>
                </a:solidFill>
              </a:rPr>
              <a:t> </a:t>
            </a:r>
            <a:endParaRPr b="1" u="sng">
              <a:solidFill>
                <a:schemeClr val="dk1"/>
              </a:solidFill>
            </a:endParaRPr>
          </a:p>
          <a:p>
            <a:pPr indent="0" lvl="0" marL="0" rtl="0" algn="l">
              <a:lnSpc>
                <a:spcPct val="115000"/>
              </a:lnSpc>
              <a:spcBef>
                <a:spcPts val="0"/>
              </a:spcBef>
              <a:spcAft>
                <a:spcPts val="0"/>
              </a:spcAft>
              <a:buClr>
                <a:schemeClr val="dk1"/>
              </a:buClr>
              <a:buSzPts val="1100"/>
              <a:buFont typeface="Arial"/>
              <a:buNone/>
            </a:pPr>
            <a:r>
              <a:rPr b="1" i="1" lang="en" sz="1500" u="sng">
                <a:solidFill>
                  <a:schemeClr val="dk1"/>
                </a:solidFill>
              </a:rPr>
              <a:t>Bullitt East PSC – BG 25-145 –</a:t>
            </a:r>
            <a:r>
              <a:rPr lang="en" sz="1500">
                <a:solidFill>
                  <a:schemeClr val="dk1"/>
                </a:solidFill>
              </a:rPr>
              <a:t> </a:t>
            </a:r>
            <a:r>
              <a:rPr b="1" i="1" lang="en" sz="1500" u="sng">
                <a:solidFill>
                  <a:schemeClr val="dk1"/>
                </a:solidFill>
              </a:rPr>
              <a:t>Change Order #20 - Restroom Alcove  </a:t>
            </a:r>
            <a:r>
              <a:rPr b="1" lang="en" sz="1500" u="sng">
                <a:solidFill>
                  <a:schemeClr val="dk1"/>
                </a:solidFill>
              </a:rPr>
              <a:t>$6,621.00</a:t>
            </a:r>
            <a:endParaRPr b="1" sz="1500" u="sng">
              <a:solidFill>
                <a:schemeClr val="dk1"/>
              </a:solidFill>
            </a:endParaRPr>
          </a:p>
          <a:p>
            <a:pPr indent="0" lvl="0" marL="0" rtl="0" algn="l">
              <a:lnSpc>
                <a:spcPct val="115000"/>
              </a:lnSpc>
              <a:spcBef>
                <a:spcPts val="0"/>
              </a:spcBef>
              <a:spcAft>
                <a:spcPts val="0"/>
              </a:spcAft>
              <a:buClr>
                <a:schemeClr val="dk1"/>
              </a:buClr>
              <a:buSzPts val="1100"/>
              <a:buFont typeface="Arial"/>
              <a:buNone/>
            </a:pPr>
            <a:r>
              <a:rPr i="1" lang="en">
                <a:solidFill>
                  <a:srgbClr val="156082"/>
                </a:solidFill>
              </a:rPr>
              <a:t>BCPS Leadership requested the masonry opening meant for a bell be enclosed with brick.</a:t>
            </a:r>
            <a:endParaRPr b="1" i="1" u="sng">
              <a:solidFill>
                <a:schemeClr val="dk1"/>
              </a:solidFill>
            </a:endParaRPr>
          </a:p>
          <a:p>
            <a:pPr indent="0" lvl="0" marL="0" rtl="0" algn="l">
              <a:lnSpc>
                <a:spcPct val="115000"/>
              </a:lnSpc>
              <a:spcBef>
                <a:spcPts val="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0"/>
              </a:spcBef>
              <a:spcAft>
                <a:spcPts val="0"/>
              </a:spcAft>
              <a:buNone/>
            </a:pPr>
            <a:r>
              <a:rPr b="1" lang="en" u="sng">
                <a:solidFill>
                  <a:srgbClr val="000000"/>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b="1" i="1">
              <a:solidFill>
                <a:srgbClr val="156082"/>
              </a:solidFill>
            </a:endParaRPr>
          </a:p>
          <a:p>
            <a:pPr indent="0" lvl="0" marL="0" rtl="0" algn="l">
              <a:lnSpc>
                <a:spcPct val="115000"/>
              </a:lnSpc>
              <a:spcBef>
                <a:spcPts val="3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rgbClr val="000000"/>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b="1">
              <a:solidFill>
                <a:srgbClr val="000000"/>
              </a:solidFill>
              <a:highlight>
                <a:srgbClr val="FFFFFF"/>
              </a:highlight>
            </a:endParaRPr>
          </a:p>
          <a:p>
            <a:pPr indent="0" lvl="0" marL="0" rtl="0" algn="l">
              <a:lnSpc>
                <a:spcPct val="115000"/>
              </a:lnSpc>
              <a:spcBef>
                <a:spcPts val="1200"/>
              </a:spcBef>
              <a:spcAft>
                <a:spcPts val="0"/>
              </a:spcAft>
              <a:buClr>
                <a:srgbClr val="000000"/>
              </a:buClr>
              <a:buSzPts val="1100"/>
              <a:buFont typeface="Arial"/>
              <a:buNone/>
            </a:pPr>
            <a:r>
              <a:rPr lang="en" sz="1100">
                <a:solidFill>
                  <a:srgbClr val="000000"/>
                </a:solidFill>
              </a:rPr>
              <a:t> </a:t>
            </a:r>
            <a:endParaRPr sz="1100">
              <a:solidFill>
                <a:srgbClr val="000000"/>
              </a:solidFill>
            </a:endParaRPr>
          </a:p>
          <a:p>
            <a:pPr indent="0" lvl="0" marL="0" rtl="0" algn="l">
              <a:lnSpc>
                <a:spcPct val="115000"/>
              </a:lnSpc>
              <a:spcBef>
                <a:spcPts val="1200"/>
              </a:spcBef>
              <a:spcAft>
                <a:spcPts val="0"/>
              </a:spcAft>
              <a:buClr>
                <a:srgbClr val="000000"/>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rgbClr val="000000"/>
              </a:solidFill>
            </a:endParaRPr>
          </a:p>
          <a:p>
            <a:pPr indent="0" lvl="0" marL="0" rtl="0" algn="l">
              <a:lnSpc>
                <a:spcPct val="115000"/>
              </a:lnSpc>
              <a:spcBef>
                <a:spcPts val="900"/>
              </a:spcBef>
              <a:spcAft>
                <a:spcPts val="0"/>
              </a:spcAft>
              <a:buNone/>
            </a:pPr>
            <a:r>
              <a:rPr lang="en">
                <a:solidFill>
                  <a:srgbClr val="000000"/>
                </a:solidFill>
              </a:rPr>
              <a:t> </a:t>
            </a:r>
            <a:endParaRPr i="1" sz="1500">
              <a:solidFill>
                <a:srgbClr val="4285F4"/>
              </a:solidFill>
            </a:endParaRPr>
          </a:p>
          <a:p>
            <a:pPr indent="0" lvl="0" marL="457200" rtl="0" algn="l">
              <a:spcBef>
                <a:spcPts val="900"/>
              </a:spcBef>
              <a:spcAft>
                <a:spcPts val="0"/>
              </a:spcAft>
              <a:buNone/>
            </a:pPr>
            <a:r>
              <a:t/>
            </a:r>
            <a:endParaRPr i="1" sz="1500">
              <a:solidFill>
                <a:srgbClr val="4285F4"/>
              </a:solidFill>
            </a:endParaRPr>
          </a:p>
          <a:p>
            <a:pPr indent="0" lvl="0" marL="0" rtl="0" algn="l">
              <a:lnSpc>
                <a:spcPct val="115000"/>
              </a:lnSpc>
              <a:spcBef>
                <a:spcPts val="1200"/>
              </a:spcBef>
              <a:spcAft>
                <a:spcPts val="0"/>
              </a:spcAft>
              <a:buNone/>
            </a:pPr>
            <a:r>
              <a:t/>
            </a:r>
            <a:endParaRPr>
              <a:solidFill>
                <a:srgbClr val="000000"/>
              </a:solidFill>
            </a:endParaRPr>
          </a:p>
          <a:p>
            <a:pPr indent="0" lvl="0" marL="0" rtl="0" algn="l">
              <a:spcBef>
                <a:spcPts val="1200"/>
              </a:spcBef>
              <a:spcAft>
                <a:spcPts val="0"/>
              </a:spcAft>
              <a:buNone/>
            </a:pPr>
            <a:r>
              <a:t/>
            </a:r>
            <a:endParaRPr i="1" sz="1700">
              <a:solidFill>
                <a:srgbClr val="4285F4"/>
              </a:solidFill>
            </a:endParaRPr>
          </a:p>
        </p:txBody>
      </p:sp>
      <p:sp>
        <p:nvSpPr>
          <p:cNvPr id="91" name="Google Shape;91;p17"/>
          <p:cNvSpPr txBox="1"/>
          <p:nvPr/>
        </p:nvSpPr>
        <p:spPr>
          <a:xfrm>
            <a:off x="1511244" y="4350900"/>
            <a:ext cx="58311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East Construction</a:t>
            </a:r>
            <a:endParaRPr b="1" sz="2800">
              <a:solidFill>
                <a:schemeClr val="dk2"/>
              </a:solidFill>
              <a:latin typeface="Oswald"/>
              <a:ea typeface="Oswald"/>
              <a:cs typeface="Oswald"/>
              <a:sym typeface="Oswald"/>
            </a:endParaRPr>
          </a:p>
        </p:txBody>
      </p:sp>
      <p:pic>
        <p:nvPicPr>
          <p:cNvPr id="92" name="Google Shape;92;p17"/>
          <p:cNvPicPr preferRelativeResize="0"/>
          <p:nvPr/>
        </p:nvPicPr>
        <p:blipFill rotWithShape="1">
          <a:blip r:embed="rId3">
            <a:alphaModFix/>
          </a:blip>
          <a:srcRect b="20106" l="23014" r="21716" t="25288"/>
          <a:stretch/>
        </p:blipFill>
        <p:spPr>
          <a:xfrm>
            <a:off x="6904372" y="4350900"/>
            <a:ext cx="1283569" cy="792602"/>
          </a:xfrm>
          <a:prstGeom prst="rect">
            <a:avLst/>
          </a:prstGeom>
          <a:noFill/>
          <a:ln>
            <a:noFill/>
          </a:ln>
        </p:spPr>
      </p:pic>
      <p:pic>
        <p:nvPicPr>
          <p:cNvPr id="93" name="Google Shape;93;p17"/>
          <p:cNvPicPr preferRelativeResize="0"/>
          <p:nvPr/>
        </p:nvPicPr>
        <p:blipFill>
          <a:blip r:embed="rId4">
            <a:alphaModFix/>
          </a:blip>
          <a:stretch>
            <a:fillRect/>
          </a:stretch>
        </p:blipFill>
        <p:spPr>
          <a:xfrm>
            <a:off x="8144450" y="4350900"/>
            <a:ext cx="999550" cy="792600"/>
          </a:xfrm>
          <a:prstGeom prst="rect">
            <a:avLst/>
          </a:prstGeom>
          <a:noFill/>
          <a:ln>
            <a:noFill/>
          </a:ln>
        </p:spPr>
      </p:pic>
      <p:pic>
        <p:nvPicPr>
          <p:cNvPr id="94" name="Google Shape;94;p17"/>
          <p:cNvPicPr preferRelativeResize="0"/>
          <p:nvPr/>
        </p:nvPicPr>
        <p:blipFill>
          <a:blip r:embed="rId5">
            <a:alphaModFix/>
          </a:blip>
          <a:stretch>
            <a:fillRect/>
          </a:stretch>
        </p:blipFill>
        <p:spPr>
          <a:xfrm>
            <a:off x="0" y="4350900"/>
            <a:ext cx="1997346" cy="792600"/>
          </a:xfrm>
          <a:prstGeom prst="rect">
            <a:avLst/>
          </a:prstGeom>
          <a:noFill/>
          <a:ln>
            <a:noFill/>
          </a:ln>
        </p:spPr>
      </p:pic>
      <p:pic>
        <p:nvPicPr>
          <p:cNvPr id="95" name="Google Shape;95;p17"/>
          <p:cNvPicPr preferRelativeResize="0"/>
          <p:nvPr/>
        </p:nvPicPr>
        <p:blipFill rotWithShape="1">
          <a:blip r:embed="rId6">
            <a:alphaModFix/>
          </a:blip>
          <a:srcRect b="0" l="10" r="20" t="0"/>
          <a:stretch/>
        </p:blipFill>
        <p:spPr>
          <a:xfrm>
            <a:off x="4571925" y="181550"/>
            <a:ext cx="4572000" cy="342995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18"/>
          <p:cNvPicPr preferRelativeResize="0"/>
          <p:nvPr/>
        </p:nvPicPr>
        <p:blipFill rotWithShape="1">
          <a:blip r:embed="rId3">
            <a:alphaModFix/>
          </a:blip>
          <a:srcRect b="12359" l="2624" r="2310" t="3045"/>
          <a:stretch/>
        </p:blipFill>
        <p:spPr>
          <a:xfrm>
            <a:off x="0" y="0"/>
            <a:ext cx="9144000" cy="4350900"/>
          </a:xfrm>
          <a:prstGeom prst="rect">
            <a:avLst/>
          </a:prstGeom>
          <a:noFill/>
          <a:ln>
            <a:noFill/>
          </a:ln>
        </p:spPr>
      </p:pic>
      <p:sp>
        <p:nvSpPr>
          <p:cNvPr id="101" name="Google Shape;101;p18"/>
          <p:cNvSpPr txBox="1"/>
          <p:nvPr/>
        </p:nvSpPr>
        <p:spPr>
          <a:xfrm>
            <a:off x="1424250" y="4361401"/>
            <a:ext cx="6295500" cy="771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Construction</a:t>
            </a:r>
            <a:endParaRPr b="1" sz="2800">
              <a:solidFill>
                <a:schemeClr val="dk2"/>
              </a:solidFill>
              <a:latin typeface="Oswald"/>
              <a:ea typeface="Oswald"/>
              <a:cs typeface="Oswald"/>
              <a:sym typeface="Oswald"/>
            </a:endParaRPr>
          </a:p>
        </p:txBody>
      </p:sp>
      <p:pic>
        <p:nvPicPr>
          <p:cNvPr id="102" name="Google Shape;102;p18"/>
          <p:cNvPicPr preferRelativeResize="0"/>
          <p:nvPr/>
        </p:nvPicPr>
        <p:blipFill>
          <a:blip r:embed="rId4">
            <a:alphaModFix/>
          </a:blip>
          <a:stretch>
            <a:fillRect/>
          </a:stretch>
        </p:blipFill>
        <p:spPr>
          <a:xfrm>
            <a:off x="8144450" y="4350900"/>
            <a:ext cx="999550" cy="792600"/>
          </a:xfrm>
          <a:prstGeom prst="rect">
            <a:avLst/>
          </a:prstGeom>
          <a:noFill/>
          <a:ln>
            <a:noFill/>
          </a:ln>
        </p:spPr>
      </p:pic>
      <p:pic>
        <p:nvPicPr>
          <p:cNvPr id="103" name="Google Shape;103;p18"/>
          <p:cNvPicPr preferRelativeResize="0"/>
          <p:nvPr/>
        </p:nvPicPr>
        <p:blipFill>
          <a:blip r:embed="rId5">
            <a:alphaModFix/>
          </a:blip>
          <a:stretch>
            <a:fillRect/>
          </a:stretch>
        </p:blipFill>
        <p:spPr>
          <a:xfrm>
            <a:off x="7219778" y="4350896"/>
            <a:ext cx="792600" cy="792600"/>
          </a:xfrm>
          <a:prstGeom prst="rect">
            <a:avLst/>
          </a:prstGeom>
          <a:noFill/>
          <a:ln>
            <a:noFill/>
          </a:ln>
        </p:spPr>
      </p:pic>
      <p:pic>
        <p:nvPicPr>
          <p:cNvPr id="104" name="Google Shape;104;p18"/>
          <p:cNvPicPr preferRelativeResize="0"/>
          <p:nvPr/>
        </p:nvPicPr>
        <p:blipFill>
          <a:blip r:embed="rId6">
            <a:alphaModFix/>
          </a:blip>
          <a:stretch>
            <a:fillRect/>
          </a:stretch>
        </p:blipFill>
        <p:spPr>
          <a:xfrm>
            <a:off x="0" y="4350900"/>
            <a:ext cx="1997346" cy="7926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9"/>
          <p:cNvSpPr txBox="1"/>
          <p:nvPr/>
        </p:nvSpPr>
        <p:spPr>
          <a:xfrm>
            <a:off x="81225" y="0"/>
            <a:ext cx="8913300" cy="415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rgbClr val="000000"/>
                </a:solidFill>
              </a:rPr>
              <a:t>Board Consent Items - Bid Package No. 1 - Bullitt </a:t>
            </a:r>
            <a:r>
              <a:rPr b="1" lang="en" sz="1500" u="sng"/>
              <a:t>Central </a:t>
            </a:r>
            <a:r>
              <a:rPr b="1" lang="en" sz="1500" u="sng">
                <a:solidFill>
                  <a:srgbClr val="000000"/>
                </a:solidFill>
              </a:rPr>
              <a:t>PSC</a:t>
            </a:r>
            <a:endParaRPr b="1" sz="1500" u="sng">
              <a:solidFill>
                <a:srgbClr val="000000"/>
              </a:solidFill>
            </a:endParaRPr>
          </a:p>
          <a:p>
            <a:pPr indent="0" lvl="0" marL="0" rtl="0" algn="l">
              <a:lnSpc>
                <a:spcPct val="100000"/>
              </a:lnSpc>
              <a:spcBef>
                <a:spcPts val="0"/>
              </a:spcBef>
              <a:spcAft>
                <a:spcPts val="0"/>
              </a:spcAft>
              <a:buNone/>
            </a:pPr>
            <a:r>
              <a:t/>
            </a:r>
            <a:endParaRPr i="1">
              <a:solidFill>
                <a:srgbClr val="156082"/>
              </a:solidFill>
            </a:endParaRPr>
          </a:p>
          <a:p>
            <a:pPr indent="0" lvl="0" marL="0" rtl="0" algn="l">
              <a:lnSpc>
                <a:spcPct val="100000"/>
              </a:lnSpc>
              <a:spcBef>
                <a:spcPts val="1200"/>
              </a:spcBef>
              <a:spcAft>
                <a:spcPts val="0"/>
              </a:spcAft>
              <a:buNone/>
            </a:pPr>
            <a:r>
              <a:rPr b="1" i="1" lang="en" sz="1500" u="sng">
                <a:solidFill>
                  <a:schemeClr val="dk1"/>
                </a:solidFill>
              </a:rPr>
              <a:t>Bullitt Central PSC – BG 25-145 –</a:t>
            </a:r>
            <a:r>
              <a:rPr lang="en" sz="1500">
                <a:solidFill>
                  <a:schemeClr val="dk1"/>
                </a:solidFill>
              </a:rPr>
              <a:t> </a:t>
            </a:r>
            <a:r>
              <a:rPr b="1" i="1" lang="en" sz="1500" u="sng">
                <a:solidFill>
                  <a:schemeClr val="dk1"/>
                </a:solidFill>
              </a:rPr>
              <a:t>Change Order #18 - Exterior Water Line  </a:t>
            </a:r>
            <a:r>
              <a:rPr b="1" lang="en" sz="1500" u="sng">
                <a:solidFill>
                  <a:srgbClr val="000000"/>
                </a:solidFill>
              </a:rPr>
              <a:t>$</a:t>
            </a:r>
            <a:r>
              <a:rPr b="1" lang="en" sz="1500" u="sng"/>
              <a:t>19,833</a:t>
            </a:r>
            <a:r>
              <a:rPr b="1" lang="en" sz="1500" u="sng"/>
              <a:t>.00</a:t>
            </a:r>
            <a:endParaRPr b="1" sz="1500" u="sng"/>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BCPS Facilities requested the addition of a water line and exterior water yard hydrant to serve the stadium grandstands.   </a:t>
            </a:r>
            <a:endParaRPr i="1">
              <a:solidFill>
                <a:srgbClr val="156082"/>
              </a:solidFill>
            </a:endParaRPr>
          </a:p>
          <a:p>
            <a:pPr indent="0" lvl="0" marL="0" rtl="0" algn="l">
              <a:spcBef>
                <a:spcPts val="0"/>
              </a:spcBef>
              <a:spcAft>
                <a:spcPts val="0"/>
              </a:spcAft>
              <a:buClr>
                <a:schemeClr val="dk1"/>
              </a:buClr>
              <a:buSzPts val="1100"/>
              <a:buFont typeface="Arial"/>
              <a:buNone/>
            </a:pPr>
            <a:r>
              <a:t/>
            </a:r>
            <a:endParaRPr i="1">
              <a:solidFill>
                <a:srgbClr val="156082"/>
              </a:solidFill>
            </a:endParaRPr>
          </a:p>
          <a:p>
            <a:pPr indent="0" lvl="0" marL="0" rtl="0" algn="l">
              <a:spcBef>
                <a:spcPts val="1200"/>
              </a:spcBef>
              <a:spcAft>
                <a:spcPts val="0"/>
              </a:spcAft>
              <a:buClr>
                <a:schemeClr val="dk1"/>
              </a:buClr>
              <a:buSzPts val="1100"/>
              <a:buFont typeface="Arial"/>
              <a:buNone/>
            </a:pPr>
            <a:r>
              <a:rPr b="1" i="1" lang="en" sz="1500" u="sng">
                <a:solidFill>
                  <a:schemeClr val="dk1"/>
                </a:solidFill>
              </a:rPr>
              <a:t>Bullitt Central PSC – BG 25-145 –</a:t>
            </a:r>
            <a:r>
              <a:rPr lang="en" sz="1500">
                <a:solidFill>
                  <a:schemeClr val="dk1"/>
                </a:solidFill>
              </a:rPr>
              <a:t> </a:t>
            </a:r>
            <a:r>
              <a:rPr b="1" i="1" lang="en" sz="1500" u="sng">
                <a:solidFill>
                  <a:schemeClr val="dk1"/>
                </a:solidFill>
              </a:rPr>
              <a:t>Change Order #19 - Restroom Alcove  </a:t>
            </a:r>
            <a:r>
              <a:rPr b="1" lang="en" sz="1500" u="sng">
                <a:solidFill>
                  <a:schemeClr val="dk1"/>
                </a:solidFill>
              </a:rPr>
              <a:t>$6,523.00</a:t>
            </a:r>
            <a:endParaRPr b="1" sz="1500" u="sng">
              <a:solidFill>
                <a:schemeClr val="dk1"/>
              </a:solidFill>
            </a:endParaRPr>
          </a:p>
          <a:p>
            <a:pPr indent="0" lvl="0" marL="0" rtl="0" algn="l">
              <a:lnSpc>
                <a:spcPct val="115000"/>
              </a:lnSpc>
              <a:spcBef>
                <a:spcPts val="1200"/>
              </a:spcBef>
              <a:spcAft>
                <a:spcPts val="0"/>
              </a:spcAft>
              <a:buNone/>
            </a:pPr>
            <a:r>
              <a:rPr i="1" lang="en">
                <a:solidFill>
                  <a:srgbClr val="156082"/>
                </a:solidFill>
              </a:rPr>
              <a:t>Exterior soffit panels and framing is being recommended at the exterior restroom alcoves at both public restrooms to provide a ceiling in lieu of leaving the area open to the floor slab.   </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rPr i="1" lang="en">
                <a:solidFill>
                  <a:srgbClr val="156082"/>
                </a:solidFill>
              </a:rPr>
              <a:t> </a:t>
            </a:r>
            <a:endParaRPr b="1" u="sng"/>
          </a:p>
          <a:p>
            <a:pPr indent="0" lvl="0" marL="0" rtl="0" algn="l">
              <a:lnSpc>
                <a:spcPct val="115000"/>
              </a:lnSpc>
              <a:spcBef>
                <a:spcPts val="0"/>
              </a:spcBef>
              <a:spcAft>
                <a:spcPts val="0"/>
              </a:spcAft>
              <a:buClr>
                <a:schemeClr val="dk1"/>
              </a:buClr>
              <a:buSzPts val="1100"/>
              <a:buFont typeface="Arial"/>
              <a:buNone/>
            </a:pPr>
            <a:r>
              <a:rPr b="1" i="1" lang="en" sz="1500" u="sng">
                <a:solidFill>
                  <a:schemeClr val="dk1"/>
                </a:solidFill>
              </a:rPr>
              <a:t>Bullitt Central PSC – BG 25-145 –</a:t>
            </a:r>
            <a:r>
              <a:rPr lang="en" sz="1500">
                <a:solidFill>
                  <a:schemeClr val="dk1"/>
                </a:solidFill>
              </a:rPr>
              <a:t> </a:t>
            </a:r>
            <a:r>
              <a:rPr b="1" i="1" lang="en" sz="1500" u="sng">
                <a:solidFill>
                  <a:schemeClr val="dk1"/>
                </a:solidFill>
              </a:rPr>
              <a:t>Change Order #20 - Restroom Alcove  </a:t>
            </a:r>
            <a:r>
              <a:rPr b="1" lang="en" sz="1500" u="sng">
                <a:solidFill>
                  <a:schemeClr val="dk1"/>
                </a:solidFill>
              </a:rPr>
              <a:t>$6,621.00</a:t>
            </a:r>
            <a:endParaRPr b="1" sz="1500" u="sng">
              <a:solidFill>
                <a:schemeClr val="dk1"/>
              </a:solidFill>
            </a:endParaRPr>
          </a:p>
          <a:p>
            <a:pPr indent="0" lvl="0" marL="0" rtl="0" algn="l">
              <a:lnSpc>
                <a:spcPct val="115000"/>
              </a:lnSpc>
              <a:spcBef>
                <a:spcPts val="0"/>
              </a:spcBef>
              <a:spcAft>
                <a:spcPts val="0"/>
              </a:spcAft>
              <a:buClr>
                <a:schemeClr val="dk1"/>
              </a:buClr>
              <a:buSzPts val="1100"/>
              <a:buFont typeface="Arial"/>
              <a:buNone/>
            </a:pPr>
            <a:r>
              <a:rPr i="1" lang="en">
                <a:solidFill>
                  <a:srgbClr val="156082"/>
                </a:solidFill>
              </a:rPr>
              <a:t>BCPS Leadership requested the masonry opening meant for a bell be enclosed with brick.</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b="1" i="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i="1" lang="en" u="sng">
                <a:solidFill>
                  <a:schemeClr val="dk1"/>
                </a:solidFill>
              </a:rPr>
              <a:t> </a:t>
            </a:r>
            <a:endParaRPr i="1">
              <a:solidFill>
                <a:srgbClr val="156082"/>
              </a:solidFill>
            </a:endParaRPr>
          </a:p>
          <a:p>
            <a:pPr indent="0" lvl="0" marL="0" rtl="0" algn="l">
              <a:lnSpc>
                <a:spcPct val="115000"/>
              </a:lnSpc>
              <a:spcBef>
                <a:spcPts val="0"/>
              </a:spcBef>
              <a:spcAft>
                <a:spcPts val="0"/>
              </a:spcAft>
              <a:buNone/>
            </a:pPr>
            <a:r>
              <a:rPr b="1" lang="en" u="sng">
                <a:solidFill>
                  <a:srgbClr val="000000"/>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b="1" i="1">
              <a:solidFill>
                <a:srgbClr val="156082"/>
              </a:solidFill>
            </a:endParaRPr>
          </a:p>
          <a:p>
            <a:pPr indent="0" lvl="0" marL="0" rtl="0" algn="l">
              <a:lnSpc>
                <a:spcPct val="115000"/>
              </a:lnSpc>
              <a:spcBef>
                <a:spcPts val="3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rgbClr val="000000"/>
                </a:solidFill>
              </a:rPr>
              <a:t> </a:t>
            </a:r>
            <a:endParaRPr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rgbClr val="000000"/>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rgbClr val="000000"/>
              </a:buClr>
              <a:buSzPts val="1100"/>
              <a:buFont typeface="Arial"/>
              <a:buNone/>
            </a:pPr>
            <a:r>
              <a:t/>
            </a:r>
            <a:endParaRPr b="1">
              <a:solidFill>
                <a:srgbClr val="000000"/>
              </a:solidFill>
              <a:highlight>
                <a:srgbClr val="FFFFFF"/>
              </a:highlight>
            </a:endParaRPr>
          </a:p>
          <a:p>
            <a:pPr indent="0" lvl="0" marL="0" rtl="0" algn="l">
              <a:lnSpc>
                <a:spcPct val="115000"/>
              </a:lnSpc>
              <a:spcBef>
                <a:spcPts val="1200"/>
              </a:spcBef>
              <a:spcAft>
                <a:spcPts val="0"/>
              </a:spcAft>
              <a:buClr>
                <a:srgbClr val="000000"/>
              </a:buClr>
              <a:buSzPts val="1100"/>
              <a:buFont typeface="Arial"/>
              <a:buNone/>
            </a:pPr>
            <a:r>
              <a:rPr lang="en" sz="1100">
                <a:solidFill>
                  <a:srgbClr val="000000"/>
                </a:solidFill>
              </a:rPr>
              <a:t> </a:t>
            </a:r>
            <a:endParaRPr sz="1100">
              <a:solidFill>
                <a:srgbClr val="000000"/>
              </a:solidFill>
            </a:endParaRPr>
          </a:p>
          <a:p>
            <a:pPr indent="0" lvl="0" marL="0" rtl="0" algn="l">
              <a:lnSpc>
                <a:spcPct val="115000"/>
              </a:lnSpc>
              <a:spcBef>
                <a:spcPts val="1200"/>
              </a:spcBef>
              <a:spcAft>
                <a:spcPts val="0"/>
              </a:spcAft>
              <a:buClr>
                <a:srgbClr val="000000"/>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rgbClr val="000000"/>
              </a:solidFill>
            </a:endParaRPr>
          </a:p>
          <a:p>
            <a:pPr indent="0" lvl="0" marL="0" rtl="0" algn="l">
              <a:lnSpc>
                <a:spcPct val="115000"/>
              </a:lnSpc>
              <a:spcBef>
                <a:spcPts val="900"/>
              </a:spcBef>
              <a:spcAft>
                <a:spcPts val="0"/>
              </a:spcAft>
              <a:buNone/>
            </a:pPr>
            <a:r>
              <a:rPr lang="en">
                <a:solidFill>
                  <a:srgbClr val="000000"/>
                </a:solidFill>
              </a:rPr>
              <a:t> </a:t>
            </a:r>
            <a:endParaRPr i="1" sz="1500">
              <a:solidFill>
                <a:srgbClr val="4285F4"/>
              </a:solidFill>
            </a:endParaRPr>
          </a:p>
          <a:p>
            <a:pPr indent="0" lvl="0" marL="457200" rtl="0" algn="l">
              <a:spcBef>
                <a:spcPts val="900"/>
              </a:spcBef>
              <a:spcAft>
                <a:spcPts val="0"/>
              </a:spcAft>
              <a:buNone/>
            </a:pPr>
            <a:r>
              <a:t/>
            </a:r>
            <a:endParaRPr i="1" sz="1500">
              <a:solidFill>
                <a:srgbClr val="4285F4"/>
              </a:solidFill>
            </a:endParaRPr>
          </a:p>
          <a:p>
            <a:pPr indent="0" lvl="0" marL="0" rtl="0" algn="l">
              <a:lnSpc>
                <a:spcPct val="115000"/>
              </a:lnSpc>
              <a:spcBef>
                <a:spcPts val="1200"/>
              </a:spcBef>
              <a:spcAft>
                <a:spcPts val="0"/>
              </a:spcAft>
              <a:buNone/>
            </a:pPr>
            <a:r>
              <a:t/>
            </a:r>
            <a:endParaRPr>
              <a:solidFill>
                <a:srgbClr val="000000"/>
              </a:solidFill>
            </a:endParaRPr>
          </a:p>
          <a:p>
            <a:pPr indent="0" lvl="0" marL="0" rtl="0" algn="l">
              <a:spcBef>
                <a:spcPts val="1200"/>
              </a:spcBef>
              <a:spcAft>
                <a:spcPts val="0"/>
              </a:spcAft>
              <a:buNone/>
            </a:pPr>
            <a:r>
              <a:t/>
            </a:r>
            <a:endParaRPr i="1" sz="1700">
              <a:solidFill>
                <a:srgbClr val="4285F4"/>
              </a:solidFill>
            </a:endParaRPr>
          </a:p>
        </p:txBody>
      </p:sp>
      <p:sp>
        <p:nvSpPr>
          <p:cNvPr id="110" name="Google Shape;110;p19"/>
          <p:cNvSpPr txBox="1"/>
          <p:nvPr/>
        </p:nvSpPr>
        <p:spPr>
          <a:xfrm>
            <a:off x="1424250" y="4361401"/>
            <a:ext cx="6295500" cy="771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Construction</a:t>
            </a:r>
            <a:endParaRPr b="1" sz="2800">
              <a:solidFill>
                <a:schemeClr val="dk2"/>
              </a:solidFill>
              <a:latin typeface="Oswald"/>
              <a:ea typeface="Oswald"/>
              <a:cs typeface="Oswald"/>
              <a:sym typeface="Oswald"/>
            </a:endParaRPr>
          </a:p>
        </p:txBody>
      </p:sp>
      <p:pic>
        <p:nvPicPr>
          <p:cNvPr id="111" name="Google Shape;111;p19"/>
          <p:cNvPicPr preferRelativeResize="0"/>
          <p:nvPr/>
        </p:nvPicPr>
        <p:blipFill>
          <a:blip r:embed="rId3">
            <a:alphaModFix/>
          </a:blip>
          <a:stretch>
            <a:fillRect/>
          </a:stretch>
        </p:blipFill>
        <p:spPr>
          <a:xfrm>
            <a:off x="8144450" y="4350900"/>
            <a:ext cx="999550" cy="792600"/>
          </a:xfrm>
          <a:prstGeom prst="rect">
            <a:avLst/>
          </a:prstGeom>
          <a:noFill/>
          <a:ln>
            <a:noFill/>
          </a:ln>
        </p:spPr>
      </p:pic>
      <p:pic>
        <p:nvPicPr>
          <p:cNvPr id="112" name="Google Shape;112;p19"/>
          <p:cNvPicPr preferRelativeResize="0"/>
          <p:nvPr/>
        </p:nvPicPr>
        <p:blipFill>
          <a:blip r:embed="rId4">
            <a:alphaModFix/>
          </a:blip>
          <a:stretch>
            <a:fillRect/>
          </a:stretch>
        </p:blipFill>
        <p:spPr>
          <a:xfrm>
            <a:off x="7219778" y="4350896"/>
            <a:ext cx="792600" cy="792600"/>
          </a:xfrm>
          <a:prstGeom prst="rect">
            <a:avLst/>
          </a:prstGeom>
          <a:noFill/>
          <a:ln>
            <a:noFill/>
          </a:ln>
        </p:spPr>
      </p:pic>
      <p:pic>
        <p:nvPicPr>
          <p:cNvPr id="113" name="Google Shape;113;p19"/>
          <p:cNvPicPr preferRelativeResize="0"/>
          <p:nvPr/>
        </p:nvPicPr>
        <p:blipFill>
          <a:blip r:embed="rId5">
            <a:alphaModFix/>
          </a:blip>
          <a:stretch>
            <a:fillRect/>
          </a:stretch>
        </p:blipFill>
        <p:spPr>
          <a:xfrm>
            <a:off x="0" y="4350900"/>
            <a:ext cx="1997346" cy="7926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pic>
        <p:nvPicPr>
          <p:cNvPr id="118" name="Google Shape;118;p20"/>
          <p:cNvPicPr preferRelativeResize="0"/>
          <p:nvPr/>
        </p:nvPicPr>
        <p:blipFill rotWithShape="1">
          <a:blip r:embed="rId3">
            <a:alphaModFix/>
          </a:blip>
          <a:srcRect b="21272" l="0" r="0" t="15135"/>
          <a:stretch/>
        </p:blipFill>
        <p:spPr>
          <a:xfrm>
            <a:off x="0" y="0"/>
            <a:ext cx="9144000" cy="4361400"/>
          </a:xfrm>
          <a:prstGeom prst="rect">
            <a:avLst/>
          </a:prstGeom>
          <a:noFill/>
          <a:ln>
            <a:noFill/>
          </a:ln>
        </p:spPr>
      </p:pic>
      <p:pic>
        <p:nvPicPr>
          <p:cNvPr id="119" name="Google Shape;119;p20"/>
          <p:cNvPicPr preferRelativeResize="0"/>
          <p:nvPr/>
        </p:nvPicPr>
        <p:blipFill rotWithShape="1">
          <a:blip r:embed="rId4">
            <a:alphaModFix/>
          </a:blip>
          <a:srcRect b="18285" l="0" r="0" t="11712"/>
          <a:stretch/>
        </p:blipFill>
        <p:spPr>
          <a:xfrm>
            <a:off x="6910173" y="4279426"/>
            <a:ext cx="1234278" cy="864076"/>
          </a:xfrm>
          <a:prstGeom prst="rect">
            <a:avLst/>
          </a:prstGeom>
          <a:noFill/>
          <a:ln>
            <a:noFill/>
          </a:ln>
        </p:spPr>
      </p:pic>
      <p:sp>
        <p:nvSpPr>
          <p:cNvPr id="120" name="Google Shape;120;p20"/>
          <p:cNvSpPr txBox="1"/>
          <p:nvPr/>
        </p:nvSpPr>
        <p:spPr>
          <a:xfrm>
            <a:off x="1424250" y="4361401"/>
            <a:ext cx="6295500" cy="771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North </a:t>
            </a:r>
            <a:r>
              <a:rPr b="1" lang="en" sz="2800">
                <a:solidFill>
                  <a:schemeClr val="dk2"/>
                </a:solidFill>
                <a:latin typeface="Oswald"/>
                <a:ea typeface="Oswald"/>
                <a:cs typeface="Oswald"/>
                <a:sym typeface="Oswald"/>
              </a:rPr>
              <a:t>Bullitt Construction</a:t>
            </a:r>
            <a:endParaRPr b="1" sz="2800">
              <a:solidFill>
                <a:schemeClr val="dk2"/>
              </a:solidFill>
              <a:latin typeface="Oswald"/>
              <a:ea typeface="Oswald"/>
              <a:cs typeface="Oswald"/>
              <a:sym typeface="Oswald"/>
            </a:endParaRPr>
          </a:p>
        </p:txBody>
      </p:sp>
      <p:pic>
        <p:nvPicPr>
          <p:cNvPr id="121" name="Google Shape;121;p20"/>
          <p:cNvPicPr preferRelativeResize="0"/>
          <p:nvPr/>
        </p:nvPicPr>
        <p:blipFill>
          <a:blip r:embed="rId5">
            <a:alphaModFix/>
          </a:blip>
          <a:stretch>
            <a:fillRect/>
          </a:stretch>
        </p:blipFill>
        <p:spPr>
          <a:xfrm>
            <a:off x="8144450" y="4350900"/>
            <a:ext cx="999550" cy="792600"/>
          </a:xfrm>
          <a:prstGeom prst="rect">
            <a:avLst/>
          </a:prstGeom>
          <a:noFill/>
          <a:ln>
            <a:noFill/>
          </a:ln>
        </p:spPr>
      </p:pic>
      <p:pic>
        <p:nvPicPr>
          <p:cNvPr id="122" name="Google Shape;122;p20"/>
          <p:cNvPicPr preferRelativeResize="0"/>
          <p:nvPr/>
        </p:nvPicPr>
        <p:blipFill>
          <a:blip r:embed="rId6">
            <a:alphaModFix/>
          </a:blip>
          <a:stretch>
            <a:fillRect/>
          </a:stretch>
        </p:blipFill>
        <p:spPr>
          <a:xfrm>
            <a:off x="0" y="4350900"/>
            <a:ext cx="1997346" cy="792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21"/>
          <p:cNvSpPr txBox="1"/>
          <p:nvPr/>
        </p:nvSpPr>
        <p:spPr>
          <a:xfrm>
            <a:off x="47400" y="0"/>
            <a:ext cx="9096600" cy="3645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a:t>
            </a:r>
            <a:endParaRPr b="1" sz="1500" u="sng">
              <a:solidFill>
                <a:schemeClr val="dk1"/>
              </a:solidFill>
            </a:endParaRPr>
          </a:p>
          <a:p>
            <a:pPr indent="0" lvl="0" marL="0" rtl="0" algn="l">
              <a:lnSpc>
                <a:spcPct val="115000"/>
              </a:lnSpc>
              <a:spcBef>
                <a:spcPts val="0"/>
              </a:spcBef>
              <a:spcAft>
                <a:spcPts val="0"/>
              </a:spcAft>
              <a:buNone/>
            </a:pPr>
            <a:r>
              <a:t/>
            </a:r>
            <a:endParaRPr b="1" sz="1600">
              <a:solidFill>
                <a:srgbClr val="156082"/>
              </a:solidFill>
              <a:highlight>
                <a:srgbClr val="FFFFFF"/>
              </a:highlight>
            </a:endParaRPr>
          </a:p>
          <a:p>
            <a:pPr indent="0" lvl="0" marL="0" rtl="0" algn="l">
              <a:lnSpc>
                <a:spcPct val="115000"/>
              </a:lnSpc>
              <a:spcBef>
                <a:spcPts val="1200"/>
              </a:spcBef>
              <a:spcAft>
                <a:spcPts val="0"/>
              </a:spcAft>
              <a:buNone/>
            </a:pPr>
            <a:r>
              <a:rPr b="1" i="1" lang="en" sz="1500" u="sng">
                <a:solidFill>
                  <a:schemeClr val="dk1"/>
                </a:solidFill>
              </a:rPr>
              <a:t>North Bullitt PSC – BG 24-192 – Change Order #40 - Football Locker Room Revisions </a:t>
            </a:r>
            <a:r>
              <a:rPr b="1" lang="en" sz="1500" u="sng">
                <a:solidFill>
                  <a:schemeClr val="dk1"/>
                </a:solidFill>
              </a:rPr>
              <a:t>- $11,149.00</a:t>
            </a:r>
            <a:endParaRPr b="1" sz="1500">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The local building code official is requiring changes to the exiting plan of the football locker room.  These changes include signage describing occupancy limits and door hardware revisions at the Football Locker Room.  This is a local authority having jurisdiction (AHJ) requirement to obtain a final Certificate of Occupancy.</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rPr b="1" i="1" lang="en" sz="1500" u="sng">
                <a:solidFill>
                  <a:schemeClr val="dk1"/>
                </a:solidFill>
              </a:rPr>
              <a:t>North Bullitt PSC – BG 24-192 – Change Order #41 - North Transfer Duct - $6,809.00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lang="en">
                <a:solidFill>
                  <a:srgbClr val="1F497D"/>
                </a:solidFill>
              </a:rPr>
              <a:t>This Change Order includes the provision of a transfer duct at the exhaust line to step down the size where required as well as additional duct offsets to route ductwork through existing installed systems. Work can happen in sequence with scheduled construction activities and avoid delays.</a:t>
            </a:r>
            <a:endParaRPr>
              <a:solidFill>
                <a:srgbClr val="1F497D"/>
              </a:solidFill>
            </a:endParaRPr>
          </a:p>
          <a:p>
            <a:pPr indent="0" lvl="0" marL="0" rtl="0" algn="l">
              <a:lnSpc>
                <a:spcPct val="115000"/>
              </a:lnSpc>
              <a:spcBef>
                <a:spcPts val="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0"/>
              </a:spcBef>
              <a:spcAft>
                <a:spcPts val="0"/>
              </a:spcAft>
              <a:buClr>
                <a:schemeClr val="dk1"/>
              </a:buClr>
              <a:buSzPts val="1100"/>
              <a:buFont typeface="Arial"/>
              <a:buNone/>
            </a:pPr>
            <a:r>
              <a:t/>
            </a:r>
            <a:endParaRPr i="1" sz="1500">
              <a:solidFill>
                <a:srgbClr val="156082"/>
              </a:solidFill>
            </a:endParaRPr>
          </a:p>
          <a:p>
            <a:pPr indent="0" lvl="0" marL="0" rtl="0" algn="l">
              <a:lnSpc>
                <a:spcPct val="115000"/>
              </a:lnSpc>
              <a:spcBef>
                <a:spcPts val="0"/>
              </a:spcBef>
              <a:spcAft>
                <a:spcPts val="0"/>
              </a:spcAft>
              <a:buNone/>
            </a:pPr>
            <a:r>
              <a:t/>
            </a:r>
            <a:endParaRPr i="1" sz="1500">
              <a:solidFill>
                <a:srgbClr val="156082"/>
              </a:solidFill>
            </a:endParaRPr>
          </a:p>
          <a:p>
            <a:pPr indent="0" lvl="0" marL="0" rtl="0" algn="l">
              <a:lnSpc>
                <a:spcPct val="115000"/>
              </a:lnSpc>
              <a:spcBef>
                <a:spcPts val="0"/>
              </a:spcBef>
              <a:spcAft>
                <a:spcPts val="0"/>
              </a:spcAft>
              <a:buNone/>
            </a:pPr>
            <a:r>
              <a:t/>
            </a:r>
            <a:endParaRPr b="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en" u="sng">
                <a:solidFill>
                  <a:schemeClr val="dk1"/>
                </a:solidFill>
              </a:rPr>
              <a:t> </a:t>
            </a:r>
            <a:endParaRPr i="1">
              <a:solidFill>
                <a:srgbClr val="156082"/>
              </a:solidFill>
            </a:endParaRPr>
          </a:p>
          <a:p>
            <a:pPr indent="0" lvl="0" marL="0" rtl="0" algn="l">
              <a:lnSpc>
                <a:spcPct val="115000"/>
              </a:lnSpc>
              <a:spcBef>
                <a:spcPts val="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28" name="Google Shape;128;p21"/>
          <p:cNvPicPr preferRelativeResize="0"/>
          <p:nvPr/>
        </p:nvPicPr>
        <p:blipFill rotWithShape="1">
          <a:blip r:embed="rId3">
            <a:alphaModFix/>
          </a:blip>
          <a:srcRect b="18285" l="0" r="0" t="11712"/>
          <a:stretch/>
        </p:blipFill>
        <p:spPr>
          <a:xfrm>
            <a:off x="6910173" y="4279426"/>
            <a:ext cx="1234278" cy="864076"/>
          </a:xfrm>
          <a:prstGeom prst="rect">
            <a:avLst/>
          </a:prstGeom>
          <a:noFill/>
          <a:ln>
            <a:noFill/>
          </a:ln>
        </p:spPr>
      </p:pic>
      <p:sp>
        <p:nvSpPr>
          <p:cNvPr id="129" name="Google Shape;129;p21"/>
          <p:cNvSpPr txBox="1"/>
          <p:nvPr/>
        </p:nvSpPr>
        <p:spPr>
          <a:xfrm>
            <a:off x="1424250" y="4361401"/>
            <a:ext cx="6295500" cy="771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North Bullitt Construction</a:t>
            </a:r>
            <a:endParaRPr b="1" sz="2800">
              <a:solidFill>
                <a:schemeClr val="dk2"/>
              </a:solidFill>
              <a:latin typeface="Oswald"/>
              <a:ea typeface="Oswald"/>
              <a:cs typeface="Oswald"/>
              <a:sym typeface="Oswald"/>
            </a:endParaRPr>
          </a:p>
        </p:txBody>
      </p:sp>
      <p:pic>
        <p:nvPicPr>
          <p:cNvPr id="130" name="Google Shape;130;p21"/>
          <p:cNvPicPr preferRelativeResize="0"/>
          <p:nvPr/>
        </p:nvPicPr>
        <p:blipFill>
          <a:blip r:embed="rId4">
            <a:alphaModFix/>
          </a:blip>
          <a:stretch>
            <a:fillRect/>
          </a:stretch>
        </p:blipFill>
        <p:spPr>
          <a:xfrm>
            <a:off x="8144450" y="4350900"/>
            <a:ext cx="999550" cy="792600"/>
          </a:xfrm>
          <a:prstGeom prst="rect">
            <a:avLst/>
          </a:prstGeom>
          <a:noFill/>
          <a:ln>
            <a:noFill/>
          </a:ln>
        </p:spPr>
      </p:pic>
      <p:pic>
        <p:nvPicPr>
          <p:cNvPr id="131" name="Google Shape;131;p21"/>
          <p:cNvPicPr preferRelativeResize="0"/>
          <p:nvPr/>
        </p:nvPicPr>
        <p:blipFill>
          <a:blip r:embed="rId5">
            <a:alphaModFix/>
          </a:blip>
          <a:stretch>
            <a:fillRect/>
          </a:stretch>
        </p:blipFill>
        <p:spPr>
          <a:xfrm>
            <a:off x="0" y="4350900"/>
            <a:ext cx="1997346" cy="7926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pic>
        <p:nvPicPr>
          <p:cNvPr id="136" name="Google Shape;136;p22"/>
          <p:cNvPicPr preferRelativeResize="0"/>
          <p:nvPr/>
        </p:nvPicPr>
        <p:blipFill rotWithShape="1">
          <a:blip r:embed="rId3">
            <a:alphaModFix/>
          </a:blip>
          <a:srcRect b="18285" l="0" r="0" t="11712"/>
          <a:stretch/>
        </p:blipFill>
        <p:spPr>
          <a:xfrm>
            <a:off x="6910173" y="4279426"/>
            <a:ext cx="1234278" cy="864076"/>
          </a:xfrm>
          <a:prstGeom prst="rect">
            <a:avLst/>
          </a:prstGeom>
          <a:noFill/>
          <a:ln>
            <a:noFill/>
          </a:ln>
        </p:spPr>
      </p:pic>
      <p:sp>
        <p:nvSpPr>
          <p:cNvPr id="137" name="Google Shape;137;p22"/>
          <p:cNvSpPr txBox="1"/>
          <p:nvPr/>
        </p:nvSpPr>
        <p:spPr>
          <a:xfrm>
            <a:off x="1424250" y="4361401"/>
            <a:ext cx="6295500" cy="771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North Bullitt Construction</a:t>
            </a:r>
            <a:endParaRPr b="1" sz="2800">
              <a:solidFill>
                <a:schemeClr val="dk2"/>
              </a:solidFill>
              <a:latin typeface="Oswald"/>
              <a:ea typeface="Oswald"/>
              <a:cs typeface="Oswald"/>
              <a:sym typeface="Oswald"/>
            </a:endParaRPr>
          </a:p>
        </p:txBody>
      </p:sp>
      <p:pic>
        <p:nvPicPr>
          <p:cNvPr id="138" name="Google Shape;138;p22"/>
          <p:cNvPicPr preferRelativeResize="0"/>
          <p:nvPr/>
        </p:nvPicPr>
        <p:blipFill>
          <a:blip r:embed="rId4">
            <a:alphaModFix/>
          </a:blip>
          <a:stretch>
            <a:fillRect/>
          </a:stretch>
        </p:blipFill>
        <p:spPr>
          <a:xfrm>
            <a:off x="8144450" y="4350900"/>
            <a:ext cx="999550" cy="792600"/>
          </a:xfrm>
          <a:prstGeom prst="rect">
            <a:avLst/>
          </a:prstGeom>
          <a:noFill/>
          <a:ln>
            <a:noFill/>
          </a:ln>
        </p:spPr>
      </p:pic>
      <p:pic>
        <p:nvPicPr>
          <p:cNvPr id="139" name="Google Shape;139;p22"/>
          <p:cNvPicPr preferRelativeResize="0"/>
          <p:nvPr/>
        </p:nvPicPr>
        <p:blipFill>
          <a:blip r:embed="rId5">
            <a:alphaModFix/>
          </a:blip>
          <a:stretch>
            <a:fillRect/>
          </a:stretch>
        </p:blipFill>
        <p:spPr>
          <a:xfrm>
            <a:off x="0" y="4350900"/>
            <a:ext cx="1997346" cy="792600"/>
          </a:xfrm>
          <a:prstGeom prst="rect">
            <a:avLst/>
          </a:prstGeom>
          <a:noFill/>
          <a:ln>
            <a:noFill/>
          </a:ln>
        </p:spPr>
      </p:pic>
      <p:pic>
        <p:nvPicPr>
          <p:cNvPr id="140" name="Google Shape;140;p22"/>
          <p:cNvPicPr preferRelativeResize="0"/>
          <p:nvPr/>
        </p:nvPicPr>
        <p:blipFill rotWithShape="1">
          <a:blip r:embed="rId6">
            <a:alphaModFix/>
          </a:blip>
          <a:srcRect b="29914" l="0" r="0" t="6493"/>
          <a:stretch/>
        </p:blipFill>
        <p:spPr>
          <a:xfrm>
            <a:off x="0" y="0"/>
            <a:ext cx="9144000" cy="43614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