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3b0c3515af0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3b0c3515af0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3b0c3515af0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3b0c3515af0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3b1f3667522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3b1f3667522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3b0c3515af0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3b0c3515af0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b0c3515af0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b0c3515af0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3b0c3515af0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3b0c3515af0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b0c3515af0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3b0c3515af0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 Id="rId4" Type="http://schemas.openxmlformats.org/officeDocument/2006/relationships/image" Target="../media/image6.png"/><Relationship Id="rId5"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 Id="rId3"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2.jpg"/><Relationship Id="rId4" Type="http://schemas.openxmlformats.org/officeDocument/2006/relationships/hyperlink" Target="https://drive.google.com/file/d/1Iz686653vtKNQCalNYiPpis9pvJhfftp/view?usp=sharing" TargetMode="External"/><Relationship Id="rId5" Type="http://schemas.openxmlformats.org/officeDocument/2006/relationships/hyperlink" Target="https://drive.google.com/file/d/10iJXD32RL-vD7bose_9PNofBJm2fLqy3/view?usp=sharin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 Id="rId3" Type="http://schemas.openxmlformats.org/officeDocument/2006/relationships/image" Target="../media/image7.jpg"/><Relationship Id="rId4" Type="http://schemas.openxmlformats.org/officeDocument/2006/relationships/hyperlink" Target="https://www.dataseam.org/kentucky-education-technology-leaders-earn-advanced-classroom-computer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descr="Slide 1: Title Slide&#10;Title: Empowering Students &amp; Advancing Science: The Dataseam Apprenticeship Opportunity Subtitle: Workforce Development, Technology Funding, and Cancer Research in Our District&#10;" id="54" name="Google Shape;54;p13"/>
          <p:cNvPicPr preferRelativeResize="0"/>
          <p:nvPr/>
        </p:nvPicPr>
        <p:blipFill>
          <a:blip r:embed="rId3">
            <a:alphaModFix/>
          </a:blip>
          <a:stretch>
            <a:fillRect/>
          </a:stretch>
        </p:blipFill>
        <p:spPr>
          <a:xfrm>
            <a:off x="0" y="23128"/>
            <a:ext cx="9144000" cy="5089922"/>
          </a:xfrm>
          <a:prstGeom prst="rect">
            <a:avLst/>
          </a:prstGeom>
          <a:noFill/>
          <a:ln>
            <a:noFill/>
          </a:ln>
        </p:spPr>
      </p:pic>
      <p:pic>
        <p:nvPicPr>
          <p:cNvPr id="55" name="Google Shape;55;p13"/>
          <p:cNvPicPr preferRelativeResize="0"/>
          <p:nvPr/>
        </p:nvPicPr>
        <p:blipFill>
          <a:blip r:embed="rId4">
            <a:alphaModFix/>
          </a:blip>
          <a:stretch>
            <a:fillRect/>
          </a:stretch>
        </p:blipFill>
        <p:spPr>
          <a:xfrm>
            <a:off x="44848" y="143350"/>
            <a:ext cx="2363375" cy="764850"/>
          </a:xfrm>
          <a:prstGeom prst="rect">
            <a:avLst/>
          </a:prstGeom>
          <a:noFill/>
          <a:ln>
            <a:noFill/>
          </a:ln>
        </p:spPr>
      </p:pic>
      <p:pic>
        <p:nvPicPr>
          <p:cNvPr id="56" name="Google Shape;56;p13" title="BCPS.DepartmentLogos-06.png"/>
          <p:cNvPicPr preferRelativeResize="0"/>
          <p:nvPr/>
        </p:nvPicPr>
        <p:blipFill>
          <a:blip r:embed="rId5">
            <a:alphaModFix/>
          </a:blip>
          <a:stretch>
            <a:fillRect/>
          </a:stretch>
        </p:blipFill>
        <p:spPr>
          <a:xfrm>
            <a:off x="2357300" y="121099"/>
            <a:ext cx="1088676" cy="8093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pic>
        <p:nvPicPr>
          <p:cNvPr descr="Slide 2: What is the Dataseam Initiative?&#10;• Who they are: A private 501(c)(3) organization based in Louisville, Kentucky.&#10;• The Partnership: A statewide collaboration connecting K-12 schools, higher education, the private sector, and government.&#10;• The Mission: To grow STEM research, support education, and prepare a knowledge-based workforce for the state." id="61" name="Google Shape;61;p14"/>
          <p:cNvPicPr preferRelativeResize="0"/>
          <p:nvPr/>
        </p:nvPicPr>
        <p:blipFill>
          <a:blip r:embed="rId3">
            <a:alphaModFix/>
          </a:blip>
          <a:stretch>
            <a:fillRect/>
          </a:stretch>
        </p:blipFill>
        <p:spPr>
          <a:xfrm>
            <a:off x="0" y="19936"/>
            <a:ext cx="9143545" cy="510338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pic>
        <p:nvPicPr>
          <p:cNvPr descr="Slide 3: The Student Apprenticeship Program&#10;• Standard of Excellence: Participation in a U.S. Department of Labor-approved Registered Apprenticeship for Information Technology.&#10;• Real-World Skills: Students receive specialized technology training and certification opportunities.&#10;• Professional Recognition: Graduates can earn a &quot;Journeyworker&quot; certificate, a nationally recognized credential" id="66" name="Google Shape;66;p15"/>
          <p:cNvPicPr preferRelativeResize="0"/>
          <p:nvPr/>
        </p:nvPicPr>
        <p:blipFill>
          <a:blip r:embed="rId3">
            <a:alphaModFix/>
          </a:blip>
          <a:stretch>
            <a:fillRect/>
          </a:stretch>
        </p:blipFill>
        <p:spPr>
          <a:xfrm>
            <a:off x="0" y="19936"/>
            <a:ext cx="9143545" cy="510338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pic>
        <p:nvPicPr>
          <p:cNvPr descr="Create a slide in the same theme from the following information: Create a slide in the same theme but different style for the following: The Dataseam IT Registered Apprenticeship Program (a 2-year program for high schoolers) structures OJT hours by phases, requiring about 600 total work hours (around 300/year) plus 300-500 hours of related instruction (RTI), with hours broken down by specific work processes and skill development phases, focusing on enterprise IT support with opportunities to explore various tech roles like networking, cloud, cybersecurity, all tracked on their system for progression and potential scholarships. Dataseam Program Structure: Duration: A 2-year program for high school juniors and seniors. Total Work Hours: Around 600 hours of On-the-Job Training (OJT) over the two years (approx. 300 per year). Related Instruction (RTI): 300-500 hours of related education, often coordinated by the Kentucky Governor's Office of Early Childhood (KY ECEC). Phases &amp; Work Types: Phased Progression: Apprentices move through different levels or phases, gaining experience in various IT domains like network support, security, cloud, etc.. Work Process Breakdown: Specific work processes within IT are outlined, with time allocated to each, ensuring broad exposure to enterprise-level IT needs. Activity Tracking: All work (OJT) and related training (RTI) hours are recorded on an Apprentice Activity Tracking Sheet and entered into the TRIS system for credit. Key Requirements &amp; Benefits: Competency-Based: Apprentices demonstrate mastery of standards, not just seat time, though time is a key metric. Paid Experience: The program provides paid work experience. Career Pathway: Helps students decide on IT careers and offers college scholarships.&#10;" id="71" name="Google Shape;71;p16"/>
          <p:cNvPicPr preferRelativeResize="0"/>
          <p:nvPr/>
        </p:nvPicPr>
        <p:blipFill>
          <a:blip r:embed="rId3">
            <a:alphaModFix/>
          </a:blip>
          <a:stretch>
            <a:fillRect/>
          </a:stretch>
        </p:blipFill>
        <p:spPr>
          <a:xfrm>
            <a:off x="0" y="19936"/>
            <a:ext cx="9143545" cy="5103381"/>
          </a:xfrm>
          <a:prstGeom prst="rect">
            <a:avLst/>
          </a:prstGeom>
          <a:noFill/>
          <a:ln>
            <a:noFill/>
          </a:ln>
        </p:spPr>
      </p:pic>
      <p:sp>
        <p:nvSpPr>
          <p:cNvPr id="72" name="Google Shape;72;p16"/>
          <p:cNvSpPr txBox="1"/>
          <p:nvPr/>
        </p:nvSpPr>
        <p:spPr>
          <a:xfrm>
            <a:off x="169750" y="3649675"/>
            <a:ext cx="3000000" cy="431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600" u="sng">
                <a:solidFill>
                  <a:schemeClr val="accent1"/>
                </a:solidFill>
                <a:hlinkClick r:id="rId4">
                  <a:extLst>
                    <a:ext uri="{A12FA001-AC4F-418D-AE19-62706E023703}">
                      <ahyp:hlinkClr val="tx"/>
                    </a:ext>
                  </a:extLst>
                </a:hlinkClick>
              </a:rPr>
              <a:t>OJT Hours Type &amp; Phase</a:t>
            </a:r>
            <a:endParaRPr b="1" sz="1600">
              <a:solidFill>
                <a:schemeClr val="accent1"/>
              </a:solidFill>
            </a:endParaRPr>
          </a:p>
        </p:txBody>
      </p:sp>
      <p:sp>
        <p:nvSpPr>
          <p:cNvPr id="73" name="Google Shape;73;p16"/>
          <p:cNvSpPr txBox="1"/>
          <p:nvPr/>
        </p:nvSpPr>
        <p:spPr>
          <a:xfrm>
            <a:off x="169750" y="3938275"/>
            <a:ext cx="3000000" cy="431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600" u="sng">
                <a:solidFill>
                  <a:schemeClr val="accent1"/>
                </a:solidFill>
                <a:hlinkClick r:id="rId5">
                  <a:extLst>
                    <a:ext uri="{A12FA001-AC4F-418D-AE19-62706E023703}">
                      <ahyp:hlinkClr val="tx"/>
                    </a:ext>
                  </a:extLst>
                </a:hlinkClick>
              </a:rPr>
              <a:t>Coursework Outline</a:t>
            </a:r>
            <a:endParaRPr b="1" sz="1600">
              <a:solidFill>
                <a:schemeClr val="accen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pic>
        <p:nvPicPr>
          <p:cNvPr descr="Slide 4: Financial Benefits for the District&#10;• Significant Earnings: Recently, a cohort of 20 apprentices across nine districts generated $225,000 for their schools.&#10;• How Revenue is Generated: These funds were earned specifically through the apprentices' participation in a two-day technology training event.&#10;• Federal Alignment: This training is a core component of the U.S. Department of Labor-approved Registered Apprenticeship for Information Technology, ensuring the district is compensated for facilitating high-level workforce development.&#10;• Additional Educator Support: Beyond the apprentices, district tech leaders have also earned over $300,000 in classroom computers by participating in similar Apple technology trainings.&#10;Please keep the theme but create it in a different style" id="78" name="Google Shape;78;p17"/>
          <p:cNvPicPr preferRelativeResize="0"/>
          <p:nvPr/>
        </p:nvPicPr>
        <p:blipFill>
          <a:blip r:embed="rId3">
            <a:alphaModFix/>
          </a:blip>
          <a:stretch>
            <a:fillRect/>
          </a:stretch>
        </p:blipFill>
        <p:spPr>
          <a:xfrm>
            <a:off x="0" y="19936"/>
            <a:ext cx="9143545" cy="5103381"/>
          </a:xfrm>
          <a:prstGeom prst="rect">
            <a:avLst/>
          </a:prstGeom>
          <a:noFill/>
          <a:ln>
            <a:noFill/>
          </a:ln>
        </p:spPr>
      </p:pic>
      <p:sp>
        <p:nvSpPr>
          <p:cNvPr id="79" name="Google Shape;79;p17"/>
          <p:cNvSpPr txBox="1"/>
          <p:nvPr/>
        </p:nvSpPr>
        <p:spPr>
          <a:xfrm>
            <a:off x="1035500" y="4540900"/>
            <a:ext cx="23340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800" u="sng">
                <a:solidFill>
                  <a:schemeClr val="accent1"/>
                </a:solidFill>
                <a:hlinkClick r:id="rId4">
                  <a:extLst>
                    <a:ext uri="{A12FA001-AC4F-418D-AE19-62706E023703}">
                      <ahyp:hlinkClr val="tx"/>
                    </a:ext>
                  </a:extLst>
                </a:hlinkClick>
              </a:rPr>
              <a:t>News Link</a:t>
            </a:r>
            <a:endParaRPr b="1" sz="1800">
              <a:solidFill>
                <a:schemeClr val="accen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descr="Slide 5: The Core Mission: Fighting Cancer&#10;• A Major Partnership: The program is directly tied to life-saving research at the University of Louisville Brown Cancer Center.&#10;• Expert Leadership: The research is driven by experts like Dr. John Trent, the Research Operations Director, ensuring our district contributes to high-level scientific innovation.&#10;• History of Impact: This collaboration has been driving medical research for over 20 years, proving that life-saving science can happen hundreds of miles away from a major lab" id="84" name="Google Shape;84;p18"/>
          <p:cNvPicPr preferRelativeResize="0"/>
          <p:nvPr/>
        </p:nvPicPr>
        <p:blipFill>
          <a:blip r:embed="rId3">
            <a:alphaModFix/>
          </a:blip>
          <a:stretch>
            <a:fillRect/>
          </a:stretch>
        </p:blipFill>
        <p:spPr>
          <a:xfrm>
            <a:off x="0" y="19936"/>
            <a:ext cx="9143545" cy="510338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pic>
        <p:nvPicPr>
          <p:cNvPr descr="Slide 6: How Our Devices Contribute (The DataseamGrid)&#10;• The Infrastructure: Dataseam operates the DataseamGrid, a proprietary statewide research computing infrastructure.&#10;• The Role of Our Devices: The workstations provided to our classrooms act as part of this grid.&#10;• The Process: When not in use by students, these powerful computers process complex data to support cancer research and drug discovery, effectively turning our classroom devices into a distributed supercomputer." id="89" name="Google Shape;89;p19"/>
          <p:cNvPicPr preferRelativeResize="0"/>
          <p:nvPr/>
        </p:nvPicPr>
        <p:blipFill>
          <a:blip r:embed="rId3">
            <a:alphaModFix/>
          </a:blip>
          <a:stretch>
            <a:fillRect/>
          </a:stretch>
        </p:blipFill>
        <p:spPr>
          <a:xfrm>
            <a:off x="0" y="19936"/>
            <a:ext cx="9143545" cy="510338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pic>
        <p:nvPicPr>
          <p:cNvPr descr="Slide 7: Summary of Impact&#10;• For Students: High-level IT training and Department of Labor certification.&#10;• For the School: Direct funding and new computer workstations.&#10;• For the World: Direct contribution to cancer research through the DataseamGrid" id="94" name="Google Shape;94;p20"/>
          <p:cNvPicPr preferRelativeResize="0"/>
          <p:nvPr/>
        </p:nvPicPr>
        <p:blipFill>
          <a:blip r:embed="rId3">
            <a:alphaModFix/>
          </a:blip>
          <a:stretch>
            <a:fillRect/>
          </a:stretch>
        </p:blipFill>
        <p:spPr>
          <a:xfrm>
            <a:off x="0" y="19936"/>
            <a:ext cx="9143545" cy="510338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