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Oswald"/>
      <p:regular r:id="rId25"/>
      <p:bold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swald-bold.fntdata"/><Relationship Id="rId25" Type="http://schemas.openxmlformats.org/officeDocument/2006/relationships/font" Target="fonts/Oswald-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77c09e58c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77c09e58c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380fdbc5251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380fdbc5251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a953ae9d86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a953ae9d86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a953ae9d86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a953ae9d86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a953ae9d86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a953ae9d86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3a953ae9d86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3a953ae9d86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382b6469e7c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382b6469e7c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380fdbc525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380fdbc525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73c52506cb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73c52506cb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2de817bf3c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2de817bf3c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80fdbc5251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380fdbc5251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5165e67c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5165e67c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80fdbc5251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380fdbc5251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380fdbc5251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380fdbc5251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3a953ae9d86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3a953ae9d86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3a953ae9d86_0_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3a953ae9d86_0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3a953ae9d86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3a953ae9d86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14.png"/><Relationship Id="rId5" Type="http://schemas.openxmlformats.org/officeDocument/2006/relationships/image" Target="../media/image5.jpg"/><Relationship Id="rId6"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5.jpg"/><Relationship Id="rId5" Type="http://schemas.openxmlformats.org/officeDocument/2006/relationships/image" Target="../media/image2.png"/><Relationship Id="rId6"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jpg"/><Relationship Id="rId4" Type="http://schemas.openxmlformats.org/officeDocument/2006/relationships/image" Target="../media/image5.jpg"/><Relationship Id="rId5" Type="http://schemas.openxmlformats.org/officeDocument/2006/relationships/image" Target="../media/image2.png"/><Relationship Id="rId6"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9.jpg"/><Relationship Id="rId4" Type="http://schemas.openxmlformats.org/officeDocument/2006/relationships/image" Target="../media/image5.jpg"/><Relationship Id="rId5" Type="http://schemas.openxmlformats.org/officeDocument/2006/relationships/image" Target="../media/image2.png"/><Relationship Id="rId6"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5.jpg"/><Relationship Id="rId5" Type="http://schemas.openxmlformats.org/officeDocument/2006/relationships/image" Target="../media/image2.png"/><Relationship Id="rId6"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4.png"/><Relationship Id="rId4" Type="http://schemas.openxmlformats.org/officeDocument/2006/relationships/image" Target="../media/image5.jpg"/><Relationship Id="rId5"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5.jpg"/><Relationship Id="rId5"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5.jpg"/><Relationship Id="rId5"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7.jpg"/><Relationship Id="rId4" Type="http://schemas.openxmlformats.org/officeDocument/2006/relationships/image" Target="../media/image14.png"/><Relationship Id="rId5" Type="http://schemas.openxmlformats.org/officeDocument/2006/relationships/image" Target="../media/image5.jpg"/><Relationship Id="rId6" Type="http://schemas.openxmlformats.org/officeDocument/2006/relationships/image" Target="../media/image11.png"/><Relationship Id="rId7"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9.jpg"/><Relationship Id="rId4" Type="http://schemas.openxmlformats.org/officeDocument/2006/relationships/image" Target="../media/image14.png"/><Relationship Id="rId5" Type="http://schemas.openxmlformats.org/officeDocument/2006/relationships/image" Target="../media/image5.jpg"/><Relationship Id="rId6"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5.jpg"/><Relationship Id="rId5"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8.png"/><Relationship Id="rId4" Type="http://schemas.openxmlformats.org/officeDocument/2006/relationships/image" Target="../media/image5.jpg"/><Relationship Id="rId5" Type="http://schemas.openxmlformats.org/officeDocument/2006/relationships/image" Target="../media/image14.png"/><Relationship Id="rId6" Type="http://schemas.openxmlformats.org/officeDocument/2006/relationships/image" Target="../media/image2.png"/><Relationship Id="rId7"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4.jpg"/><Relationship Id="rId4" Type="http://schemas.openxmlformats.org/officeDocument/2006/relationships/image" Target="../media/image5.jpg"/><Relationship Id="rId5" Type="http://schemas.openxmlformats.org/officeDocument/2006/relationships/image" Target="../media/image14.png"/><Relationship Id="rId6" Type="http://schemas.openxmlformats.org/officeDocument/2006/relationships/image" Target="../media/image2.png"/><Relationship Id="rId7" Type="http://schemas.openxmlformats.org/officeDocument/2006/relationships/image" Target="../media/image2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5.jp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6.png"/><Relationship Id="rId4" Type="http://schemas.openxmlformats.org/officeDocument/2006/relationships/image" Target="../media/image5.jpg"/><Relationship Id="rId5" Type="http://schemas.openxmlformats.org/officeDocument/2006/relationships/image" Target="../media/image14.png"/><Relationship Id="rId6"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jpg"/><Relationship Id="rId4" Type="http://schemas.openxmlformats.org/officeDocument/2006/relationships/image" Target="../media/image14.png"/><Relationship Id="rId5" Type="http://schemas.openxmlformats.org/officeDocument/2006/relationships/image" Target="../media/image23.jpg"/><Relationship Id="rId6"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5.jpg"/><Relationship Id="rId4" Type="http://schemas.openxmlformats.org/officeDocument/2006/relationships/image" Target="../media/image14.png"/><Relationship Id="rId5"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5.jp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5.jp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17130" l="0" r="0" t="7867"/>
          <a:stretch/>
        </p:blipFill>
        <p:spPr>
          <a:xfrm>
            <a:off x="0" y="0"/>
            <a:ext cx="9144000" cy="5143500"/>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57" name="Google Shape;57;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85000" lnSpcReduction="10000"/>
          </a:bodyPr>
          <a:lstStyle/>
          <a:p>
            <a:pPr indent="0" lvl="0" marL="0" rtl="0" algn="ctr">
              <a:spcBef>
                <a:spcPts val="0"/>
              </a:spcBef>
              <a:spcAft>
                <a:spcPts val="0"/>
              </a:spcAft>
              <a:buNone/>
            </a:pPr>
            <a:r>
              <a:rPr b="1" lang="en" sz="2800">
                <a:solidFill>
                  <a:srgbClr val="FFFFFF"/>
                </a:solidFill>
                <a:latin typeface="Oswald"/>
                <a:ea typeface="Oswald"/>
                <a:cs typeface="Oswald"/>
                <a:sym typeface="Oswald"/>
              </a:rPr>
              <a:t>November 24th -</a:t>
            </a:r>
            <a:r>
              <a:rPr b="1" lang="en" sz="2800">
                <a:solidFill>
                  <a:srgbClr val="FFFFFF"/>
                </a:solidFill>
                <a:latin typeface="Oswald"/>
                <a:ea typeface="Oswald"/>
                <a:cs typeface="Oswald"/>
                <a:sym typeface="Oswald"/>
              </a:rPr>
              <a:t> Design and Construction Update</a:t>
            </a:r>
            <a:endParaRPr b="1" sz="2800">
              <a:solidFill>
                <a:srgbClr val="FFFFFF"/>
              </a:solidFill>
              <a:latin typeface="Oswald"/>
              <a:ea typeface="Oswald"/>
              <a:cs typeface="Oswald"/>
              <a:sym typeface="Oswald"/>
            </a:endParaRPr>
          </a:p>
        </p:txBody>
      </p:sp>
      <p:pic>
        <p:nvPicPr>
          <p:cNvPr id="58" name="Google Shape;58;p13"/>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4"/>
          <p:cNvPicPr preferRelativeResize="0"/>
          <p:nvPr/>
        </p:nvPicPr>
        <p:blipFill>
          <a:blip r:embed="rId3">
            <a:alphaModFix/>
          </a:blip>
          <a:stretch>
            <a:fillRect/>
          </a:stretch>
        </p:blipFill>
        <p:spPr>
          <a:xfrm>
            <a:off x="0" y="-1713127"/>
            <a:ext cx="9143999" cy="5596878"/>
          </a:xfrm>
          <a:prstGeom prst="rect">
            <a:avLst/>
          </a:prstGeom>
          <a:noFill/>
          <a:ln>
            <a:noFill/>
          </a:ln>
        </p:spPr>
      </p:pic>
      <p:pic>
        <p:nvPicPr>
          <p:cNvPr id="64" name="Google Shape;64;p14"/>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65" name="Google Shape;65;p1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66" name="Google Shape;66;p14"/>
          <p:cNvPicPr preferRelativeResize="0"/>
          <p:nvPr/>
        </p:nvPicPr>
        <p:blipFill rotWithShape="1">
          <a:blip r:embed="rId5">
            <a:alphaModFix/>
          </a:blip>
          <a:srcRect b="20105" l="23014" r="21715" t="25288"/>
          <a:stretch/>
        </p:blipFill>
        <p:spPr>
          <a:xfrm>
            <a:off x="-70800" y="2902752"/>
            <a:ext cx="1588675" cy="980998"/>
          </a:xfrm>
          <a:prstGeom prst="rect">
            <a:avLst/>
          </a:prstGeom>
          <a:noFill/>
          <a:ln>
            <a:noFill/>
          </a:ln>
        </p:spPr>
      </p:pic>
      <p:pic>
        <p:nvPicPr>
          <p:cNvPr id="67" name="Google Shape;67;p14"/>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pic>
        <p:nvPicPr>
          <p:cNvPr id="72" name="Google Shape;72;p15"/>
          <p:cNvPicPr preferRelativeResize="0"/>
          <p:nvPr/>
        </p:nvPicPr>
        <p:blipFill rotWithShape="1">
          <a:blip r:embed="rId3">
            <a:alphaModFix/>
          </a:blip>
          <a:srcRect b="16656" l="0" r="0" t="26708"/>
          <a:stretch/>
        </p:blipFill>
        <p:spPr>
          <a:xfrm>
            <a:off x="0" y="0"/>
            <a:ext cx="9144000" cy="3883750"/>
          </a:xfrm>
          <a:prstGeom prst="rect">
            <a:avLst/>
          </a:prstGeom>
          <a:noFill/>
          <a:ln>
            <a:noFill/>
          </a:ln>
        </p:spPr>
      </p:pic>
      <p:pic>
        <p:nvPicPr>
          <p:cNvPr id="73" name="Google Shape;73;p15"/>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74" name="Google Shape;74;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75" name="Google Shape;75;p15"/>
          <p:cNvPicPr preferRelativeResize="0"/>
          <p:nvPr/>
        </p:nvPicPr>
        <p:blipFill rotWithShape="1">
          <a:blip r:embed="rId5">
            <a:alphaModFix/>
          </a:blip>
          <a:srcRect b="20105" l="23014" r="21715" t="25288"/>
          <a:stretch/>
        </p:blipFill>
        <p:spPr>
          <a:xfrm>
            <a:off x="-70800" y="2902752"/>
            <a:ext cx="1588675" cy="980998"/>
          </a:xfrm>
          <a:prstGeom prst="rect">
            <a:avLst/>
          </a:prstGeom>
          <a:noFill/>
          <a:ln>
            <a:noFill/>
          </a:ln>
        </p:spPr>
      </p:pic>
      <p:pic>
        <p:nvPicPr>
          <p:cNvPr id="76" name="Google Shape;76;p15"/>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pic>
        <p:nvPicPr>
          <p:cNvPr id="81" name="Google Shape;81;p16"/>
          <p:cNvPicPr preferRelativeResize="0"/>
          <p:nvPr/>
        </p:nvPicPr>
        <p:blipFill rotWithShape="1">
          <a:blip r:embed="rId3">
            <a:alphaModFix/>
          </a:blip>
          <a:srcRect b="24494" l="0" r="0" t="0"/>
          <a:stretch/>
        </p:blipFill>
        <p:spPr>
          <a:xfrm>
            <a:off x="1143000" y="0"/>
            <a:ext cx="6858000" cy="3883750"/>
          </a:xfrm>
          <a:prstGeom prst="rect">
            <a:avLst/>
          </a:prstGeom>
          <a:noFill/>
          <a:ln>
            <a:noFill/>
          </a:ln>
        </p:spPr>
      </p:pic>
      <p:pic>
        <p:nvPicPr>
          <p:cNvPr id="82" name="Google Shape;82;p1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83" name="Google Shape;83;p1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84" name="Google Shape;84;p16"/>
          <p:cNvPicPr preferRelativeResize="0"/>
          <p:nvPr/>
        </p:nvPicPr>
        <p:blipFill rotWithShape="1">
          <a:blip r:embed="rId5">
            <a:alphaModFix/>
          </a:blip>
          <a:srcRect b="20105" l="23014" r="21715" t="25288"/>
          <a:stretch/>
        </p:blipFill>
        <p:spPr>
          <a:xfrm>
            <a:off x="-70800" y="2902752"/>
            <a:ext cx="1588675" cy="980998"/>
          </a:xfrm>
          <a:prstGeom prst="rect">
            <a:avLst/>
          </a:prstGeom>
          <a:noFill/>
          <a:ln>
            <a:noFill/>
          </a:ln>
        </p:spPr>
      </p:pic>
      <p:pic>
        <p:nvPicPr>
          <p:cNvPr id="85" name="Google Shape;85;p16"/>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pic>
        <p:nvPicPr>
          <p:cNvPr id="90" name="Google Shape;90;p17"/>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91" name="Google Shape;91;p17"/>
          <p:cNvSpPr/>
          <p:nvPr/>
        </p:nvSpPr>
        <p:spPr>
          <a:xfrm>
            <a:off x="2038350" y="2177075"/>
            <a:ext cx="2628900" cy="2412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pic>
        <p:nvPicPr>
          <p:cNvPr id="92" name="Google Shape;92;p1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93" name="Google Shape;93;p17"/>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94" name="Google Shape;94;p1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95" name="Google Shape;95;p17"/>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FF0000"/>
                </a:solidFill>
              </a:rPr>
              <a:t>Area A</a:t>
            </a:r>
            <a:endParaRPr b="1" sz="1700">
              <a:solidFill>
                <a:srgbClr val="FF0000"/>
              </a:solidFill>
            </a:endParaRPr>
          </a:p>
        </p:txBody>
      </p:sp>
      <p:sp>
        <p:nvSpPr>
          <p:cNvPr id="96" name="Google Shape;96;p17"/>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7" name="Google Shape;97;p17"/>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accent5"/>
                </a:solidFill>
              </a:rPr>
              <a:t>Area B</a:t>
            </a:r>
            <a:endParaRPr b="1" sz="1700">
              <a:solidFill>
                <a:schemeClr val="accent5"/>
              </a:solidFill>
            </a:endParaRPr>
          </a:p>
        </p:txBody>
      </p:sp>
      <p:sp>
        <p:nvSpPr>
          <p:cNvPr id="98" name="Google Shape;98;p17"/>
          <p:cNvSpPr/>
          <p:nvPr/>
        </p:nvSpPr>
        <p:spPr>
          <a:xfrm>
            <a:off x="1546500" y="1121450"/>
            <a:ext cx="846900" cy="866100"/>
          </a:xfrm>
          <a:prstGeom prst="rect">
            <a:avLst/>
          </a:prstGeom>
          <a:noFill/>
          <a:ln cap="flat" cmpd="sng" w="38100">
            <a:solidFill>
              <a:srgbClr val="38761D"/>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38761D"/>
              </a:solidFill>
              <a:highlight>
                <a:srgbClr val="38761D"/>
              </a:highlight>
            </a:endParaRPr>
          </a:p>
        </p:txBody>
      </p:sp>
      <p:sp>
        <p:nvSpPr>
          <p:cNvPr id="99" name="Google Shape;99;p17"/>
          <p:cNvSpPr txBox="1"/>
          <p:nvPr/>
        </p:nvSpPr>
        <p:spPr>
          <a:xfrm>
            <a:off x="76150" y="1121450"/>
            <a:ext cx="1426200" cy="677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38761D"/>
                </a:solidFill>
              </a:rPr>
              <a:t>Area C - Continuing</a:t>
            </a:r>
            <a:endParaRPr b="1" sz="1700">
              <a:solidFill>
                <a:srgbClr val="38761D"/>
              </a:solidFill>
            </a:endParaRPr>
          </a:p>
        </p:txBody>
      </p:sp>
      <p:sp>
        <p:nvSpPr>
          <p:cNvPr id="100" name="Google Shape;100;p17"/>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May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Equipment Start Up Happening December</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101" name="Google Shape;101;p17"/>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102" name="Google Shape;102;p17"/>
          <p:cNvSpPr/>
          <p:nvPr/>
        </p:nvSpPr>
        <p:spPr>
          <a:xfrm>
            <a:off x="2393400" y="2691150"/>
            <a:ext cx="1540500" cy="9150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
        <p:nvSpPr>
          <p:cNvPr id="103" name="Google Shape;103;p17"/>
          <p:cNvSpPr/>
          <p:nvPr/>
        </p:nvSpPr>
        <p:spPr>
          <a:xfrm>
            <a:off x="3063250" y="3673800"/>
            <a:ext cx="1683300" cy="6771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id="108" name="Google Shape;108;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9" name="Google Shape;109;p18"/>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10" name="Google Shape;110;p18"/>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11" name="Google Shape;111;p18"/>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12" name="Google Shape;112;p18"/>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13" name="Google Shape;113;p18"/>
          <p:cNvSpPr txBox="1"/>
          <p:nvPr/>
        </p:nvSpPr>
        <p:spPr>
          <a:xfrm>
            <a:off x="0" y="0"/>
            <a:ext cx="88356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East Fine Arts</a:t>
            </a:r>
            <a:endParaRPr i="1" sz="1450">
              <a:solidFill>
                <a:srgbClr val="156082"/>
              </a:solidFill>
            </a:endParaRPr>
          </a:p>
          <a:p>
            <a:pPr indent="0" lvl="0" marL="0" rtl="0" algn="l">
              <a:lnSpc>
                <a:spcPct val="115000"/>
              </a:lnSpc>
              <a:spcBef>
                <a:spcPts val="0"/>
              </a:spcBef>
              <a:spcAft>
                <a:spcPts val="0"/>
              </a:spcAft>
              <a:buNone/>
            </a:pPr>
            <a:r>
              <a:t/>
            </a:r>
            <a:endParaRPr>
              <a:solidFill>
                <a:srgbClr val="156082"/>
              </a:solidFill>
            </a:endParaRPr>
          </a:p>
          <a:p>
            <a:pPr indent="0" lvl="0" marL="0" rtl="0" algn="l">
              <a:lnSpc>
                <a:spcPct val="115000"/>
              </a:lnSpc>
              <a:spcBef>
                <a:spcPts val="1200"/>
              </a:spcBef>
              <a:spcAft>
                <a:spcPts val="0"/>
              </a:spcAft>
              <a:buNone/>
            </a:pPr>
            <a:r>
              <a:rPr b="1" lang="en">
                <a:solidFill>
                  <a:schemeClr val="dk1"/>
                </a:solidFill>
              </a:rPr>
              <a:t>Change Order 22 - </a:t>
            </a:r>
            <a:r>
              <a:rPr b="1" lang="en" u="sng">
                <a:solidFill>
                  <a:schemeClr val="dk1"/>
                </a:solidFill>
              </a:rPr>
              <a:t>Change Order 22- Audio Enhancement – Credit to General </a:t>
            </a:r>
            <a:r>
              <a:rPr b="1" lang="en">
                <a:solidFill>
                  <a:schemeClr val="dk1"/>
                </a:solidFill>
              </a:rPr>
              <a:t>- </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sz="1300">
                <a:solidFill>
                  <a:srgbClr val="156082"/>
                </a:solidFill>
              </a:rPr>
              <a:t>This change order is a credit for Work that would have been performed/provided by the General Contractor (EH) and Electrical Contractor (KES) under the general construction contract.  This Change Order is supplemented by the addition of Audio </a:t>
            </a:r>
            <a:r>
              <a:rPr i="1" lang="en" sz="1300">
                <a:solidFill>
                  <a:srgbClr val="156082"/>
                </a:solidFill>
              </a:rPr>
              <a:t>Enhancement</a:t>
            </a:r>
            <a:r>
              <a:rPr i="1" lang="en" sz="1300">
                <a:solidFill>
                  <a:srgbClr val="156082"/>
                </a:solidFill>
              </a:rPr>
              <a:t> cooperative purchase agreement scope of work as detailed by their SAP Quote #97452, dated July 9, 2025. This work will standardize this facility on the life safety upgrades established by BG 23-165.   Audio </a:t>
            </a:r>
            <a:r>
              <a:rPr i="1" lang="en" sz="1300">
                <a:solidFill>
                  <a:srgbClr val="156082"/>
                </a:solidFill>
              </a:rPr>
              <a:t>Enhancement</a:t>
            </a:r>
            <a:r>
              <a:rPr i="1" lang="en" sz="1300">
                <a:solidFill>
                  <a:srgbClr val="156082"/>
                </a:solidFill>
              </a:rPr>
              <a:t> cost is $371,532.25.  The A/E fee for this Change Order is based on the Audio Enhancement proposed value at 5% of construction cost to compensate for redesign of the life safety systems and coordination of the COOP agreement.   </a:t>
            </a:r>
            <a:endParaRPr i="1" sz="1300">
              <a:solidFill>
                <a:srgbClr val="156082"/>
              </a:solidFill>
            </a:endParaRPr>
          </a:p>
          <a:p>
            <a:pPr indent="0" lvl="0" marL="0" rtl="0" algn="l">
              <a:lnSpc>
                <a:spcPct val="115000"/>
              </a:lnSpc>
              <a:spcBef>
                <a:spcPts val="1200"/>
              </a:spcBef>
              <a:spcAft>
                <a:spcPts val="0"/>
              </a:spcAft>
              <a:buNone/>
            </a:pPr>
            <a:r>
              <a:rPr i="1" lang="en" sz="1300">
                <a:solidFill>
                  <a:srgbClr val="156082"/>
                </a:solidFill>
              </a:rPr>
              <a:t> </a:t>
            </a:r>
            <a:r>
              <a:rPr lang="en" sz="1300">
                <a:solidFill>
                  <a:srgbClr val="156082"/>
                </a:solidFill>
              </a:rPr>
              <a:t>General Construction Change Order Cost:                                                                               ($99,630.29) Credit</a:t>
            </a:r>
            <a:endParaRPr sz="1300">
              <a:solidFill>
                <a:srgbClr val="156082"/>
              </a:solidFill>
            </a:endParaRPr>
          </a:p>
          <a:p>
            <a:pPr indent="-311150" lvl="0" marL="457200" rtl="0" algn="l">
              <a:lnSpc>
                <a:spcPct val="115000"/>
              </a:lnSpc>
              <a:spcBef>
                <a:spcPts val="1200"/>
              </a:spcBef>
              <a:spcAft>
                <a:spcPts val="0"/>
              </a:spcAft>
              <a:buClr>
                <a:srgbClr val="156082"/>
              </a:buClr>
              <a:buSzPts val="1300"/>
              <a:buChar char="●"/>
            </a:pPr>
            <a:r>
              <a:rPr lang="en" sz="1300" u="sng">
                <a:solidFill>
                  <a:srgbClr val="156082"/>
                </a:solidFill>
              </a:rPr>
              <a:t>Audio Enhancement COOP Proposal - Quote #</a:t>
            </a:r>
            <a:r>
              <a:rPr i="1" lang="en" sz="1300" u="sng">
                <a:solidFill>
                  <a:srgbClr val="156082"/>
                </a:solidFill>
              </a:rPr>
              <a:t>97452, dated July 9, 2025                     $371,532.25 </a:t>
            </a:r>
            <a:endParaRPr i="1" sz="1300" u="sng">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b="1" lang="en" sz="1300">
                <a:solidFill>
                  <a:srgbClr val="156082"/>
                </a:solidFill>
              </a:rPr>
              <a:t>          Total Cost of Improvements (Change Order + COOP)                                                $271,901.96</a:t>
            </a:r>
            <a:endParaRPr b="1" sz="1300">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id="118" name="Google Shape;118;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9" name="Google Shape;119;p19"/>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20" name="Google Shape;120;p19"/>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21" name="Google Shape;121;p19"/>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22" name="Google Shape;122;p19"/>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23" name="Google Shape;123;p19"/>
          <p:cNvSpPr txBox="1"/>
          <p:nvPr/>
        </p:nvSpPr>
        <p:spPr>
          <a:xfrm>
            <a:off x="0" y="0"/>
            <a:ext cx="8835600" cy="388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East Fine Arts</a:t>
            </a:r>
            <a:endParaRPr b="1" sz="1500" u="sng">
              <a:solidFill>
                <a:schemeClr val="dk1"/>
              </a:solidFill>
            </a:endParaRPr>
          </a:p>
          <a:p>
            <a:pPr indent="0" lvl="0" marL="0" rtl="0" algn="l">
              <a:spcBef>
                <a:spcPts val="0"/>
              </a:spcBef>
              <a:spcAft>
                <a:spcPts val="0"/>
              </a:spcAft>
              <a:buNone/>
            </a:pPr>
            <a:r>
              <a:t/>
            </a:r>
            <a:endParaRPr b="1" sz="1500" u="sng">
              <a:solidFill>
                <a:schemeClr val="dk1"/>
              </a:solidFill>
            </a:endParaRPr>
          </a:p>
          <a:p>
            <a:pPr indent="0" lvl="0" marL="0" rtl="0" algn="l">
              <a:lnSpc>
                <a:spcPct val="115000"/>
              </a:lnSpc>
              <a:spcBef>
                <a:spcPts val="0"/>
              </a:spcBef>
              <a:spcAft>
                <a:spcPts val="0"/>
              </a:spcAft>
              <a:buNone/>
            </a:pPr>
            <a:r>
              <a:rPr b="1" lang="en">
                <a:solidFill>
                  <a:schemeClr val="dk1"/>
                </a:solidFill>
              </a:rPr>
              <a:t>Change Order 23 - </a:t>
            </a:r>
            <a:r>
              <a:rPr b="1" lang="en" u="sng">
                <a:solidFill>
                  <a:schemeClr val="dk1"/>
                </a:solidFill>
              </a:rPr>
              <a:t>Ceiling Tile and Grid Replacement -</a:t>
            </a:r>
            <a:r>
              <a:rPr b="1" lang="en">
                <a:solidFill>
                  <a:schemeClr val="dk1"/>
                </a:solidFill>
              </a:rPr>
              <a:t> $41,023.68 - </a:t>
            </a:r>
            <a:r>
              <a:rPr i="1" lang="en">
                <a:solidFill>
                  <a:srgbClr val="156082"/>
                </a:solidFill>
              </a:rPr>
              <a:t>Savings Contract with Trane.  Since that time, ongoing roof leaks prior to the start of construction and the HVAC System not being operational during construction have caused the ceiling tiles to break down.  Ceiling grid remains in place where possible.  In addition to tile replacement, ceiling tile and grid is being replaced in three classrooms where installation of new hydronic piping would not allow ceilings to remain in place.  This recommendation was discussed with the Director of Facilities and Architect during the bi-weekly progress meeting, and all agreed it was needed to yield the best result.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Change Order 24 - </a:t>
            </a:r>
            <a:r>
              <a:rPr b="1" lang="en" u="sng">
                <a:solidFill>
                  <a:schemeClr val="dk1"/>
                </a:solidFill>
              </a:rPr>
              <a:t>Site Revisions at Tennis Court and Asphalt Overlay </a:t>
            </a:r>
            <a:r>
              <a:rPr b="1" lang="en">
                <a:solidFill>
                  <a:schemeClr val="dk1"/>
                </a:solidFill>
              </a:rPr>
              <a:t> $128,454.63 - </a:t>
            </a:r>
            <a:r>
              <a:rPr i="1" lang="en">
                <a:solidFill>
                  <a:srgbClr val="156082"/>
                </a:solidFill>
              </a:rPr>
              <a:t>This Change Order includes work to address two concerns, 1) The sequencing of asphalt overlays at campus parking lots and roadways and 2) add a curbed sidewalk along the access road and add storm drainage at the tennis court sidewalk.   Calhoun Construction credited back the asphalt overlay in their Baseball/Softball contract and EH added it to theirs.  This was done to work in sequence of completion of each contract.  Work can happen with trades already on site to perform work in sequence with construction activities.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pic>
        <p:nvPicPr>
          <p:cNvPr id="128" name="Google Shape;128;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29" name="Google Shape;129;p20"/>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30" name="Google Shape;130;p20"/>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31" name="Google Shape;131;p20"/>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32" name="Google Shape;132;p20"/>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33" name="Google Shape;133;p20"/>
          <p:cNvSpPr txBox="1"/>
          <p:nvPr/>
        </p:nvSpPr>
        <p:spPr>
          <a:xfrm>
            <a:off x="0" y="0"/>
            <a:ext cx="8835600" cy="388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East Fine Arts</a:t>
            </a:r>
            <a:endParaRPr b="1" sz="1500" u="sng">
              <a:solidFill>
                <a:schemeClr val="dk1"/>
              </a:solidFill>
            </a:endParaRPr>
          </a:p>
          <a:p>
            <a:pPr indent="0" lvl="0" marL="0" rtl="0" algn="l">
              <a:spcBef>
                <a:spcPts val="0"/>
              </a:spcBef>
              <a:spcAft>
                <a:spcPts val="0"/>
              </a:spcAft>
              <a:buNone/>
            </a:pPr>
            <a:r>
              <a:t/>
            </a:r>
            <a:endParaRPr b="1" sz="1500" u="sng">
              <a:solidFill>
                <a:schemeClr val="dk1"/>
              </a:solidFill>
            </a:endParaRPr>
          </a:p>
          <a:p>
            <a:pPr indent="0" lvl="0" marL="0" rtl="0" algn="l">
              <a:lnSpc>
                <a:spcPct val="115000"/>
              </a:lnSpc>
              <a:spcBef>
                <a:spcPts val="0"/>
              </a:spcBef>
              <a:spcAft>
                <a:spcPts val="0"/>
              </a:spcAft>
              <a:buNone/>
            </a:pPr>
            <a:r>
              <a:rPr b="1" lang="en">
                <a:solidFill>
                  <a:schemeClr val="dk1"/>
                </a:solidFill>
              </a:rPr>
              <a:t>Change Order 25 - </a:t>
            </a:r>
            <a:r>
              <a:rPr b="1" lang="en" u="sng">
                <a:solidFill>
                  <a:schemeClr val="dk1"/>
                </a:solidFill>
              </a:rPr>
              <a:t>Misc. Masonry &amp; Framing Changes and Steel  </a:t>
            </a:r>
            <a:r>
              <a:rPr b="1" lang="en" u="sng">
                <a:solidFill>
                  <a:schemeClr val="dk1"/>
                </a:solidFill>
              </a:rPr>
              <a:t>-</a:t>
            </a:r>
            <a:r>
              <a:rPr b="1" lang="en">
                <a:solidFill>
                  <a:schemeClr val="dk1"/>
                </a:solidFill>
              </a:rPr>
              <a:t> $30,694.80 - </a:t>
            </a:r>
            <a:r>
              <a:rPr i="1" lang="en">
                <a:solidFill>
                  <a:srgbClr val="156082"/>
                </a:solidFill>
              </a:rPr>
              <a:t>This Change Order includes work to enclose existing roof leaders that were exposed after demolition was complete, change wing walls in the auditorium from framed to CMU and add lintel supports where required based in existing conditions.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Change Order 26 - </a:t>
            </a:r>
            <a:r>
              <a:rPr b="1" lang="en" u="sng">
                <a:solidFill>
                  <a:schemeClr val="dk1"/>
                </a:solidFill>
              </a:rPr>
              <a:t>Misc. Mechanical Changes -</a:t>
            </a:r>
            <a:r>
              <a:rPr b="1" lang="en">
                <a:solidFill>
                  <a:schemeClr val="dk1"/>
                </a:solidFill>
              </a:rPr>
              <a:t> $48,514.04 - </a:t>
            </a:r>
            <a:r>
              <a:rPr i="1" lang="en">
                <a:solidFill>
                  <a:srgbClr val="156082"/>
                </a:solidFill>
              </a:rPr>
              <a:t>Due to available space at the mechanical mezzanines between Areas A and B and above ceiling areas, ductwork is being routed at the exterior roof and thermally insulated based on available space due to required routing of the hydronic lines and other equipment conduits.  All exterior duct will be insulated with exterior rated insulation. Also included is duct routing to ventilate and existing outside air louver to the roof in Area C.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id="138" name="Google Shape;138;p21"/>
          <p:cNvPicPr preferRelativeResize="0"/>
          <p:nvPr/>
        </p:nvPicPr>
        <p:blipFill>
          <a:blip r:embed="rId3">
            <a:alphaModFix/>
          </a:blip>
          <a:stretch>
            <a:fillRect/>
          </a:stretch>
        </p:blipFill>
        <p:spPr>
          <a:xfrm>
            <a:off x="978500" y="0"/>
            <a:ext cx="6858000" cy="5143500"/>
          </a:xfrm>
          <a:prstGeom prst="rect">
            <a:avLst/>
          </a:prstGeom>
          <a:noFill/>
          <a:ln>
            <a:noFill/>
          </a:ln>
        </p:spPr>
      </p:pic>
      <p:pic>
        <p:nvPicPr>
          <p:cNvPr id="139" name="Google Shape;139;p21"/>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40" name="Google Shape;140;p21"/>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41" name="Google Shape;141;p21"/>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142" name="Google Shape;142;p21"/>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lang="en" sz="2800">
                <a:solidFill>
                  <a:schemeClr val="lt1"/>
                </a:solidFill>
                <a:latin typeface="Oswald"/>
                <a:ea typeface="Oswald"/>
                <a:cs typeface="Oswald"/>
                <a:sym typeface="Oswald"/>
              </a:rPr>
              <a:t>Phase 2 Athletics</a:t>
            </a:r>
            <a:endParaRPr sz="2800">
              <a:solidFill>
                <a:schemeClr val="lt1"/>
              </a:solidFill>
              <a:latin typeface="Oswald"/>
              <a:ea typeface="Oswald"/>
              <a:cs typeface="Oswald"/>
              <a:sym typeface="Oswald"/>
            </a:endParaRPr>
          </a:p>
          <a:p>
            <a:pPr indent="0" lvl="0" marL="0" rtl="0" algn="l">
              <a:spcBef>
                <a:spcPts val="0"/>
              </a:spcBef>
              <a:spcAft>
                <a:spcPts val="0"/>
              </a:spcAft>
              <a:buNone/>
            </a:pPr>
            <a:r>
              <a:rPr b="1" lang="en" sz="2800">
                <a:solidFill>
                  <a:schemeClr val="lt1"/>
                </a:solidFill>
                <a:latin typeface="Oswald"/>
                <a:ea typeface="Oswald"/>
                <a:cs typeface="Oswald"/>
                <a:sym typeface="Oswald"/>
              </a:rPr>
              <a:t>NBHS Physical Science Center </a:t>
            </a:r>
            <a:endParaRPr b="1" sz="2800">
              <a:solidFill>
                <a:schemeClr val="lt1"/>
              </a:solidFill>
              <a:latin typeface="Oswald"/>
              <a:ea typeface="Oswald"/>
              <a:cs typeface="Oswald"/>
              <a:sym typeface="Oswald"/>
            </a:endParaRPr>
          </a:p>
        </p:txBody>
      </p:sp>
      <p:pic>
        <p:nvPicPr>
          <p:cNvPr id="143" name="Google Shape;143;p21"/>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pic>
        <p:nvPicPr>
          <p:cNvPr id="148" name="Google Shape;148;p22"/>
          <p:cNvPicPr preferRelativeResize="0"/>
          <p:nvPr/>
        </p:nvPicPr>
        <p:blipFill>
          <a:blip r:embed="rId3">
            <a:alphaModFix/>
          </a:blip>
          <a:stretch>
            <a:fillRect/>
          </a:stretch>
        </p:blipFill>
        <p:spPr>
          <a:xfrm>
            <a:off x="1143000" y="0"/>
            <a:ext cx="6858000" cy="5143500"/>
          </a:xfrm>
          <a:prstGeom prst="rect">
            <a:avLst/>
          </a:prstGeom>
          <a:noFill/>
          <a:ln>
            <a:noFill/>
          </a:ln>
        </p:spPr>
      </p:pic>
      <p:pic>
        <p:nvPicPr>
          <p:cNvPr id="149" name="Google Shape;149;p22"/>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50" name="Google Shape;150;p22"/>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51" name="Google Shape;151;p22"/>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152" name="Google Shape;152;p22"/>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FFFFFF"/>
                </a:solidFill>
                <a:latin typeface="Oswald"/>
                <a:ea typeface="Oswald"/>
                <a:cs typeface="Oswald"/>
                <a:sym typeface="Oswald"/>
              </a:rPr>
              <a:t>Phase 2 Athletics</a:t>
            </a:r>
            <a:endParaRPr sz="2800">
              <a:solidFill>
                <a:srgbClr val="FFFFFF"/>
              </a:solidFill>
              <a:latin typeface="Oswald"/>
              <a:ea typeface="Oswald"/>
              <a:cs typeface="Oswald"/>
              <a:sym typeface="Oswald"/>
            </a:endParaRPr>
          </a:p>
          <a:p>
            <a:pPr indent="0" lvl="0" marL="0" rtl="0" algn="ctr">
              <a:spcBef>
                <a:spcPts val="0"/>
              </a:spcBef>
              <a:spcAft>
                <a:spcPts val="0"/>
              </a:spcAft>
              <a:buNone/>
            </a:pPr>
            <a:r>
              <a:rPr b="1" lang="en" sz="2800">
                <a:solidFill>
                  <a:srgbClr val="FFFFFF"/>
                </a:solidFill>
                <a:latin typeface="Oswald"/>
                <a:ea typeface="Oswald"/>
                <a:cs typeface="Oswald"/>
                <a:sym typeface="Oswald"/>
              </a:rPr>
              <a:t>NBHS Physical Science Center </a:t>
            </a:r>
            <a:endParaRPr b="1" sz="2800">
              <a:solidFill>
                <a:srgbClr val="FFFFFF"/>
              </a:solidFill>
              <a:latin typeface="Oswald"/>
              <a:ea typeface="Oswald"/>
              <a:cs typeface="Oswald"/>
              <a:sym typeface="Oswa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pic>
        <p:nvPicPr>
          <p:cNvPr id="157" name="Google Shape;157;p2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58" name="Google Shape;158;p23"/>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59" name="Google Shape;159;p23"/>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60" name="Google Shape;160;p23"/>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61" name="Google Shape;161;p23"/>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62" name="Google Shape;162;p23"/>
          <p:cNvSpPr txBox="1"/>
          <p:nvPr/>
        </p:nvSpPr>
        <p:spPr>
          <a:xfrm>
            <a:off x="0" y="0"/>
            <a:ext cx="88356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a:solidFill>
                <a:srgbClr val="156082"/>
              </a:solidFill>
            </a:endParaRPr>
          </a:p>
          <a:p>
            <a:pPr indent="0" lvl="0" marL="0" rtl="0" algn="l">
              <a:lnSpc>
                <a:spcPct val="115000"/>
              </a:lnSpc>
              <a:spcBef>
                <a:spcPts val="0"/>
              </a:spcBef>
              <a:spcAft>
                <a:spcPts val="0"/>
              </a:spcAft>
              <a:buNone/>
            </a:pPr>
            <a:r>
              <a:rPr b="1" lang="en">
                <a:solidFill>
                  <a:schemeClr val="dk1"/>
                </a:solidFill>
              </a:rPr>
              <a:t>Change Order 24 - </a:t>
            </a:r>
            <a:r>
              <a:rPr b="1" lang="en" u="sng">
                <a:solidFill>
                  <a:schemeClr val="dk1"/>
                </a:solidFill>
              </a:rPr>
              <a:t>Whirlpool Faucet</a:t>
            </a:r>
            <a:r>
              <a:rPr b="1" i="1" lang="en" u="sng">
                <a:solidFill>
                  <a:schemeClr val="dk1"/>
                </a:solidFill>
              </a:rPr>
              <a:t> </a:t>
            </a:r>
            <a:r>
              <a:rPr b="1" lang="en">
                <a:solidFill>
                  <a:schemeClr val="dk1"/>
                </a:solidFill>
              </a:rPr>
              <a:t> - $3,537.00 -</a:t>
            </a:r>
            <a:r>
              <a:rPr i="1" lang="en">
                <a:solidFill>
                  <a:srgbClr val="156082"/>
                </a:solidFill>
              </a:rPr>
              <a:t> BCPS Facilities / Construction requested the addition of a permanent wall mounted faucet in the Training Room to serve the mobile whirlpool.</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Change Order 25 - </a:t>
            </a:r>
            <a:r>
              <a:rPr b="1" lang="en" u="sng">
                <a:solidFill>
                  <a:schemeClr val="dk1"/>
                </a:solidFill>
              </a:rPr>
              <a:t>Tennis Court Lighting</a:t>
            </a:r>
            <a:r>
              <a:rPr b="1" i="1" lang="en" u="sng">
                <a:solidFill>
                  <a:schemeClr val="dk1"/>
                </a:solidFill>
              </a:rPr>
              <a:t> </a:t>
            </a:r>
            <a:r>
              <a:rPr b="1" lang="en">
                <a:solidFill>
                  <a:schemeClr val="dk1"/>
                </a:solidFill>
              </a:rPr>
              <a:t>  -</a:t>
            </a:r>
            <a:r>
              <a:rPr i="1" lang="en">
                <a:solidFill>
                  <a:srgbClr val="156082"/>
                </a:solidFill>
              </a:rPr>
              <a:t> BCPS Leadership requested the addition of Tennis Court Lighting at all three high schools.  Work in this Change Order includes cost of installation by Calhoun Construction and their subcontractors.  Purchase of the lighting would be via a Sourcewell COOP agreement with Musco Lighting.  A breakout of costs is below:</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$302,604.00 	GC COR #42 Cost</a:t>
            </a:r>
            <a:endParaRPr i="1">
              <a:solidFill>
                <a:srgbClr val="156082"/>
              </a:solidFill>
            </a:endParaRPr>
          </a:p>
          <a:p>
            <a:pPr indent="0" lvl="0" marL="0" rtl="0" algn="l">
              <a:lnSpc>
                <a:spcPct val="115000"/>
              </a:lnSpc>
              <a:spcBef>
                <a:spcPts val="600"/>
              </a:spcBef>
              <a:spcAft>
                <a:spcPts val="0"/>
              </a:spcAft>
              <a:buNone/>
            </a:pPr>
            <a:r>
              <a:rPr i="1" lang="en">
                <a:solidFill>
                  <a:srgbClr val="156082"/>
                </a:solidFill>
              </a:rPr>
              <a:t>•              $86,500.00    	Bullitt Central Musco Lights via Sourcewell Quote</a:t>
            </a:r>
            <a:endParaRPr i="1">
              <a:solidFill>
                <a:srgbClr val="156082"/>
              </a:solidFill>
            </a:endParaRPr>
          </a:p>
          <a:p>
            <a:pPr indent="0" lvl="0" marL="0" rtl="0" algn="l">
              <a:lnSpc>
                <a:spcPct val="115000"/>
              </a:lnSpc>
              <a:spcBef>
                <a:spcPts val="600"/>
              </a:spcBef>
              <a:spcAft>
                <a:spcPts val="0"/>
              </a:spcAft>
              <a:buNone/>
            </a:pPr>
            <a:r>
              <a:rPr i="1" lang="en">
                <a:solidFill>
                  <a:srgbClr val="156082"/>
                </a:solidFill>
              </a:rPr>
              <a:t>•              $86,500.00    	Bullitt East Musco Lights via Sourcewell Quote</a:t>
            </a:r>
            <a:endParaRPr i="1">
              <a:solidFill>
                <a:srgbClr val="156082"/>
              </a:solidFill>
            </a:endParaRPr>
          </a:p>
          <a:p>
            <a:pPr indent="0" lvl="0" marL="0" rtl="0" algn="l">
              <a:lnSpc>
                <a:spcPct val="115000"/>
              </a:lnSpc>
              <a:spcBef>
                <a:spcPts val="600"/>
              </a:spcBef>
              <a:spcAft>
                <a:spcPts val="0"/>
              </a:spcAft>
              <a:buNone/>
            </a:pPr>
            <a:r>
              <a:rPr i="1" lang="en" u="sng">
                <a:solidFill>
                  <a:srgbClr val="156082"/>
                </a:solidFill>
              </a:rPr>
              <a:t>•              $93,500               	North Bullitt Musco Lights via Sourcewell Quote 	</a:t>
            </a:r>
            <a:endParaRPr i="1" u="sng">
              <a:solidFill>
                <a:srgbClr val="156082"/>
              </a:solidFill>
            </a:endParaRPr>
          </a:p>
          <a:p>
            <a:pPr indent="0" lvl="0" marL="0" rtl="0" algn="l">
              <a:lnSpc>
                <a:spcPct val="115000"/>
              </a:lnSpc>
              <a:spcBef>
                <a:spcPts val="600"/>
              </a:spcBef>
              <a:spcAft>
                <a:spcPts val="0"/>
              </a:spcAft>
              <a:buNone/>
            </a:pPr>
            <a:r>
              <a:rPr i="1" lang="en">
                <a:solidFill>
                  <a:srgbClr val="156082"/>
                </a:solidFill>
              </a:rPr>
              <a:t>      		</a:t>
            </a:r>
            <a:r>
              <a:rPr b="1" i="1" lang="en">
                <a:solidFill>
                  <a:srgbClr val="156082"/>
                </a:solidFill>
              </a:rPr>
              <a:t>$569,104            Total Cost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pic>
        <p:nvPicPr>
          <p:cNvPr id="167" name="Google Shape;167;p24"/>
          <p:cNvPicPr preferRelativeResize="0"/>
          <p:nvPr/>
        </p:nvPicPr>
        <p:blipFill rotWithShape="1">
          <a:blip r:embed="rId3">
            <a:alphaModFix/>
          </a:blip>
          <a:srcRect b="0" l="0" r="0" t="11816"/>
          <a:stretch/>
        </p:blipFill>
        <p:spPr>
          <a:xfrm>
            <a:off x="0" y="0"/>
            <a:ext cx="9144001" cy="5143499"/>
          </a:xfrm>
          <a:prstGeom prst="rect">
            <a:avLst/>
          </a:prstGeom>
          <a:noFill/>
          <a:ln>
            <a:noFill/>
          </a:ln>
        </p:spPr>
      </p:pic>
      <p:pic>
        <p:nvPicPr>
          <p:cNvPr id="168" name="Google Shape;168;p24"/>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69" name="Google Shape;169;p24"/>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70" name="Google Shape;170;p2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3 Athletics - </a:t>
            </a:r>
            <a:r>
              <a:rPr lang="en" sz="2800">
                <a:solidFill>
                  <a:schemeClr val="lt1"/>
                </a:solidFill>
                <a:latin typeface="Oswald"/>
                <a:ea typeface="Oswald"/>
                <a:cs typeface="Oswald"/>
                <a:sym typeface="Oswald"/>
              </a:rPr>
              <a:t>Physical Science Centers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Bullitt East</a:t>
            </a:r>
            <a:endParaRPr b="1" sz="2800">
              <a:solidFill>
                <a:schemeClr val="lt1"/>
              </a:solidFill>
              <a:latin typeface="Oswald"/>
              <a:ea typeface="Oswald"/>
              <a:cs typeface="Oswald"/>
              <a:sym typeface="Oswald"/>
            </a:endParaRPr>
          </a:p>
        </p:txBody>
      </p:sp>
      <p:pic>
        <p:nvPicPr>
          <p:cNvPr id="171" name="Google Shape;171;p24"/>
          <p:cNvPicPr preferRelativeResize="0"/>
          <p:nvPr/>
        </p:nvPicPr>
        <p:blipFill rotWithShape="1">
          <a:blip r:embed="rId6">
            <a:alphaModFix/>
          </a:blip>
          <a:srcRect b="20105" l="23014" r="21715" t="25288"/>
          <a:stretch/>
        </p:blipFill>
        <p:spPr>
          <a:xfrm>
            <a:off x="-70800" y="2902752"/>
            <a:ext cx="1588675" cy="980998"/>
          </a:xfrm>
          <a:prstGeom prst="rect">
            <a:avLst/>
          </a:prstGeom>
          <a:noFill/>
          <a:ln>
            <a:noFill/>
          </a:ln>
        </p:spPr>
      </p:pic>
      <p:pic>
        <p:nvPicPr>
          <p:cNvPr id="172" name="Google Shape;172;p24"/>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25"/>
          <p:cNvPicPr preferRelativeResize="0"/>
          <p:nvPr/>
        </p:nvPicPr>
        <p:blipFill>
          <a:blip r:embed="rId3">
            <a:alphaModFix/>
          </a:blip>
          <a:stretch>
            <a:fillRect/>
          </a:stretch>
        </p:blipFill>
        <p:spPr>
          <a:xfrm>
            <a:off x="0" y="0"/>
            <a:ext cx="5178334" cy="3883750"/>
          </a:xfrm>
          <a:prstGeom prst="rect">
            <a:avLst/>
          </a:prstGeom>
          <a:noFill/>
          <a:ln>
            <a:noFill/>
          </a:ln>
        </p:spPr>
      </p:pic>
      <p:pic>
        <p:nvPicPr>
          <p:cNvPr id="178" name="Google Shape;178;p2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79" name="Google Shape;179;p25"/>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80" name="Google Shape;180;p2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East</a:t>
            </a:r>
            <a:endParaRPr b="1" sz="2800">
              <a:solidFill>
                <a:schemeClr val="dk2"/>
              </a:solidFill>
              <a:latin typeface="Oswald"/>
              <a:ea typeface="Oswald"/>
              <a:cs typeface="Oswald"/>
              <a:sym typeface="Oswald"/>
            </a:endParaRPr>
          </a:p>
        </p:txBody>
      </p:sp>
      <p:pic>
        <p:nvPicPr>
          <p:cNvPr id="181" name="Google Shape;181;p25"/>
          <p:cNvPicPr preferRelativeResize="0"/>
          <p:nvPr/>
        </p:nvPicPr>
        <p:blipFill rotWithShape="1">
          <a:blip r:embed="rId6">
            <a:alphaModFix/>
          </a:blip>
          <a:srcRect b="20105" l="23014" r="21715" t="25288"/>
          <a:stretch/>
        </p:blipFill>
        <p:spPr>
          <a:xfrm>
            <a:off x="-70800" y="2902752"/>
            <a:ext cx="1588675" cy="980998"/>
          </a:xfrm>
          <a:prstGeom prst="rect">
            <a:avLst/>
          </a:prstGeom>
          <a:noFill/>
          <a:ln>
            <a:noFill/>
          </a:ln>
        </p:spPr>
      </p:pic>
      <p:pic>
        <p:nvPicPr>
          <p:cNvPr id="182" name="Google Shape;182;p25"/>
          <p:cNvPicPr preferRelativeResize="0"/>
          <p:nvPr/>
        </p:nvPicPr>
        <p:blipFill rotWithShape="1">
          <a:blip r:embed="rId7">
            <a:alphaModFix/>
          </a:blip>
          <a:srcRect b="5542" l="0" r="0" t="18951"/>
          <a:stretch/>
        </p:blipFill>
        <p:spPr>
          <a:xfrm>
            <a:off x="5286375" y="0"/>
            <a:ext cx="3857625" cy="38837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id="187" name="Google Shape;187;p26"/>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88" name="Google Shape;188;p26"/>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89" name="Google Shape;189;p2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sp>
        <p:nvSpPr>
          <p:cNvPr id="190" name="Google Shape;190;p26"/>
          <p:cNvSpPr txBox="1"/>
          <p:nvPr/>
        </p:nvSpPr>
        <p:spPr>
          <a:xfrm>
            <a:off x="0" y="0"/>
            <a:ext cx="9144000" cy="374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u="sng">
                <a:solidFill>
                  <a:schemeClr val="dk1"/>
                </a:solidFill>
              </a:rPr>
              <a:t>Phase III Athletics - Physical Science Centers</a:t>
            </a:r>
            <a:r>
              <a:rPr i="1" lang="en">
                <a:solidFill>
                  <a:srgbClr val="156082"/>
                </a:solidFill>
              </a:rPr>
              <a:t> - </a:t>
            </a:r>
            <a:r>
              <a:rPr b="1" i="1" lang="en">
                <a:solidFill>
                  <a:srgbClr val="156082"/>
                </a:solidFill>
              </a:rPr>
              <a:t>Bullitt East - </a:t>
            </a:r>
            <a:endParaRPr b="1" u="sng">
              <a:solidFill>
                <a:schemeClr val="dk1"/>
              </a:solidFill>
            </a:endParaRPr>
          </a:p>
          <a:p>
            <a:pPr indent="0" lvl="0" marL="0" rtl="0" algn="l">
              <a:lnSpc>
                <a:spcPct val="115000"/>
              </a:lnSpc>
              <a:spcBef>
                <a:spcPts val="1200"/>
              </a:spcBef>
              <a:spcAft>
                <a:spcPts val="0"/>
              </a:spcAft>
              <a:buNone/>
            </a:pPr>
            <a:r>
              <a:rPr b="1" lang="en">
                <a:solidFill>
                  <a:schemeClr val="dk1"/>
                </a:solidFill>
              </a:rPr>
              <a:t> Change Order 04 -</a:t>
            </a:r>
            <a:r>
              <a:rPr b="1" lang="en" u="sng">
                <a:solidFill>
                  <a:schemeClr val="dk1"/>
                </a:solidFill>
              </a:rPr>
              <a:t> Permanent Netting Poles - </a:t>
            </a:r>
            <a:r>
              <a:rPr b="1" lang="en">
                <a:solidFill>
                  <a:schemeClr val="dk1"/>
                </a:solidFill>
              </a:rPr>
              <a:t>$10,273.65 </a:t>
            </a:r>
            <a:r>
              <a:rPr i="1" lang="en">
                <a:solidFill>
                  <a:srgbClr val="156082"/>
                </a:solidFill>
              </a:rPr>
              <a:t>BCPS Leadership is requesting the addition of a protective netting system in the endzone of the stadium field to deter balls from going over the fence into the construction zone.  This change order includes the labor from Calhoun and their subcontractors to install the netting system that was purchased via a direct purchase order outside of this contract.</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The Motz Group has been notified of this work and will monitor construction activities and remove and replace turf around the poles.  Their work is estimated to be $2,000 and will work on a Time and Material Basis.  Billing will be sent once actual time expended is known as a direct payment request to BCPS.  The Motz Group does not have an active contract with the District to apply a change order which is why T&amp;M is being recommended for their oversight of constructing at the existing synthetic turf stadium field.  This Change Order includes a credit to offset Change Order 2 which was previously approved a temporary netting system. </a:t>
            </a:r>
            <a:endParaRPr i="1">
              <a:solidFill>
                <a:srgbClr val="156082"/>
              </a:solidFill>
            </a:endParaRPr>
          </a:p>
          <a:p>
            <a:pPr indent="0" lvl="0" marL="0" rtl="0" algn="l">
              <a:lnSpc>
                <a:spcPct val="115000"/>
              </a:lnSpc>
              <a:spcBef>
                <a:spcPts val="300"/>
              </a:spcBef>
              <a:spcAft>
                <a:spcPts val="0"/>
              </a:spcAft>
              <a:buNone/>
            </a:pPr>
            <a:r>
              <a:t/>
            </a:r>
            <a:endParaRPr b="1" sz="1300" u="sng">
              <a:solidFill>
                <a:schemeClr val="dk1"/>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id="195" name="Google Shape;195;p27"/>
          <p:cNvPicPr preferRelativeResize="0"/>
          <p:nvPr/>
        </p:nvPicPr>
        <p:blipFill rotWithShape="1">
          <a:blip r:embed="rId3">
            <a:alphaModFix/>
          </a:blip>
          <a:srcRect b="0" l="0" r="0" t="7595"/>
          <a:stretch/>
        </p:blipFill>
        <p:spPr>
          <a:xfrm>
            <a:off x="0" y="0"/>
            <a:ext cx="9144000" cy="5143500"/>
          </a:xfrm>
          <a:prstGeom prst="rect">
            <a:avLst/>
          </a:prstGeom>
          <a:noFill/>
          <a:ln>
            <a:noFill/>
          </a:ln>
        </p:spPr>
      </p:pic>
      <p:pic>
        <p:nvPicPr>
          <p:cNvPr id="196" name="Google Shape;196;p2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97" name="Google Shape;197;p27"/>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98" name="Google Shape;198;p2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3 Athletics - Physical Science Centers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Bullitt Central</a:t>
            </a:r>
            <a:endParaRPr b="1" sz="2800">
              <a:solidFill>
                <a:schemeClr val="lt1"/>
              </a:solidFill>
              <a:latin typeface="Oswald"/>
              <a:ea typeface="Oswald"/>
              <a:cs typeface="Oswald"/>
              <a:sym typeface="Oswald"/>
            </a:endParaRPr>
          </a:p>
        </p:txBody>
      </p:sp>
      <p:pic>
        <p:nvPicPr>
          <p:cNvPr id="199" name="Google Shape;199;p27"/>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id="204" name="Google Shape;204;p28"/>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05" name="Google Shape;205;p28"/>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206" name="Google Shape;206;p28"/>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a:t>
            </a:r>
            <a:endParaRPr b="1" sz="2800">
              <a:solidFill>
                <a:schemeClr val="dk2"/>
              </a:solidFill>
              <a:latin typeface="Oswald"/>
              <a:ea typeface="Oswald"/>
              <a:cs typeface="Oswald"/>
              <a:sym typeface="Oswald"/>
            </a:endParaRPr>
          </a:p>
        </p:txBody>
      </p:sp>
      <p:pic>
        <p:nvPicPr>
          <p:cNvPr id="207" name="Google Shape;207;p28"/>
          <p:cNvPicPr preferRelativeResize="0"/>
          <p:nvPr/>
        </p:nvPicPr>
        <p:blipFill rotWithShape="1">
          <a:blip r:embed="rId5">
            <a:alphaModFix/>
          </a:blip>
          <a:srcRect b="24494" l="4177" r="0" t="0"/>
          <a:stretch/>
        </p:blipFill>
        <p:spPr>
          <a:xfrm>
            <a:off x="0" y="277825"/>
            <a:ext cx="3278050" cy="3444100"/>
          </a:xfrm>
          <a:prstGeom prst="rect">
            <a:avLst/>
          </a:prstGeom>
          <a:noFill/>
          <a:ln>
            <a:noFill/>
          </a:ln>
        </p:spPr>
      </p:pic>
      <p:pic>
        <p:nvPicPr>
          <p:cNvPr id="208" name="Google Shape;208;p28"/>
          <p:cNvPicPr preferRelativeResize="0"/>
          <p:nvPr/>
        </p:nvPicPr>
        <p:blipFill>
          <a:blip r:embed="rId6">
            <a:alphaModFix/>
          </a:blip>
          <a:stretch>
            <a:fillRect/>
          </a:stretch>
        </p:blipFill>
        <p:spPr>
          <a:xfrm>
            <a:off x="3397107" y="277824"/>
            <a:ext cx="5710542" cy="34441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29"/>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14" name="Google Shape;214;p29"/>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215" name="Google Shape;215;p2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a:t>
            </a:r>
            <a:endParaRPr b="1" sz="2800">
              <a:solidFill>
                <a:schemeClr val="dk2"/>
              </a:solidFill>
              <a:latin typeface="Oswald"/>
              <a:ea typeface="Oswald"/>
              <a:cs typeface="Oswald"/>
              <a:sym typeface="Oswald"/>
            </a:endParaRPr>
          </a:p>
        </p:txBody>
      </p:sp>
      <p:pic>
        <p:nvPicPr>
          <p:cNvPr id="216" name="Google Shape;216;p29"/>
          <p:cNvPicPr preferRelativeResize="0"/>
          <p:nvPr/>
        </p:nvPicPr>
        <p:blipFill rotWithShape="1">
          <a:blip r:embed="rId5">
            <a:alphaModFix/>
          </a:blip>
          <a:srcRect b="0" l="0" r="17177" t="0"/>
          <a:stretch/>
        </p:blipFill>
        <p:spPr>
          <a:xfrm>
            <a:off x="1843375" y="0"/>
            <a:ext cx="5457246" cy="43509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p30"/>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22" name="Google Shape;222;p30"/>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223" name="Google Shape;223;p30"/>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Project Close Out</a:t>
            </a:r>
            <a:endParaRPr b="1" sz="2800">
              <a:solidFill>
                <a:schemeClr val="dk2"/>
              </a:solidFill>
              <a:latin typeface="Oswald"/>
              <a:ea typeface="Oswald"/>
              <a:cs typeface="Oswald"/>
              <a:sym typeface="Oswald"/>
            </a:endParaRPr>
          </a:p>
        </p:txBody>
      </p:sp>
      <p:sp>
        <p:nvSpPr>
          <p:cNvPr id="224" name="Google Shape;224;p30"/>
          <p:cNvSpPr txBox="1"/>
          <p:nvPr/>
        </p:nvSpPr>
        <p:spPr>
          <a:xfrm>
            <a:off x="0" y="0"/>
            <a:ext cx="9104400" cy="3894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b="1" lang="en" u="sng">
                <a:solidFill>
                  <a:schemeClr val="dk1"/>
                </a:solidFill>
              </a:rPr>
              <a:t>Bernheim Middle School </a:t>
            </a:r>
            <a:endParaRPr i="1" sz="1100">
              <a:solidFill>
                <a:srgbClr val="156082"/>
              </a:solidFill>
            </a:endParaRPr>
          </a:p>
          <a:p>
            <a:pPr indent="0" lvl="0" marL="0" rtl="0" algn="l">
              <a:lnSpc>
                <a:spcPct val="115000"/>
              </a:lnSpc>
              <a:spcBef>
                <a:spcPts val="1200"/>
              </a:spcBef>
              <a:spcAft>
                <a:spcPts val="0"/>
              </a:spcAft>
              <a:buNone/>
            </a:pPr>
            <a:r>
              <a:rPr b="1" i="1" lang="en" sz="1200">
                <a:solidFill>
                  <a:srgbClr val="156082"/>
                </a:solidFill>
              </a:rPr>
              <a:t>DPO Reconciliation Credit for unbilled materials including the following:</a:t>
            </a:r>
            <a:endParaRPr b="1" i="1" sz="1200">
              <a:solidFill>
                <a:srgbClr val="156082"/>
              </a:solidFill>
            </a:endParaRPr>
          </a:p>
          <a:p>
            <a:pPr indent="-317500" lvl="1" marL="914400" rtl="0" algn="l">
              <a:lnSpc>
                <a:spcPct val="115000"/>
              </a:lnSpc>
              <a:spcBef>
                <a:spcPts val="1200"/>
              </a:spcBef>
              <a:spcAft>
                <a:spcPts val="0"/>
              </a:spcAft>
              <a:buClr>
                <a:schemeClr val="dk1"/>
              </a:buClr>
              <a:buSzPts val="1400"/>
              <a:buChar char="○"/>
            </a:pPr>
            <a:r>
              <a:rPr b="1" i="1" lang="en">
                <a:solidFill>
                  <a:schemeClr val="dk1"/>
                </a:solidFill>
              </a:rPr>
              <a:t>DPO 16 – 24902055 –    Core &amp; Main -                                    	$36.46</a:t>
            </a:r>
            <a:endParaRPr b="1" i="1">
              <a:solidFill>
                <a:schemeClr val="dk1"/>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17 – 24902054 –    Quality Stone -                                 	$0.06</a:t>
            </a:r>
            <a:endParaRPr i="1">
              <a:solidFill>
                <a:srgbClr val="156082"/>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28 - 24902308 –    Lee Building Products -                		$0.30</a:t>
            </a:r>
            <a:endParaRPr b="1" i="1">
              <a:solidFill>
                <a:schemeClr val="dk1"/>
              </a:solidFill>
            </a:endParaRPr>
          </a:p>
          <a:p>
            <a:pPr indent="-317500" lvl="1" marL="914400" rtl="0" algn="l">
              <a:lnSpc>
                <a:spcPct val="115000"/>
              </a:lnSpc>
              <a:spcBef>
                <a:spcPts val="0"/>
              </a:spcBef>
              <a:spcAft>
                <a:spcPts val="0"/>
              </a:spcAft>
              <a:buClr>
                <a:srgbClr val="156082"/>
              </a:buClr>
              <a:buSzPts val="1400"/>
              <a:buChar char="○"/>
            </a:pPr>
            <a:r>
              <a:rPr b="1" i="1" lang="en">
                <a:solidFill>
                  <a:schemeClr val="dk1"/>
                </a:solidFill>
              </a:rPr>
              <a:t>DPO 29 – 24902225 –    Mills Supply -                                    	$18.95   </a:t>
            </a:r>
            <a:r>
              <a:rPr i="1" lang="en">
                <a:solidFill>
                  <a:srgbClr val="156082"/>
                </a:solidFill>
              </a:rPr>
              <a:t>  </a:t>
            </a:r>
            <a:endParaRPr i="1">
              <a:solidFill>
                <a:srgbClr val="156082"/>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30 – 24902221 –    Quikrete -                                            	$1.00</a:t>
            </a:r>
            <a:endParaRPr b="1" i="1">
              <a:solidFill>
                <a:schemeClr val="dk1"/>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31 – 24902560 –    Ferguson -                                          	$14.44</a:t>
            </a:r>
            <a:endParaRPr b="1" i="1">
              <a:solidFill>
                <a:schemeClr val="dk1"/>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34 – 24902551 –    Sherwin Williams -                         		$16,052.18</a:t>
            </a:r>
            <a:endParaRPr b="1" i="1">
              <a:solidFill>
                <a:schemeClr val="dk1"/>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36 – 24902821 –    OVF -                                                     	$1,463.03</a:t>
            </a:r>
            <a:endParaRPr b="1" i="1">
              <a:solidFill>
                <a:schemeClr val="dk1"/>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37 – 24902227 –    Dal-Tile -                                              	$1.23</a:t>
            </a:r>
            <a:endParaRPr b="1" i="1">
              <a:solidFill>
                <a:schemeClr val="dk1"/>
              </a:solidFill>
            </a:endParaRPr>
          </a:p>
          <a:p>
            <a:pPr indent="-317500" lvl="1" marL="914400" rtl="0" algn="l">
              <a:lnSpc>
                <a:spcPct val="115000"/>
              </a:lnSpc>
              <a:spcBef>
                <a:spcPts val="0"/>
              </a:spcBef>
              <a:spcAft>
                <a:spcPts val="0"/>
              </a:spcAft>
              <a:buClr>
                <a:srgbClr val="156082"/>
              </a:buClr>
              <a:buSzPts val="1400"/>
              <a:buChar char="○"/>
            </a:pPr>
            <a:r>
              <a:rPr i="1" lang="en">
                <a:solidFill>
                  <a:srgbClr val="156082"/>
                </a:solidFill>
              </a:rPr>
              <a:t>DPO 05 – 24902554 –    L&amp;W Supply -                                    	$143,345.96    </a:t>
            </a:r>
            <a:endParaRPr i="1">
              <a:solidFill>
                <a:srgbClr val="156082"/>
              </a:solidFill>
            </a:endParaRPr>
          </a:p>
          <a:p>
            <a:pPr indent="-317500" lvl="1" marL="914400" rtl="0" algn="l">
              <a:lnSpc>
                <a:spcPct val="115000"/>
              </a:lnSpc>
              <a:spcBef>
                <a:spcPts val="0"/>
              </a:spcBef>
              <a:spcAft>
                <a:spcPts val="0"/>
              </a:spcAft>
              <a:buClr>
                <a:srgbClr val="156082"/>
              </a:buClr>
              <a:buSzPts val="1400"/>
              <a:buChar char="○"/>
            </a:pPr>
            <a:r>
              <a:rPr i="1" lang="en">
                <a:solidFill>
                  <a:srgbClr val="156082"/>
                </a:solidFill>
              </a:rPr>
              <a:t>DPO 19 - 24903132  -    Wausau Tile -                                       	$204.34</a:t>
            </a:r>
            <a:endParaRPr i="1">
              <a:solidFill>
                <a:srgbClr val="156082"/>
              </a:solidFill>
            </a:endParaRPr>
          </a:p>
          <a:p>
            <a:pPr indent="-317500" lvl="1" marL="914400" rtl="0" algn="l">
              <a:lnSpc>
                <a:spcPct val="115000"/>
              </a:lnSpc>
              <a:spcBef>
                <a:spcPts val="0"/>
              </a:spcBef>
              <a:spcAft>
                <a:spcPts val="0"/>
              </a:spcAft>
              <a:buClr>
                <a:srgbClr val="156082"/>
              </a:buClr>
              <a:buSzPts val="1400"/>
              <a:buChar char="○"/>
            </a:pPr>
            <a:r>
              <a:rPr i="1" lang="en">
                <a:solidFill>
                  <a:srgbClr val="156082"/>
                </a:solidFill>
              </a:rPr>
              <a:t>DPO 22 – 24902553 –    Siskin Steel                                       	$3,411.84</a:t>
            </a:r>
            <a:endParaRPr b="1" i="1">
              <a:solidFill>
                <a:schemeClr val="dk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id="229" name="Google Shape;229;p31"/>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30" name="Google Shape;230;p31"/>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231" name="Google Shape;231;p31"/>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Project Close Out</a:t>
            </a:r>
            <a:endParaRPr b="1" sz="2800">
              <a:solidFill>
                <a:schemeClr val="dk2"/>
              </a:solidFill>
              <a:latin typeface="Oswald"/>
              <a:ea typeface="Oswald"/>
              <a:cs typeface="Oswald"/>
              <a:sym typeface="Oswald"/>
            </a:endParaRPr>
          </a:p>
        </p:txBody>
      </p:sp>
      <p:sp>
        <p:nvSpPr>
          <p:cNvPr id="232" name="Google Shape;232;p31"/>
          <p:cNvSpPr txBox="1"/>
          <p:nvPr/>
        </p:nvSpPr>
        <p:spPr>
          <a:xfrm>
            <a:off x="19800" y="0"/>
            <a:ext cx="9104400" cy="43329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b="1" lang="en" u="sng">
                <a:solidFill>
                  <a:schemeClr val="dk1"/>
                </a:solidFill>
              </a:rPr>
              <a:t>Baseball / Softball Project </a:t>
            </a:r>
            <a:endParaRPr i="1" sz="1100">
              <a:solidFill>
                <a:srgbClr val="156082"/>
              </a:solidFill>
            </a:endParaRPr>
          </a:p>
          <a:p>
            <a:pPr indent="0" lvl="0" marL="0" rtl="0" algn="l">
              <a:lnSpc>
                <a:spcPct val="115000"/>
              </a:lnSpc>
              <a:spcBef>
                <a:spcPts val="1200"/>
              </a:spcBef>
              <a:spcAft>
                <a:spcPts val="0"/>
              </a:spcAft>
              <a:buNone/>
            </a:pPr>
            <a:r>
              <a:rPr b="1" i="1" lang="en">
                <a:solidFill>
                  <a:srgbClr val="156082"/>
                </a:solidFill>
              </a:rPr>
              <a:t>DPO Reconciliation Credit for unbilled materials including the following:</a:t>
            </a:r>
            <a:endParaRPr i="1">
              <a:solidFill>
                <a:schemeClr val="dk1"/>
              </a:solidFill>
            </a:endParaRPr>
          </a:p>
          <a:p>
            <a:pPr indent="-317500" lvl="1" marL="914400" rtl="0" algn="l">
              <a:lnSpc>
                <a:spcPct val="115000"/>
              </a:lnSpc>
              <a:spcBef>
                <a:spcPts val="1200"/>
              </a:spcBef>
              <a:spcAft>
                <a:spcPts val="0"/>
              </a:spcAft>
              <a:buClr>
                <a:schemeClr val="dk1"/>
              </a:buClr>
              <a:buSzPts val="1400"/>
              <a:buChar char="○"/>
            </a:pPr>
            <a:r>
              <a:rPr b="1" i="1" lang="en">
                <a:solidFill>
                  <a:schemeClr val="dk1"/>
                </a:solidFill>
              </a:rPr>
              <a:t>DPO 8 – 25902545 – Lee Building Products                      		$0.78</a:t>
            </a:r>
            <a:endParaRPr b="1" i="1">
              <a:solidFill>
                <a:schemeClr val="dk1"/>
              </a:solidFill>
            </a:endParaRPr>
          </a:p>
          <a:p>
            <a:pPr indent="-317500" lvl="1" marL="914400" rtl="0" algn="l">
              <a:lnSpc>
                <a:spcPct val="115000"/>
              </a:lnSpc>
              <a:spcBef>
                <a:spcPts val="0"/>
              </a:spcBef>
              <a:spcAft>
                <a:spcPts val="0"/>
              </a:spcAft>
              <a:buClr>
                <a:schemeClr val="dk1"/>
              </a:buClr>
              <a:buSzPts val="1400"/>
              <a:buChar char="○"/>
            </a:pPr>
            <a:r>
              <a:rPr b="1" i="1" lang="en">
                <a:solidFill>
                  <a:schemeClr val="dk1"/>
                </a:solidFill>
              </a:rPr>
              <a:t>DPO 9 – 25902544 – Mills Supply Co.                                  	</a:t>
            </a:r>
            <a:r>
              <a:rPr b="1" i="1" lang="en">
                <a:solidFill>
                  <a:schemeClr val="dk1"/>
                </a:solidFill>
              </a:rPr>
              <a:t>$</a:t>
            </a:r>
            <a:r>
              <a:rPr b="1" i="1" lang="en">
                <a:solidFill>
                  <a:schemeClr val="dk1"/>
                </a:solidFill>
              </a:rPr>
              <a:t>10.76</a:t>
            </a:r>
            <a:endParaRPr b="1" i="1">
              <a:solidFill>
                <a:schemeClr val="dk1"/>
              </a:solidFill>
            </a:endParaRPr>
          </a:p>
          <a:p>
            <a:pPr indent="-317500" lvl="1" marL="914400" rtl="0" algn="l">
              <a:lnSpc>
                <a:spcPct val="115000"/>
              </a:lnSpc>
              <a:spcBef>
                <a:spcPts val="0"/>
              </a:spcBef>
              <a:spcAft>
                <a:spcPts val="0"/>
              </a:spcAft>
              <a:buClr>
                <a:schemeClr val="dk1"/>
              </a:buClr>
              <a:buSzPts val="1400"/>
              <a:buChar char="○"/>
            </a:pPr>
            <a:r>
              <a:rPr i="1" lang="en">
                <a:solidFill>
                  <a:srgbClr val="156082"/>
                </a:solidFill>
              </a:rPr>
              <a:t>DPO 1 – 25902679 –    Sherwin Williams                             	$2.08</a:t>
            </a:r>
            <a:endParaRPr i="1">
              <a:solidFill>
                <a:srgbClr val="156082"/>
              </a:solidFill>
            </a:endParaRPr>
          </a:p>
          <a:p>
            <a:pPr indent="-317500" lvl="1" marL="914400" rtl="0" algn="l">
              <a:lnSpc>
                <a:spcPct val="115000"/>
              </a:lnSpc>
              <a:spcBef>
                <a:spcPts val="0"/>
              </a:spcBef>
              <a:spcAft>
                <a:spcPts val="0"/>
              </a:spcAft>
              <a:buClr>
                <a:schemeClr val="dk1"/>
              </a:buClr>
              <a:buSzPts val="1400"/>
              <a:buChar char="○"/>
            </a:pPr>
            <a:r>
              <a:rPr i="1" lang="en">
                <a:solidFill>
                  <a:srgbClr val="156082"/>
                </a:solidFill>
              </a:rPr>
              <a:t>DPO 7 – 25902680 – Garland                                                    	$195.77</a:t>
            </a:r>
            <a:endParaRPr i="1">
              <a:solidFill>
                <a:srgbClr val="156082"/>
              </a:solidFill>
            </a:endParaRPr>
          </a:p>
          <a:p>
            <a:pPr indent="-317500" lvl="1" marL="914400" rtl="0" algn="l">
              <a:lnSpc>
                <a:spcPct val="115000"/>
              </a:lnSpc>
              <a:spcBef>
                <a:spcPts val="0"/>
              </a:spcBef>
              <a:spcAft>
                <a:spcPts val="0"/>
              </a:spcAft>
              <a:buClr>
                <a:schemeClr val="dk1"/>
              </a:buClr>
              <a:buSzPts val="1400"/>
              <a:buChar char="○"/>
            </a:pPr>
            <a:r>
              <a:rPr i="1" lang="en">
                <a:solidFill>
                  <a:srgbClr val="156082"/>
                </a:solidFill>
              </a:rPr>
              <a:t>DPO 17 – 25902683 – Sisken Steel                                         	$55.22</a:t>
            </a:r>
            <a:endParaRPr i="1">
              <a:solidFill>
                <a:srgbClr val="156082"/>
              </a:solidFill>
            </a:endParaRPr>
          </a:p>
          <a:p>
            <a:pPr indent="-317500" lvl="1" marL="914400" rtl="0" algn="l">
              <a:lnSpc>
                <a:spcPct val="115000"/>
              </a:lnSpc>
              <a:spcBef>
                <a:spcPts val="0"/>
              </a:spcBef>
              <a:spcAft>
                <a:spcPts val="0"/>
              </a:spcAft>
              <a:buClr>
                <a:srgbClr val="156082"/>
              </a:buClr>
              <a:buSzPts val="1400"/>
              <a:buChar char="○"/>
            </a:pPr>
            <a:r>
              <a:rPr i="1" lang="en">
                <a:solidFill>
                  <a:srgbClr val="156082"/>
                </a:solidFill>
              </a:rPr>
              <a:t>DPO 22 – 25902707 – Ferguson                                               	$0.01 </a:t>
            </a:r>
            <a:endParaRPr i="1">
              <a:solidFill>
                <a:srgbClr val="156082"/>
              </a:solidFill>
            </a:endParaRPr>
          </a:p>
          <a:p>
            <a:pPr indent="0" lvl="0" marL="0" rtl="0" algn="l">
              <a:lnSpc>
                <a:spcPct val="115000"/>
              </a:lnSpc>
              <a:spcBef>
                <a:spcPts val="1200"/>
              </a:spcBef>
              <a:spcAft>
                <a:spcPts val="0"/>
              </a:spcAft>
              <a:buNone/>
            </a:pPr>
            <a:r>
              <a:rPr b="1" lang="en" sz="1300">
                <a:solidFill>
                  <a:schemeClr val="dk1"/>
                </a:solidFill>
              </a:rPr>
              <a:t>Change Order 03 – Net Zero swap for Scoreboard Trusses</a:t>
            </a:r>
            <a:r>
              <a:rPr lang="en" sz="1300">
                <a:solidFill>
                  <a:schemeClr val="dk1"/>
                </a:solidFill>
              </a:rPr>
              <a:t> </a:t>
            </a:r>
            <a:r>
              <a:rPr b="1" lang="en" sz="1300">
                <a:solidFill>
                  <a:schemeClr val="dk1"/>
                </a:solidFill>
              </a:rPr>
              <a:t>FACPAC Form for DPO  </a:t>
            </a:r>
            <a:r>
              <a:rPr i="1" lang="en" sz="1300">
                <a:solidFill>
                  <a:srgbClr val="215F9A"/>
                </a:solidFill>
              </a:rPr>
              <a:t>- The value of the scoreboard truss materials were deducted from the General Contract and added to assigned Material DPO.  This is a net zero change to the overall Contract Value.  The change to the General Contractor’s contract was approved at the October 28, 2024, Board Meeting.  The FACPAC form DPO-11 Toadvine’s DPO was not provided with that board agenda item.  </a:t>
            </a:r>
            <a:r>
              <a:rPr b="1" i="1" lang="en" sz="1300">
                <a:solidFill>
                  <a:srgbClr val="215F9A"/>
                </a:solidFill>
              </a:rPr>
              <a:t>The FACPAC form is being presented now for board review and signature to supplement the previously approved change order.  </a:t>
            </a:r>
            <a:endParaRPr i="1" sz="1300">
              <a:solidFill>
                <a:srgbClr val="156082"/>
              </a:solidFill>
            </a:endParaRPr>
          </a:p>
          <a:p>
            <a:pPr indent="0" lvl="0" marL="914400" rtl="0" algn="l">
              <a:lnSpc>
                <a:spcPct val="115000"/>
              </a:lnSpc>
              <a:spcBef>
                <a:spcPts val="1200"/>
              </a:spcBef>
              <a:spcAft>
                <a:spcPts val="1200"/>
              </a:spcAft>
              <a:buNone/>
            </a:pPr>
            <a:r>
              <a:t/>
            </a:r>
            <a:endParaRPr b="1" i="1" sz="11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