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embeddedFontLst>
    <p:embeddedFont>
      <p:font typeface="Oswald"/>
      <p:regular r:id="rId14"/>
      <p:bold r:id="rId1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Oswald-bold.fntdata"/><Relationship Id="rId14" Type="http://schemas.openxmlformats.org/officeDocument/2006/relationships/font" Target="fonts/Oswald-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8341c0b47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8341c0b47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3a953ae9d86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3a953ae9d86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2de817bf3c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2de817bf3c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3a953ae9d86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3a953ae9d86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380fdbc5251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380fdbc5251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b0ab35aa09_0_1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3b0ab35aa09_0_1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3b0ab35aa09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3b0ab35aa09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380fdbc5251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380fdbc5251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6.jp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5.png"/><Relationship Id="rId5" Type="http://schemas.openxmlformats.org/officeDocument/2006/relationships/image" Target="../media/image6.jpg"/><Relationship Id="rId6"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6.jpg"/><Relationship Id="rId5" Type="http://schemas.openxmlformats.org/officeDocument/2006/relationships/image" Target="../media/image1.png"/><Relationship Id="rId6"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6.jpg"/><Relationship Id="rId5" Type="http://schemas.openxmlformats.org/officeDocument/2006/relationships/image" Target="../media/image1.png"/><Relationship Id="rId6" Type="http://schemas.openxmlformats.org/officeDocument/2006/relationships/image" Target="../media/image1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4.png"/><Relationship Id="rId4" Type="http://schemas.openxmlformats.org/officeDocument/2006/relationships/image" Target="../media/image5.png"/><Relationship Id="rId5" Type="http://schemas.openxmlformats.org/officeDocument/2006/relationships/image" Target="../media/image6.jpg"/><Relationship Id="rId6"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7.jpg"/><Relationship Id="rId4" Type="http://schemas.openxmlformats.org/officeDocument/2006/relationships/image" Target="../media/image5.png"/><Relationship Id="rId5" Type="http://schemas.openxmlformats.org/officeDocument/2006/relationships/image" Target="../media/image6.jpg"/><Relationship Id="rId6"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8.png"/><Relationship Id="rId4" Type="http://schemas.openxmlformats.org/officeDocument/2006/relationships/image" Target="../media/image6.jpg"/><Relationship Id="rId5" Type="http://schemas.openxmlformats.org/officeDocument/2006/relationships/image" Target="../media/image5.png"/><Relationship Id="rId6" Type="http://schemas.openxmlformats.org/officeDocument/2006/relationships/image" Target="../media/image15.png"/><Relationship Id="rId7" Type="http://schemas.openxmlformats.org/officeDocument/2006/relationships/image" Target="../media/image13.png"/><Relationship Id="rId8"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6.jpg"/><Relationship Id="rId4" Type="http://schemas.openxmlformats.org/officeDocument/2006/relationships/image" Target="../media/image5.png"/><Relationship Id="rId5" Type="http://schemas.openxmlformats.org/officeDocument/2006/relationships/image" Target="../media/image12.gif"/></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55" name="Google Shape;55;p13"/>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56" name="Google Shape;56;p13"/>
          <p:cNvSpPr txBox="1"/>
          <p:nvPr/>
        </p:nvSpPr>
        <p:spPr>
          <a:xfrm>
            <a:off x="1259750" y="4640600"/>
            <a:ext cx="6295500" cy="512400"/>
          </a:xfrm>
          <a:prstGeom prst="rect">
            <a:avLst/>
          </a:prstGeom>
          <a:noFill/>
          <a:ln>
            <a:noFill/>
          </a:ln>
        </p:spPr>
        <p:txBody>
          <a:bodyPr anchorCtr="0" anchor="t" bIns="91425" lIns="91425" spcFirstLastPara="1" rIns="91425" wrap="square" tIns="91425">
            <a:normAutofit fontScale="85000" lnSpcReduction="1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January 26th -</a:t>
            </a:r>
            <a:r>
              <a:rPr b="1" lang="en" sz="2800">
                <a:solidFill>
                  <a:schemeClr val="dk2"/>
                </a:solidFill>
                <a:latin typeface="Oswald"/>
                <a:ea typeface="Oswald"/>
                <a:cs typeface="Oswald"/>
                <a:sym typeface="Oswald"/>
              </a:rPr>
              <a:t> Design and Construction Update</a:t>
            </a:r>
            <a:endParaRPr b="1" sz="2800">
              <a:solidFill>
                <a:schemeClr val="dk2"/>
              </a:solidFill>
              <a:latin typeface="Oswald"/>
              <a:ea typeface="Oswald"/>
              <a:cs typeface="Oswald"/>
              <a:sym typeface="Oswald"/>
            </a:endParaRPr>
          </a:p>
        </p:txBody>
      </p:sp>
      <p:pic>
        <p:nvPicPr>
          <p:cNvPr id="57" name="Google Shape;57;p13"/>
          <p:cNvPicPr preferRelativeResize="0"/>
          <p:nvPr/>
        </p:nvPicPr>
        <p:blipFill rotWithShape="1">
          <a:blip r:embed="rId5">
            <a:alphaModFix/>
          </a:blip>
          <a:srcRect b="9867" l="0" r="0" t="15833"/>
          <a:stretch/>
        </p:blipFill>
        <p:spPr>
          <a:xfrm>
            <a:off x="0" y="0"/>
            <a:ext cx="9144000" cy="38837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pic>
        <p:nvPicPr>
          <p:cNvPr id="62" name="Google Shape;62;p14"/>
          <p:cNvPicPr preferRelativeResize="0"/>
          <p:nvPr/>
        </p:nvPicPr>
        <p:blipFill rotWithShape="1">
          <a:blip r:embed="rId3">
            <a:alphaModFix/>
          </a:blip>
          <a:srcRect b="12201" l="0" r="0" t="20047"/>
          <a:stretch/>
        </p:blipFill>
        <p:spPr>
          <a:xfrm>
            <a:off x="0" y="0"/>
            <a:ext cx="9144000" cy="4271399"/>
          </a:xfrm>
          <a:prstGeom prst="rect">
            <a:avLst/>
          </a:prstGeom>
          <a:noFill/>
          <a:ln>
            <a:noFill/>
          </a:ln>
        </p:spPr>
      </p:pic>
      <p:pic>
        <p:nvPicPr>
          <p:cNvPr id="63" name="Google Shape;63;p14"/>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64" name="Google Shape;64;p14"/>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65" name="Google Shape;65;p14"/>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66" name="Google Shape;66;p14"/>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67" name="Google Shape;67;p14"/>
          <p:cNvPicPr preferRelativeResize="0"/>
          <p:nvPr/>
        </p:nvPicPr>
        <p:blipFill rotWithShape="1">
          <a:blip r:embed="rId6">
            <a:alphaModFix/>
          </a:blip>
          <a:srcRect b="20105" l="23014" r="21715" t="25288"/>
          <a:stretch/>
        </p:blipFill>
        <p:spPr>
          <a:xfrm>
            <a:off x="6039700" y="3883750"/>
            <a:ext cx="1515628" cy="9359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pic>
        <p:nvPicPr>
          <p:cNvPr id="72" name="Google Shape;72;p15"/>
          <p:cNvPicPr preferRelativeResize="0"/>
          <p:nvPr/>
        </p:nvPicPr>
        <p:blipFill rotWithShape="1">
          <a:blip r:embed="rId3">
            <a:alphaModFix/>
          </a:blip>
          <a:srcRect b="2971" l="0" r="0" t="9639"/>
          <a:stretch/>
        </p:blipFill>
        <p:spPr>
          <a:xfrm>
            <a:off x="1382950" y="0"/>
            <a:ext cx="5775649" cy="4494599"/>
          </a:xfrm>
          <a:prstGeom prst="rect">
            <a:avLst/>
          </a:prstGeom>
          <a:noFill/>
          <a:ln>
            <a:noFill/>
          </a:ln>
        </p:spPr>
      </p:pic>
      <p:sp>
        <p:nvSpPr>
          <p:cNvPr id="73" name="Google Shape;73;p15"/>
          <p:cNvSpPr/>
          <p:nvPr/>
        </p:nvSpPr>
        <p:spPr>
          <a:xfrm>
            <a:off x="2038350" y="2177075"/>
            <a:ext cx="2628900" cy="2412900"/>
          </a:xfrm>
          <a:prstGeom prst="rect">
            <a:avLst/>
          </a:prstGeom>
          <a:noFill/>
          <a:ln cap="flat" cmpd="sng" w="38100">
            <a:solidFill>
              <a:srgbClr val="FF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pic>
        <p:nvPicPr>
          <p:cNvPr id="74" name="Google Shape;74;p15"/>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75" name="Google Shape;75;p15"/>
          <p:cNvPicPr preferRelativeResize="0"/>
          <p:nvPr/>
        </p:nvPicPr>
        <p:blipFill rotWithShape="1">
          <a:blip r:embed="rId5">
            <a:alphaModFix/>
          </a:blip>
          <a:srcRect b="20105" l="23014" r="21715" t="25288"/>
          <a:stretch/>
        </p:blipFill>
        <p:spPr>
          <a:xfrm>
            <a:off x="7281801" y="2571750"/>
            <a:ext cx="2040084" cy="1259750"/>
          </a:xfrm>
          <a:prstGeom prst="rect">
            <a:avLst/>
          </a:prstGeom>
          <a:noFill/>
          <a:ln>
            <a:noFill/>
          </a:ln>
        </p:spPr>
      </p:pic>
      <p:sp>
        <p:nvSpPr>
          <p:cNvPr id="76" name="Google Shape;76;p1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sp>
        <p:nvSpPr>
          <p:cNvPr id="77" name="Google Shape;77;p15"/>
          <p:cNvSpPr txBox="1"/>
          <p:nvPr/>
        </p:nvSpPr>
        <p:spPr>
          <a:xfrm>
            <a:off x="3405700" y="1604325"/>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FF0000"/>
                </a:solidFill>
              </a:rPr>
              <a:t>Area A</a:t>
            </a:r>
            <a:endParaRPr b="1" sz="1700">
              <a:solidFill>
                <a:srgbClr val="FF0000"/>
              </a:solidFill>
            </a:endParaRPr>
          </a:p>
        </p:txBody>
      </p:sp>
      <p:sp>
        <p:nvSpPr>
          <p:cNvPr id="78" name="Google Shape;78;p15"/>
          <p:cNvSpPr/>
          <p:nvPr/>
        </p:nvSpPr>
        <p:spPr>
          <a:xfrm>
            <a:off x="4603750" y="95250"/>
            <a:ext cx="2628900" cy="4494600"/>
          </a:xfrm>
          <a:prstGeom prst="rect">
            <a:avLst/>
          </a:prstGeom>
          <a:noFill/>
          <a:ln cap="flat" cmpd="sng" w="38100">
            <a:solidFill>
              <a:schemeClr val="accent5"/>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79" name="Google Shape;79;p15"/>
          <p:cNvSpPr txBox="1"/>
          <p:nvPr/>
        </p:nvSpPr>
        <p:spPr>
          <a:xfrm>
            <a:off x="4703925" y="179800"/>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accent5"/>
                </a:solidFill>
              </a:rPr>
              <a:t>Area B</a:t>
            </a:r>
            <a:endParaRPr b="1" sz="1700">
              <a:solidFill>
                <a:schemeClr val="accent5"/>
              </a:solidFill>
            </a:endParaRPr>
          </a:p>
        </p:txBody>
      </p:sp>
      <p:sp>
        <p:nvSpPr>
          <p:cNvPr id="80" name="Google Shape;80;p15"/>
          <p:cNvSpPr/>
          <p:nvPr/>
        </p:nvSpPr>
        <p:spPr>
          <a:xfrm>
            <a:off x="1546500" y="1121450"/>
            <a:ext cx="846900" cy="866100"/>
          </a:xfrm>
          <a:prstGeom prst="rect">
            <a:avLst/>
          </a:prstGeom>
          <a:noFill/>
          <a:ln cap="flat" cmpd="sng" w="38100">
            <a:solidFill>
              <a:srgbClr val="38761D"/>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38761D"/>
              </a:solidFill>
              <a:highlight>
                <a:srgbClr val="38761D"/>
              </a:highlight>
            </a:endParaRPr>
          </a:p>
        </p:txBody>
      </p:sp>
      <p:sp>
        <p:nvSpPr>
          <p:cNvPr id="81" name="Google Shape;81;p15"/>
          <p:cNvSpPr txBox="1"/>
          <p:nvPr/>
        </p:nvSpPr>
        <p:spPr>
          <a:xfrm>
            <a:off x="76150" y="1121450"/>
            <a:ext cx="1426200" cy="6771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38761D"/>
                </a:solidFill>
              </a:rPr>
              <a:t>Area C - Continuing</a:t>
            </a:r>
            <a:endParaRPr b="1" sz="1700">
              <a:solidFill>
                <a:srgbClr val="38761D"/>
              </a:solidFill>
            </a:endParaRPr>
          </a:p>
        </p:txBody>
      </p:sp>
      <p:sp>
        <p:nvSpPr>
          <p:cNvPr id="82" name="Google Shape;82;p15"/>
          <p:cNvSpPr txBox="1"/>
          <p:nvPr/>
        </p:nvSpPr>
        <p:spPr>
          <a:xfrm>
            <a:off x="7351700" y="95250"/>
            <a:ext cx="1792200" cy="2595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u="sng">
                <a:solidFill>
                  <a:schemeClr val="dk1"/>
                </a:solidFill>
              </a:rPr>
              <a:t>Construction Timeframe:</a:t>
            </a:r>
            <a:endParaRPr b="1" sz="1700" u="sng">
              <a:solidFill>
                <a:schemeClr val="dk1"/>
              </a:solidFill>
            </a:endParaRPr>
          </a:p>
          <a:p>
            <a:pPr indent="0" lvl="0" marL="0" rtl="0" algn="l">
              <a:spcBef>
                <a:spcPts val="0"/>
              </a:spcBef>
              <a:spcAft>
                <a:spcPts val="0"/>
              </a:spcAft>
              <a:buNone/>
            </a:pPr>
            <a:r>
              <a:rPr lang="en" sz="1700">
                <a:solidFill>
                  <a:schemeClr val="dk1"/>
                </a:solidFill>
              </a:rPr>
              <a:t>Anticipated Completion - June 2026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 sz="1700">
                <a:solidFill>
                  <a:schemeClr val="dk1"/>
                </a:solidFill>
              </a:rPr>
              <a:t>Equipment Start Up February</a:t>
            </a:r>
            <a:endParaRPr sz="1700">
              <a:solidFill>
                <a:schemeClr val="dk1"/>
              </a:solidFill>
            </a:endParaRPr>
          </a:p>
          <a:p>
            <a:pPr indent="0" lvl="0" marL="0" rtl="0" algn="l">
              <a:spcBef>
                <a:spcPts val="0"/>
              </a:spcBef>
              <a:spcAft>
                <a:spcPts val="0"/>
              </a:spcAft>
              <a:buNone/>
            </a:pPr>
            <a:r>
              <a:rPr lang="en" sz="1700">
                <a:solidFill>
                  <a:schemeClr val="dk1"/>
                </a:solidFill>
              </a:rPr>
              <a:t>Under Roof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t/>
            </a:r>
            <a:endParaRPr sz="1700">
              <a:solidFill>
                <a:schemeClr val="dk1"/>
              </a:solidFill>
            </a:endParaRPr>
          </a:p>
        </p:txBody>
      </p:sp>
      <p:pic>
        <p:nvPicPr>
          <p:cNvPr id="83" name="Google Shape;83;p15"/>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84" name="Google Shape;84;p15"/>
          <p:cNvSpPr/>
          <p:nvPr/>
        </p:nvSpPr>
        <p:spPr>
          <a:xfrm>
            <a:off x="2393400" y="2691150"/>
            <a:ext cx="1540500" cy="915000"/>
          </a:xfrm>
          <a:prstGeom prst="rect">
            <a:avLst/>
          </a:prstGeom>
          <a:noFill/>
          <a:ln cap="flat" cmpd="sng" w="38100">
            <a:solidFill>
              <a:srgbClr val="FF99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sp>
        <p:nvSpPr>
          <p:cNvPr id="85" name="Google Shape;85;p15"/>
          <p:cNvSpPr/>
          <p:nvPr/>
        </p:nvSpPr>
        <p:spPr>
          <a:xfrm>
            <a:off x="3063250" y="3673800"/>
            <a:ext cx="1683300" cy="677100"/>
          </a:xfrm>
          <a:prstGeom prst="rect">
            <a:avLst/>
          </a:prstGeom>
          <a:noFill/>
          <a:ln cap="flat" cmpd="sng" w="38100">
            <a:solidFill>
              <a:srgbClr val="FF99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pic>
        <p:nvPicPr>
          <p:cNvPr id="90" name="Google Shape;90;p16"/>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91" name="Google Shape;91;p16"/>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92" name="Google Shape;92;p16"/>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5"/>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93" name="Google Shape;93;p16"/>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94" name="Google Shape;94;p16"/>
          <p:cNvPicPr preferRelativeResize="0"/>
          <p:nvPr/>
        </p:nvPicPr>
        <p:blipFill rotWithShape="1">
          <a:blip r:embed="rId5">
            <a:alphaModFix/>
          </a:blip>
          <a:srcRect b="20105" l="23014" r="21715" t="25288"/>
          <a:stretch/>
        </p:blipFill>
        <p:spPr>
          <a:xfrm>
            <a:off x="6039700" y="3883750"/>
            <a:ext cx="1515628" cy="935901"/>
          </a:xfrm>
          <a:prstGeom prst="rect">
            <a:avLst/>
          </a:prstGeom>
          <a:noFill/>
          <a:ln>
            <a:noFill/>
          </a:ln>
        </p:spPr>
      </p:pic>
      <p:sp>
        <p:nvSpPr>
          <p:cNvPr id="95" name="Google Shape;95;p16"/>
          <p:cNvSpPr txBox="1"/>
          <p:nvPr/>
        </p:nvSpPr>
        <p:spPr>
          <a:xfrm>
            <a:off x="-10300" y="0"/>
            <a:ext cx="43326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Bullitt East Fine Arts</a:t>
            </a:r>
            <a:endParaRPr b="1">
              <a:solidFill>
                <a:schemeClr val="dk1"/>
              </a:solidFill>
            </a:endParaRPr>
          </a:p>
          <a:p>
            <a:pPr indent="0" lvl="0" marL="0" rtl="0" algn="l">
              <a:lnSpc>
                <a:spcPct val="115000"/>
              </a:lnSpc>
              <a:spcBef>
                <a:spcPts val="0"/>
              </a:spcBef>
              <a:spcAft>
                <a:spcPts val="0"/>
              </a:spcAft>
              <a:buNone/>
            </a:pPr>
            <a:r>
              <a:rPr b="1" lang="en" u="sng">
                <a:solidFill>
                  <a:schemeClr val="dk1"/>
                </a:solidFill>
              </a:rPr>
              <a:t>Change Order 31 - Gas Line Service Line Change </a:t>
            </a:r>
            <a:r>
              <a:rPr b="1" lang="en">
                <a:solidFill>
                  <a:schemeClr val="dk1"/>
                </a:solidFill>
              </a:rPr>
              <a:t> - </a:t>
            </a:r>
            <a:r>
              <a:rPr b="1" lang="en">
                <a:solidFill>
                  <a:schemeClr val="dk1"/>
                </a:solidFill>
              </a:rPr>
              <a:t>$3,276.12 </a:t>
            </a:r>
            <a:r>
              <a:rPr b="1" lang="en">
                <a:solidFill>
                  <a:schemeClr val="dk1"/>
                </a:solidFill>
              </a:rPr>
              <a:t>-</a:t>
            </a:r>
            <a:r>
              <a:rPr i="1" lang="en">
                <a:solidFill>
                  <a:srgbClr val="156082"/>
                </a:solidFill>
              </a:rPr>
              <a:t> </a:t>
            </a:r>
            <a:r>
              <a:rPr i="1" lang="en">
                <a:solidFill>
                  <a:srgbClr val="156082"/>
                </a:solidFill>
              </a:rPr>
              <a:t>LG&amp;E required the primary gas line be upsized based on their entire campus gas service review.  As a result, the gas line sleeve that is provided by the site contractor needed to be upsized from 4" to 8".  A credit is provided for the smaller line that was previously assumed.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Change Order 32 – Stage Rigging</a:t>
            </a:r>
            <a:r>
              <a:rPr b="1" lang="en">
                <a:solidFill>
                  <a:schemeClr val="dk1"/>
                </a:solidFill>
              </a:rPr>
              <a:t> - $91,765.27-</a:t>
            </a:r>
            <a:r>
              <a:rPr i="1" lang="en">
                <a:solidFill>
                  <a:srgbClr val="156082"/>
                </a:solidFill>
              </a:rPr>
              <a:t> BCPS Technology/Leadership requested additional motorized stage rigging to be installed by the Contractor in sequence with the schedule.  This work includes 2 additional shaft hoists and battens at the stage.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96" name="Google Shape;96;p16"/>
          <p:cNvPicPr preferRelativeResize="0"/>
          <p:nvPr/>
        </p:nvPicPr>
        <p:blipFill rotWithShape="1">
          <a:blip r:embed="rId6">
            <a:alphaModFix/>
          </a:blip>
          <a:srcRect b="17256" l="0" r="4242" t="7747"/>
          <a:stretch/>
        </p:blipFill>
        <p:spPr>
          <a:xfrm>
            <a:off x="4430688" y="614651"/>
            <a:ext cx="4733651" cy="27806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pic>
        <p:nvPicPr>
          <p:cNvPr id="101" name="Google Shape;101;p17"/>
          <p:cNvPicPr preferRelativeResize="0"/>
          <p:nvPr/>
        </p:nvPicPr>
        <p:blipFill rotWithShape="1">
          <a:blip r:embed="rId3">
            <a:alphaModFix/>
          </a:blip>
          <a:srcRect b="0" l="3707" r="0" t="0"/>
          <a:stretch/>
        </p:blipFill>
        <p:spPr>
          <a:xfrm>
            <a:off x="0" y="0"/>
            <a:ext cx="9144000" cy="5143501"/>
          </a:xfrm>
          <a:prstGeom prst="rect">
            <a:avLst/>
          </a:prstGeom>
          <a:noFill/>
          <a:ln>
            <a:noFill/>
          </a:ln>
        </p:spPr>
      </p:pic>
      <p:pic>
        <p:nvPicPr>
          <p:cNvPr id="102" name="Google Shape;102;p17"/>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03" name="Google Shape;103;p17"/>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104" name="Google Shape;104;p17"/>
          <p:cNvPicPr preferRelativeResize="0"/>
          <p:nvPr/>
        </p:nvPicPr>
        <p:blipFill rotWithShape="1">
          <a:blip r:embed="rId6">
            <a:alphaModFix/>
          </a:blip>
          <a:srcRect b="18284" l="0" r="0" t="11711"/>
          <a:stretch/>
        </p:blipFill>
        <p:spPr>
          <a:xfrm>
            <a:off x="5714875" y="3685750"/>
            <a:ext cx="1799526" cy="1259750"/>
          </a:xfrm>
          <a:prstGeom prst="rect">
            <a:avLst/>
          </a:prstGeom>
          <a:noFill/>
          <a:ln>
            <a:noFill/>
          </a:ln>
        </p:spPr>
      </p:pic>
      <p:sp>
        <p:nvSpPr>
          <p:cNvPr id="105" name="Google Shape;105;p17"/>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rgbClr val="FFFFFF"/>
                </a:solidFill>
                <a:latin typeface="Oswald"/>
                <a:ea typeface="Oswald"/>
                <a:cs typeface="Oswald"/>
                <a:sym typeface="Oswald"/>
              </a:rPr>
              <a:t>Phase 2 Athletics</a:t>
            </a:r>
            <a:endParaRPr sz="2800">
              <a:solidFill>
                <a:srgbClr val="FFFFFF"/>
              </a:solidFill>
              <a:latin typeface="Oswald"/>
              <a:ea typeface="Oswald"/>
              <a:cs typeface="Oswald"/>
              <a:sym typeface="Oswald"/>
            </a:endParaRPr>
          </a:p>
          <a:p>
            <a:pPr indent="0" lvl="0" marL="0" rtl="0" algn="ctr">
              <a:spcBef>
                <a:spcPts val="0"/>
              </a:spcBef>
              <a:spcAft>
                <a:spcPts val="0"/>
              </a:spcAft>
              <a:buNone/>
            </a:pPr>
            <a:r>
              <a:rPr b="1" lang="en" sz="2800">
                <a:solidFill>
                  <a:srgbClr val="FFFFFF"/>
                </a:solidFill>
                <a:latin typeface="Oswald"/>
                <a:ea typeface="Oswald"/>
                <a:cs typeface="Oswald"/>
                <a:sym typeface="Oswald"/>
              </a:rPr>
              <a:t>NBHS Physical Science Center </a:t>
            </a:r>
            <a:endParaRPr b="1" sz="2800">
              <a:solidFill>
                <a:srgbClr val="FFFFFF"/>
              </a:solidFill>
              <a:latin typeface="Oswald"/>
              <a:ea typeface="Oswald"/>
              <a:cs typeface="Oswald"/>
              <a:sym typeface="Oswa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pic>
        <p:nvPicPr>
          <p:cNvPr id="110" name="Google Shape;110;p18"/>
          <p:cNvPicPr preferRelativeResize="0"/>
          <p:nvPr/>
        </p:nvPicPr>
        <p:blipFill>
          <a:blip r:embed="rId3">
            <a:alphaModFix/>
          </a:blip>
          <a:stretch>
            <a:fillRect/>
          </a:stretch>
        </p:blipFill>
        <p:spPr>
          <a:xfrm>
            <a:off x="3965667" y="0"/>
            <a:ext cx="5178334" cy="3883750"/>
          </a:xfrm>
          <a:prstGeom prst="rect">
            <a:avLst/>
          </a:prstGeom>
          <a:noFill/>
          <a:ln>
            <a:noFill/>
          </a:ln>
        </p:spPr>
      </p:pic>
      <p:pic>
        <p:nvPicPr>
          <p:cNvPr id="111" name="Google Shape;111;p18"/>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12" name="Google Shape;112;p18"/>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113" name="Google Shape;113;p18"/>
          <p:cNvPicPr preferRelativeResize="0"/>
          <p:nvPr/>
        </p:nvPicPr>
        <p:blipFill rotWithShape="1">
          <a:blip r:embed="rId6">
            <a:alphaModFix/>
          </a:blip>
          <a:srcRect b="18284" l="0" r="0" t="11711"/>
          <a:stretch/>
        </p:blipFill>
        <p:spPr>
          <a:xfrm>
            <a:off x="5714875" y="3685750"/>
            <a:ext cx="1799526" cy="1259750"/>
          </a:xfrm>
          <a:prstGeom prst="rect">
            <a:avLst/>
          </a:prstGeom>
          <a:noFill/>
          <a:ln>
            <a:noFill/>
          </a:ln>
        </p:spPr>
      </p:pic>
      <p:sp>
        <p:nvSpPr>
          <p:cNvPr id="114" name="Google Shape;114;p18"/>
          <p:cNvSpPr txBox="1"/>
          <p:nvPr/>
        </p:nvSpPr>
        <p:spPr>
          <a:xfrm>
            <a:off x="12189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lt1"/>
                </a:solidFill>
                <a:latin typeface="Oswald"/>
                <a:ea typeface="Oswald"/>
                <a:cs typeface="Oswald"/>
                <a:sym typeface="Oswald"/>
              </a:rPr>
              <a:t>Phase 2 Athletics</a:t>
            </a:r>
            <a:endParaRPr sz="2800">
              <a:solidFill>
                <a:schemeClr val="lt1"/>
              </a:solidFill>
              <a:latin typeface="Oswald"/>
              <a:ea typeface="Oswald"/>
              <a:cs typeface="Oswald"/>
              <a:sym typeface="Oswald"/>
            </a:endParaRPr>
          </a:p>
          <a:p>
            <a:pPr indent="0" lvl="0" marL="0" rtl="0" algn="ctr">
              <a:spcBef>
                <a:spcPts val="0"/>
              </a:spcBef>
              <a:spcAft>
                <a:spcPts val="0"/>
              </a:spcAft>
              <a:buNone/>
            </a:pPr>
            <a:r>
              <a:rPr b="1" lang="en" sz="2800">
                <a:solidFill>
                  <a:schemeClr val="lt1"/>
                </a:solidFill>
                <a:latin typeface="Oswald"/>
                <a:ea typeface="Oswald"/>
                <a:cs typeface="Oswald"/>
                <a:sym typeface="Oswald"/>
              </a:rPr>
              <a:t>NBHS Physical Science Center </a:t>
            </a:r>
            <a:endParaRPr b="1" sz="2800">
              <a:solidFill>
                <a:schemeClr val="lt1"/>
              </a:solidFill>
              <a:latin typeface="Oswald"/>
              <a:ea typeface="Oswald"/>
              <a:cs typeface="Oswald"/>
              <a:sym typeface="Oswald"/>
            </a:endParaRPr>
          </a:p>
        </p:txBody>
      </p:sp>
      <p:pic>
        <p:nvPicPr>
          <p:cNvPr id="115" name="Google Shape;115;p18"/>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116" name="Google Shape;116;p18"/>
          <p:cNvSpPr txBox="1"/>
          <p:nvPr/>
        </p:nvSpPr>
        <p:spPr>
          <a:xfrm>
            <a:off x="0" y="-60650"/>
            <a:ext cx="39339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a:t>
            </a:r>
            <a:endParaRPr b="1" sz="1500" u="sng">
              <a:solidFill>
                <a:schemeClr val="dk1"/>
              </a:solidFill>
            </a:endParaRPr>
          </a:p>
          <a:p>
            <a:pPr indent="0" lvl="0" marL="0" rtl="0" algn="l">
              <a:spcBef>
                <a:spcPts val="0"/>
              </a:spcBef>
              <a:spcAft>
                <a:spcPts val="0"/>
              </a:spcAft>
              <a:buNone/>
            </a:pPr>
            <a:r>
              <a:t/>
            </a:r>
            <a:endParaRPr b="1" sz="1500" u="sng">
              <a:solidFill>
                <a:schemeClr val="dk1"/>
              </a:solidFill>
            </a:endParaRPr>
          </a:p>
          <a:p>
            <a:pPr indent="0" lvl="0" marL="0" rtl="0" algn="l">
              <a:lnSpc>
                <a:spcPct val="115000"/>
              </a:lnSpc>
              <a:spcBef>
                <a:spcPts val="0"/>
              </a:spcBef>
              <a:spcAft>
                <a:spcPts val="0"/>
              </a:spcAft>
              <a:buNone/>
            </a:pPr>
            <a:r>
              <a:rPr b="1" lang="en" sz="1500" u="sng">
                <a:solidFill>
                  <a:schemeClr val="dk1"/>
                </a:solidFill>
              </a:rPr>
              <a:t>Change Order 30 – Tennis Court Wiring Revisions </a:t>
            </a:r>
            <a:r>
              <a:rPr b="1" lang="en" sz="1500">
                <a:solidFill>
                  <a:schemeClr val="dk1"/>
                </a:solidFill>
              </a:rPr>
              <a:t> - $2,168.00 -</a:t>
            </a:r>
            <a:r>
              <a:rPr i="1" lang="en" sz="1500">
                <a:solidFill>
                  <a:srgbClr val="156082"/>
                </a:solidFill>
              </a:rPr>
              <a:t> </a:t>
            </a:r>
            <a:r>
              <a:rPr i="1" lang="en">
                <a:solidFill>
                  <a:srgbClr val="156082"/>
                </a:solidFill>
              </a:rPr>
              <a:t>Once submittals were issued for the Tennis Court lighting revisions by Musco (the supplier), wiring needed to be changed to accommodate the voltage.   Work can happen in sequence with trades currently on site.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9"/>
          <p:cNvSpPr txBox="1"/>
          <p:nvPr/>
        </p:nvSpPr>
        <p:spPr>
          <a:xfrm>
            <a:off x="0" y="0"/>
            <a:ext cx="9144000" cy="2646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u="sng">
                <a:solidFill>
                  <a:schemeClr val="dk1"/>
                </a:solidFill>
              </a:rPr>
              <a:t>Phase III Athletics - Physical Science Centers</a:t>
            </a:r>
            <a:r>
              <a:rPr i="1" lang="en" u="sng">
                <a:solidFill>
                  <a:srgbClr val="156082"/>
                </a:solidFill>
              </a:rPr>
              <a:t> - </a:t>
            </a:r>
            <a:r>
              <a:rPr b="1" i="1" lang="en" u="sng">
                <a:solidFill>
                  <a:srgbClr val="156082"/>
                </a:solidFill>
              </a:rPr>
              <a:t>Bullitt East &amp; Bullitt Central</a:t>
            </a:r>
            <a:r>
              <a:rPr b="1" i="1" lang="en" u="sng">
                <a:solidFill>
                  <a:srgbClr val="156082"/>
                </a:solidFill>
              </a:rPr>
              <a:t> </a:t>
            </a:r>
            <a:endParaRPr b="1" u="sng">
              <a:solidFill>
                <a:schemeClr val="dk1"/>
              </a:solidFill>
            </a:endParaRPr>
          </a:p>
          <a:p>
            <a:pPr indent="0" lvl="0" marL="0" rtl="0" algn="l">
              <a:lnSpc>
                <a:spcPct val="115000"/>
              </a:lnSpc>
              <a:spcBef>
                <a:spcPts val="1200"/>
              </a:spcBef>
              <a:spcAft>
                <a:spcPts val="0"/>
              </a:spcAft>
              <a:buNone/>
            </a:pPr>
            <a:r>
              <a:rPr b="1" i="1" lang="en" u="sng">
                <a:solidFill>
                  <a:schemeClr val="dk1"/>
                </a:solidFill>
              </a:rPr>
              <a:t>Change Orders 08 and 10 – Weight Room Flooring  ($4,013.00) labor credit + (</a:t>
            </a:r>
            <a:r>
              <a:rPr b="1" i="1" lang="en">
                <a:solidFill>
                  <a:schemeClr val="dk1"/>
                </a:solidFill>
              </a:rPr>
              <a:t>$25,955.16) material credit (at each facility) - </a:t>
            </a:r>
            <a:r>
              <a:rPr i="1" lang="en">
                <a:solidFill>
                  <a:srgbClr val="156082"/>
                </a:solidFill>
              </a:rPr>
              <a:t>Weight Room flooring is being omitted and replaced with an outside vendor's flooring.  This change order deducts the cost of installation of the resilient flooring originally specified and documented.  There is a separate change order for the omission of flooring materials attached as a DPO Change Order for materials.  </a:t>
            </a:r>
            <a:r>
              <a:rPr i="1" lang="en" sz="1100">
                <a:solidFill>
                  <a:srgbClr val="156082"/>
                </a:solidFill>
              </a:rPr>
              <a:t> </a:t>
            </a:r>
            <a:endParaRPr i="1" sz="1100">
              <a:solidFill>
                <a:srgbClr val="156082"/>
              </a:solidFill>
            </a:endParaRPr>
          </a:p>
          <a:p>
            <a:pPr indent="0" lvl="0" marL="0" rtl="0" algn="l">
              <a:lnSpc>
                <a:spcPct val="115000"/>
              </a:lnSpc>
              <a:spcBef>
                <a:spcPts val="1200"/>
              </a:spcBef>
              <a:spcAft>
                <a:spcPts val="0"/>
              </a:spcAft>
              <a:buNone/>
            </a:pPr>
            <a:r>
              <a:rPr b="1" i="1" lang="en" u="sng">
                <a:solidFill>
                  <a:schemeClr val="dk1"/>
                </a:solidFill>
              </a:rPr>
              <a:t>Change Orders 09 and 11 – Cable Tray Revisions  $41,192.00</a:t>
            </a:r>
            <a:r>
              <a:rPr b="1" i="1" lang="en">
                <a:solidFill>
                  <a:schemeClr val="dk1"/>
                </a:solidFill>
              </a:rPr>
              <a:t> (at each facility) - </a:t>
            </a:r>
            <a:r>
              <a:rPr i="1" lang="en">
                <a:solidFill>
                  <a:srgbClr val="156082"/>
                </a:solidFill>
              </a:rPr>
              <a:t>BCPS Technology is requesting the addition of cable tray in lieu of J-Hooks for data cable management.  This Change Order would cover a cost change in material and installation. Work can proceed with trades on site in sequence with construction schedules.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 </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a:solidFill>
                <a:srgbClr val="156082"/>
              </a:solidFill>
            </a:endParaRPr>
          </a:p>
          <a:p>
            <a:pPr indent="0" lvl="0" marL="0" rtl="0" algn="l">
              <a:lnSpc>
                <a:spcPct val="115000"/>
              </a:lnSpc>
              <a:spcBef>
                <a:spcPts val="900"/>
              </a:spcBef>
              <a:spcAft>
                <a:spcPts val="0"/>
              </a:spcAft>
              <a:buNone/>
            </a:pPr>
            <a:r>
              <a:rPr i="1" lang="en">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a:solidFill>
                <a:schemeClr val="accent1"/>
              </a:solidFill>
            </a:endParaRPr>
          </a:p>
          <a:p>
            <a:pPr indent="0" lvl="0" marL="457200" rtl="0" algn="l">
              <a:spcBef>
                <a:spcPts val="900"/>
              </a:spcBef>
              <a:spcAft>
                <a:spcPts val="0"/>
              </a:spcAft>
              <a:buNone/>
            </a:pPr>
            <a:r>
              <a:t/>
            </a:r>
            <a:endParaRPr i="1">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a:solidFill>
                <a:schemeClr val="accent1"/>
              </a:solidFill>
            </a:endParaRPr>
          </a:p>
        </p:txBody>
      </p:sp>
      <p:pic>
        <p:nvPicPr>
          <p:cNvPr id="122" name="Google Shape;122;p19"/>
          <p:cNvPicPr preferRelativeResize="0"/>
          <p:nvPr/>
        </p:nvPicPr>
        <p:blipFill rotWithShape="1">
          <a:blip r:embed="rId3">
            <a:alphaModFix/>
          </a:blip>
          <a:srcRect b="0" l="10361" r="26459" t="0"/>
          <a:stretch/>
        </p:blipFill>
        <p:spPr>
          <a:xfrm>
            <a:off x="3051412" y="2646875"/>
            <a:ext cx="4491150" cy="1580650"/>
          </a:xfrm>
          <a:prstGeom prst="rect">
            <a:avLst/>
          </a:prstGeom>
          <a:noFill/>
          <a:ln>
            <a:noFill/>
          </a:ln>
        </p:spPr>
      </p:pic>
      <p:pic>
        <p:nvPicPr>
          <p:cNvPr id="123" name="Google Shape;123;p19"/>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24" name="Google Shape;124;p19"/>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125" name="Google Shape;125;p19"/>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Construction</a:t>
            </a:r>
            <a:endParaRPr b="1" sz="2800">
              <a:solidFill>
                <a:schemeClr val="dk2"/>
              </a:solidFill>
              <a:latin typeface="Oswald"/>
              <a:ea typeface="Oswald"/>
              <a:cs typeface="Oswald"/>
              <a:sym typeface="Oswald"/>
            </a:endParaRPr>
          </a:p>
        </p:txBody>
      </p:sp>
      <p:pic>
        <p:nvPicPr>
          <p:cNvPr id="126" name="Google Shape;126;p19"/>
          <p:cNvPicPr preferRelativeResize="0"/>
          <p:nvPr/>
        </p:nvPicPr>
        <p:blipFill>
          <a:blip r:embed="rId6">
            <a:alphaModFix/>
          </a:blip>
          <a:stretch>
            <a:fillRect/>
          </a:stretch>
        </p:blipFill>
        <p:spPr>
          <a:xfrm>
            <a:off x="1426251" y="2663578"/>
            <a:ext cx="1588675" cy="1547246"/>
          </a:xfrm>
          <a:prstGeom prst="rect">
            <a:avLst/>
          </a:prstGeom>
          <a:noFill/>
          <a:ln>
            <a:noFill/>
          </a:ln>
        </p:spPr>
      </p:pic>
      <p:pic>
        <p:nvPicPr>
          <p:cNvPr id="127" name="Google Shape;127;p19"/>
          <p:cNvPicPr preferRelativeResize="0"/>
          <p:nvPr/>
        </p:nvPicPr>
        <p:blipFill>
          <a:blip r:embed="rId7">
            <a:alphaModFix/>
          </a:blip>
          <a:stretch>
            <a:fillRect/>
          </a:stretch>
        </p:blipFill>
        <p:spPr>
          <a:xfrm>
            <a:off x="7766675" y="2686288"/>
            <a:ext cx="1165976" cy="1165976"/>
          </a:xfrm>
          <a:prstGeom prst="rect">
            <a:avLst/>
          </a:prstGeom>
          <a:noFill/>
          <a:ln>
            <a:noFill/>
          </a:ln>
        </p:spPr>
      </p:pic>
      <p:pic>
        <p:nvPicPr>
          <p:cNvPr id="128" name="Google Shape;128;p19"/>
          <p:cNvPicPr preferRelativeResize="0"/>
          <p:nvPr/>
        </p:nvPicPr>
        <p:blipFill rotWithShape="1">
          <a:blip r:embed="rId8">
            <a:alphaModFix/>
          </a:blip>
          <a:srcRect b="20105" l="23014" r="21715" t="25288"/>
          <a:stretch/>
        </p:blipFill>
        <p:spPr>
          <a:xfrm>
            <a:off x="-70800" y="2902752"/>
            <a:ext cx="1588675" cy="98099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pic>
        <p:nvPicPr>
          <p:cNvPr id="133" name="Google Shape;133;p20"/>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34" name="Google Shape;134;p20"/>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135" name="Google Shape;135;p20"/>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a:t>
            </a:r>
            <a:endParaRPr b="1" sz="2800">
              <a:solidFill>
                <a:schemeClr val="dk2"/>
              </a:solidFill>
              <a:latin typeface="Oswald"/>
              <a:ea typeface="Oswald"/>
              <a:cs typeface="Oswald"/>
              <a:sym typeface="Oswald"/>
            </a:endParaRPr>
          </a:p>
        </p:txBody>
      </p:sp>
      <p:sp>
        <p:nvSpPr>
          <p:cNvPr id="136" name="Google Shape;136;p20"/>
          <p:cNvSpPr txBox="1"/>
          <p:nvPr/>
        </p:nvSpPr>
        <p:spPr>
          <a:xfrm>
            <a:off x="0" y="0"/>
            <a:ext cx="9144000" cy="21948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lang="en"/>
              <a:t>Due to the soil conditions encountered in the field at both Central and East, there has been additional site visits required by their team to analyze and report.  Due to this, there is a need to increase the value of their PO.</a:t>
            </a:r>
            <a:endParaRPr/>
          </a:p>
          <a:p>
            <a:pPr indent="0" lvl="0" marL="0" rtl="0" algn="l">
              <a:lnSpc>
                <a:spcPct val="115000"/>
              </a:lnSpc>
              <a:spcBef>
                <a:spcPts val="1200"/>
              </a:spcBef>
              <a:spcAft>
                <a:spcPts val="0"/>
              </a:spcAft>
              <a:buNone/>
            </a:pPr>
            <a:r>
              <a:rPr lang="en"/>
              <a:t>I request this be added to the on the upcoming January Board Meeting to add this additional service change order to the board agenda.   This would need to be funded via Construction Contingency due to exceeding the Post-Bond Sale BG-1 value. Per the listed probable costs below.</a:t>
            </a:r>
            <a:endParaRPr/>
          </a:p>
          <a:p>
            <a:pPr indent="0" lvl="0" marL="0" rtl="0" algn="l">
              <a:lnSpc>
                <a:spcPct val="115000"/>
              </a:lnSpc>
              <a:spcBef>
                <a:spcPts val="1200"/>
              </a:spcBef>
              <a:spcAft>
                <a:spcPts val="1200"/>
              </a:spcAft>
              <a:buNone/>
            </a:pPr>
            <a:r>
              <a:rPr lang="en"/>
              <a:t>The original approval of the UES proposal is attached for reference.  The cost ADD is $61,273.75 and includes anticipated services moving forward.  Total PO value would increase to $142,873.75.</a:t>
            </a:r>
            <a:endParaRPr/>
          </a:p>
        </p:txBody>
      </p:sp>
      <p:pic>
        <p:nvPicPr>
          <p:cNvPr id="137" name="Google Shape;137;p20"/>
          <p:cNvPicPr preferRelativeResize="0"/>
          <p:nvPr/>
        </p:nvPicPr>
        <p:blipFill>
          <a:blip r:embed="rId5">
            <a:alphaModFix/>
          </a:blip>
          <a:stretch>
            <a:fillRect/>
          </a:stretch>
        </p:blipFill>
        <p:spPr>
          <a:xfrm>
            <a:off x="2085728" y="2150575"/>
            <a:ext cx="4834650" cy="22437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