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60" r:id="rId4"/>
  </p:sldMasterIdLst>
  <p:notesMasterIdLst>
    <p:notesMasterId r:id="rId5"/>
  </p:notesMasterIdLst>
  <p:sldIdLst>
    <p:sldId id="256" r:id="rId6"/>
    <p:sldId id="257" r:id="rId7"/>
    <p:sldId id="258" r:id="rId8"/>
    <p:sldId id="259" r:id="rId9"/>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 name="Shape 51"/>
        <p:cNvGrpSpPr/>
        <p:nvPr/>
      </p:nvGrpSpPr>
      <p:grpSpPr>
        <a:xfrm>
          <a:off x="0" y="0"/>
          <a:ext cx="0" cy="0"/>
          <a:chOff x="0" y="0"/>
          <a:chExt cx="0" cy="0"/>
        </a:xfrm>
      </p:grpSpPr>
      <p:sp>
        <p:nvSpPr>
          <p:cNvPr id="52" name="Google Shape;52;g3f437832b72_0_3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 name="Google Shape;53;g3f437832b72_0_3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3f437832b72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3f437832b72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3f437832b72_0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3f437832b72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enerated (g3f437832b72_25_0)">
  <p:cSld name="Generated (g3f437832b72_25_0)">
    <p:spTree>
      <p:nvGrpSpPr>
        <p:cNvPr id="50" name="Shape 5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3.png"/><Relationship Id="rId7"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4" name="Shape 54"/>
        <p:cNvGrpSpPr/>
        <p:nvPr/>
      </p:nvGrpSpPr>
      <p:grpSpPr>
        <a:xfrm>
          <a:off x="0" y="0"/>
          <a:ext cx="0" cy="0"/>
          <a:chOff x="0" y="0"/>
          <a:chExt cx="0" cy="0"/>
        </a:xfrm>
      </p:grpSpPr>
      <p:pic>
        <p:nvPicPr>
          <p:cNvPr id="55" name="Google Shape;55;p14"/>
          <p:cNvPicPr preferRelativeResize="0"/>
          <p:nvPr/>
        </p:nvPicPr>
        <p:blipFill rotWithShape="1">
          <a:blip r:embed="rId4">
            <a:alphaModFix/>
          </a:blip>
          <a:srcRect b="0" l="0" r="0" t="0"/>
          <a:stretch/>
        </p:blipFill>
        <p:spPr>
          <a:xfrm>
            <a:off x="-952500" y="3048000"/>
            <a:ext cx="10096500" cy="2095500"/>
          </a:xfrm>
          <a:prstGeom prst="rect">
            <a:avLst/>
          </a:prstGeom>
          <a:noFill/>
          <a:ln>
            <a:noFill/>
          </a:ln>
        </p:spPr>
      </p:pic>
      <p:pic>
        <p:nvPicPr>
          <p:cNvPr id="56" name="Google Shape;56;p14"/>
          <p:cNvPicPr preferRelativeResize="0"/>
          <p:nvPr/>
        </p:nvPicPr>
        <p:blipFill rotWithShape="1">
          <a:blip r:embed="rId5">
            <a:alphaModFix/>
          </a:blip>
          <a:srcRect b="0" l="0" r="0" t="0"/>
          <a:stretch/>
        </p:blipFill>
        <p:spPr>
          <a:xfrm>
            <a:off x="3810000" y="4329113"/>
            <a:ext cx="5334000" cy="814500"/>
          </a:xfrm>
          <a:prstGeom prst="rect">
            <a:avLst/>
          </a:prstGeom>
          <a:noFill/>
          <a:ln>
            <a:noFill/>
          </a:ln>
        </p:spPr>
      </p:pic>
      <p:sp>
        <p:nvSpPr>
          <p:cNvPr id="57" name="Google Shape;57;p14"/>
          <p:cNvSpPr/>
          <p:nvPr/>
        </p:nvSpPr>
        <p:spPr>
          <a:xfrm>
            <a:off x="6762750" y="-476250"/>
            <a:ext cx="2667000" cy="2667000"/>
          </a:xfrm>
          <a:prstGeom prst="ellipse">
            <a:avLst/>
          </a:prstGeom>
          <a:solidFill>
            <a:srgbClr val="3B82F6">
              <a:alpha val="3999"/>
            </a:srgbClr>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58" name="Google Shape;58;p14"/>
          <p:cNvSpPr/>
          <p:nvPr/>
        </p:nvSpPr>
        <p:spPr>
          <a:xfrm>
            <a:off x="-571500" y="2571750"/>
            <a:ext cx="3429000" cy="3429000"/>
          </a:xfrm>
          <a:prstGeom prst="ellipse">
            <a:avLst/>
          </a:prstGeom>
          <a:solidFill>
            <a:srgbClr val="F97316">
              <a:alpha val="2999"/>
            </a:srgbClr>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grpSp>
        <p:nvGrpSpPr>
          <p:cNvPr id="59" name="Google Shape;59;p14"/>
          <p:cNvGrpSpPr/>
          <p:nvPr/>
        </p:nvGrpSpPr>
        <p:grpSpPr>
          <a:xfrm>
            <a:off x="571500" y="1047750"/>
            <a:ext cx="1285800" cy="266700"/>
            <a:chOff x="571500" y="1047750"/>
            <a:chExt cx="1285800" cy="266700"/>
          </a:xfrm>
        </p:grpSpPr>
        <p:sp>
          <p:nvSpPr>
            <p:cNvPr id="60" name="Google Shape;60;p14"/>
            <p:cNvSpPr/>
            <p:nvPr/>
          </p:nvSpPr>
          <p:spPr>
            <a:xfrm>
              <a:off x="571500" y="1047750"/>
              <a:ext cx="1285800" cy="266700"/>
            </a:xfrm>
            <a:prstGeom prst="roundRect">
              <a:avLst>
                <a:gd fmla="val 50000" name="adj"/>
              </a:avLst>
            </a:prstGeom>
            <a:solidFill>
              <a:srgbClr val="DBEAFE"/>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61" name="Google Shape;61;p14"/>
            <p:cNvSpPr txBox="1"/>
            <p:nvPr/>
          </p:nvSpPr>
          <p:spPr>
            <a:xfrm>
              <a:off x="714375" y="1047750"/>
              <a:ext cx="1095300" cy="2667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en" sz="935">
                  <a:solidFill>
                    <a:srgbClr val="F97316"/>
                  </a:solidFill>
                  <a:latin typeface="Arial"/>
                  <a:ea typeface="Arial"/>
                  <a:cs typeface="Arial"/>
                  <a:sym typeface="Arial"/>
                </a:rPr>
                <a:t>ADMINISTRATION</a:t>
              </a:r>
              <a:endParaRPr b="1" sz="935">
                <a:solidFill>
                  <a:srgbClr val="F97316"/>
                </a:solidFill>
                <a:latin typeface="Arial"/>
                <a:ea typeface="Arial"/>
                <a:cs typeface="Arial"/>
                <a:sym typeface="Arial"/>
              </a:endParaRPr>
            </a:p>
          </p:txBody>
        </p:sp>
      </p:grpSp>
      <p:sp>
        <p:nvSpPr>
          <p:cNvPr id="62" name="Google Shape;62;p14"/>
          <p:cNvSpPr txBox="1"/>
          <p:nvPr/>
        </p:nvSpPr>
        <p:spPr>
          <a:xfrm>
            <a:off x="571500" y="1524000"/>
            <a:ext cx="5905500" cy="14289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b="0" lang="en" sz="3800">
                <a:solidFill>
                  <a:srgbClr val="0F172A"/>
                </a:solidFill>
                <a:latin typeface="Arial"/>
                <a:ea typeface="Arial"/>
                <a:cs typeface="Arial"/>
                <a:sym typeface="Arial"/>
              </a:rPr>
              <a:t>Internet Safety &amp;</a:t>
            </a:r>
            <a:endParaRPr b="0" sz="3800">
              <a:solidFill>
                <a:srgbClr val="0F172A"/>
              </a:solidFill>
              <a:latin typeface="Arial"/>
              <a:ea typeface="Arial"/>
              <a:cs typeface="Arial"/>
              <a:sym typeface="Arial"/>
            </a:endParaRPr>
          </a:p>
          <a:p>
            <a:pPr indent="0" lvl="0" marL="0" rtl="0" algn="l">
              <a:spcBef>
                <a:spcPts val="0"/>
              </a:spcBef>
              <a:spcAft>
                <a:spcPts val="0"/>
              </a:spcAft>
              <a:buNone/>
            </a:pPr>
            <a:r>
              <a:rPr b="0" lang="en" sz="3800">
                <a:solidFill>
                  <a:srgbClr val="2563EB"/>
                </a:solidFill>
                <a:latin typeface="Arial"/>
                <a:ea typeface="Arial"/>
                <a:cs typeface="Arial"/>
                <a:sym typeface="Arial"/>
              </a:rPr>
              <a:t>Content Filtering</a:t>
            </a:r>
            <a:endParaRPr b="0" sz="3800">
              <a:solidFill>
                <a:srgbClr val="2563EB"/>
              </a:solidFill>
              <a:latin typeface="Arial"/>
              <a:ea typeface="Arial"/>
              <a:cs typeface="Arial"/>
              <a:sym typeface="Arial"/>
            </a:endParaRPr>
          </a:p>
        </p:txBody>
      </p:sp>
      <p:sp>
        <p:nvSpPr>
          <p:cNvPr id="63" name="Google Shape;63;p14"/>
          <p:cNvSpPr txBox="1"/>
          <p:nvPr/>
        </p:nvSpPr>
        <p:spPr>
          <a:xfrm>
            <a:off x="571500" y="2952750"/>
            <a:ext cx="5905500" cy="3810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b="0" lang="en" sz="1600">
                <a:solidFill>
                  <a:srgbClr val="2563EB"/>
                </a:solidFill>
                <a:latin typeface="Arial"/>
                <a:ea typeface="Arial"/>
                <a:cs typeface="Arial"/>
                <a:sym typeface="Arial"/>
              </a:rPr>
              <a:t>CIPA Compliance &amp; District Filtering Overview</a:t>
            </a:r>
            <a:endParaRPr b="0" sz="1600">
              <a:solidFill>
                <a:srgbClr val="2563EB"/>
              </a:solidFill>
              <a:latin typeface="Arial"/>
              <a:ea typeface="Arial"/>
              <a:cs typeface="Arial"/>
              <a:sym typeface="Arial"/>
            </a:endParaRPr>
          </a:p>
        </p:txBody>
      </p:sp>
      <p:cxnSp>
        <p:nvCxnSpPr>
          <p:cNvPr id="64" name="Google Shape;64;p14"/>
          <p:cNvCxnSpPr/>
          <p:nvPr/>
        </p:nvCxnSpPr>
        <p:spPr>
          <a:xfrm>
            <a:off x="571500" y="3476625"/>
            <a:ext cx="5905500" cy="0"/>
          </a:xfrm>
          <a:prstGeom prst="straightConnector1">
            <a:avLst/>
          </a:prstGeom>
          <a:solidFill>
            <a:srgbClr val="FFFFFF"/>
          </a:solidFill>
          <a:ln cap="flat" cmpd="sng" w="14300">
            <a:solidFill>
              <a:srgbClr val="E2E8F0"/>
            </a:solidFill>
            <a:prstDash val="solid"/>
            <a:round/>
            <a:headEnd len="sm" w="sm" type="none"/>
            <a:tailEnd len="sm" w="sm" type="none"/>
          </a:ln>
        </p:spPr>
      </p:cxnSp>
      <p:sp>
        <p:nvSpPr>
          <p:cNvPr id="65" name="Google Shape;65;p14"/>
          <p:cNvSpPr txBox="1"/>
          <p:nvPr/>
        </p:nvSpPr>
        <p:spPr>
          <a:xfrm>
            <a:off x="571500" y="3667125"/>
            <a:ext cx="5524500" cy="7620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b="0" lang="en" sz="1150">
                <a:solidFill>
                  <a:srgbClr val="475569"/>
                </a:solidFill>
                <a:latin typeface="Arial"/>
                <a:ea typeface="Arial"/>
                <a:cs typeface="Arial"/>
                <a:sym typeface="Arial"/>
              </a:rPr>
              <a:t>A comprehensive review of the statutory mandates, federal requirements, and local policy frameworks governing digital safety, secure network access, and E-rate eligibility within our public school computer systems.</a:t>
            </a:r>
            <a:endParaRPr b="0" sz="1150">
              <a:solidFill>
                <a:srgbClr val="475569"/>
              </a:solidFill>
              <a:latin typeface="Arial"/>
              <a:ea typeface="Arial"/>
              <a:cs typeface="Arial"/>
              <a:sym typeface="Arial"/>
            </a:endParaRPr>
          </a:p>
        </p:txBody>
      </p:sp>
      <p:grpSp>
        <p:nvGrpSpPr>
          <p:cNvPr id="66" name="Google Shape;66;p14"/>
          <p:cNvGrpSpPr/>
          <p:nvPr/>
        </p:nvGrpSpPr>
        <p:grpSpPr>
          <a:xfrm>
            <a:off x="6667500" y="571500"/>
            <a:ext cx="1905000" cy="4000500"/>
            <a:chOff x="6667500" y="571500"/>
            <a:chExt cx="1905000" cy="4000500"/>
          </a:xfrm>
        </p:grpSpPr>
        <p:sp>
          <p:nvSpPr>
            <p:cNvPr id="67" name="Google Shape;67;p14"/>
            <p:cNvSpPr/>
            <p:nvPr/>
          </p:nvSpPr>
          <p:spPr>
            <a:xfrm>
              <a:off x="6667500" y="571500"/>
              <a:ext cx="1905000" cy="4000500"/>
            </a:xfrm>
            <a:prstGeom prst="roundRect">
              <a:avLst>
                <a:gd fmla="val 8000"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68" name="Google Shape;68;p14"/>
            <p:cNvSpPr/>
            <p:nvPr/>
          </p:nvSpPr>
          <p:spPr>
            <a:xfrm>
              <a:off x="6810375" y="714375"/>
              <a:ext cx="1619100" cy="1714500"/>
            </a:xfrm>
            <a:prstGeom prst="roundRect">
              <a:avLst>
                <a:gd fmla="val 7058" name="adj"/>
              </a:avLst>
            </a:prstGeom>
            <a:solidFill>
              <a:srgbClr val="EFF6FF"/>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69" name="Google Shape;69;p14"/>
            <p:cNvSpPr txBox="1"/>
            <p:nvPr/>
          </p:nvSpPr>
          <p:spPr>
            <a:xfrm>
              <a:off x="7000875" y="1105281"/>
              <a:ext cx="1238400" cy="11430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lang="en" sz="7200">
                  <a:solidFill>
                    <a:srgbClr val="3B82F6"/>
                  </a:solidFill>
                  <a:latin typeface="Material Icons"/>
                  <a:ea typeface="Material Icons"/>
                  <a:cs typeface="Material Icons"/>
                  <a:sym typeface="Material Icons"/>
                </a:rPr>
                <a:t>shield</a:t>
              </a:r>
              <a:endParaRPr sz="7200">
                <a:solidFill>
                  <a:srgbClr val="3B82F6"/>
                </a:solidFill>
                <a:latin typeface="Material Icons"/>
                <a:ea typeface="Material Icons"/>
                <a:cs typeface="Material Icons"/>
                <a:sym typeface="Material Icons"/>
              </a:endParaRPr>
            </a:p>
          </p:txBody>
        </p:sp>
        <p:sp>
          <p:nvSpPr>
            <p:cNvPr id="70" name="Google Shape;70;p14"/>
            <p:cNvSpPr txBox="1"/>
            <p:nvPr/>
          </p:nvSpPr>
          <p:spPr>
            <a:xfrm>
              <a:off x="6858000" y="2619375"/>
              <a:ext cx="1524000" cy="1714500"/>
            </a:xfrm>
            <a:prstGeom prst="rect">
              <a:avLst/>
            </a:prstGeom>
            <a:noFill/>
            <a:ln>
              <a:noFill/>
            </a:ln>
          </p:spPr>
          <p:txBody>
            <a:bodyPr anchorCtr="0" anchor="t" bIns="0" lIns="0" spcFirstLastPara="1" rIns="0" wrap="square" tIns="0">
              <a:noAutofit/>
            </a:bodyPr>
            <a:lstStyle/>
            <a:p>
              <a:pPr indent="0" lvl="0" marL="0" rtl="0" algn="ctr">
                <a:spcBef>
                  <a:spcPts val="0"/>
                </a:spcBef>
                <a:spcAft>
                  <a:spcPts val="0"/>
                </a:spcAft>
                <a:buNone/>
              </a:pPr>
              <a:r>
                <a:rPr b="1" lang="en" sz="1200">
                  <a:solidFill>
                    <a:srgbClr val="0F172A"/>
                  </a:solidFill>
                  <a:latin typeface="Arial"/>
                  <a:ea typeface="Arial"/>
                  <a:cs typeface="Arial"/>
                  <a:sym typeface="Arial"/>
                </a:rPr>
                <a:t>District Protection</a:t>
              </a:r>
              <a:endParaRPr b="1" sz="1200">
                <a:solidFill>
                  <a:srgbClr val="0F172A"/>
                </a:solidFill>
                <a:latin typeface="Arial"/>
                <a:ea typeface="Arial"/>
                <a:cs typeface="Arial"/>
                <a:sym typeface="Arial"/>
              </a:endParaRPr>
            </a:p>
            <a:p>
              <a:pPr indent="0" lvl="0" marL="0" rtl="0" algn="ctr">
                <a:spcBef>
                  <a:spcPts val="600"/>
                </a:spcBef>
                <a:spcAft>
                  <a:spcPts val="0"/>
                </a:spcAft>
                <a:buNone/>
              </a:pPr>
              <a:r>
                <a:rPr b="0" lang="en" sz="950">
                  <a:solidFill>
                    <a:srgbClr val="64748B"/>
                  </a:solidFill>
                  <a:latin typeface="Arial"/>
                  <a:ea typeface="Arial"/>
                  <a:cs typeface="Arial"/>
                  <a:sym typeface="Arial"/>
                </a:rPr>
                <a:t>Ensuring secure digital environments and full state regulatory alignment across all school networks.</a:t>
              </a:r>
              <a:endParaRPr b="0" sz="950">
                <a:solidFill>
                  <a:srgbClr val="64748B"/>
                </a:solidFill>
                <a:latin typeface="Arial"/>
                <a:ea typeface="Arial"/>
                <a:cs typeface="Arial"/>
                <a:sym typeface="Arial"/>
              </a:endParaRPr>
            </a:p>
          </p:txBody>
        </p:sp>
      </p:grpSp>
      <p:pic>
        <p:nvPicPr>
          <p:cNvPr id="71" name="Google Shape;71;p14" title="3.png"/>
          <p:cNvPicPr preferRelativeResize="0"/>
          <p:nvPr/>
        </p:nvPicPr>
        <p:blipFill>
          <a:blip r:embed="rId6">
            <a:alphaModFix/>
          </a:blip>
          <a:stretch>
            <a:fillRect/>
          </a:stretch>
        </p:blipFill>
        <p:spPr>
          <a:xfrm>
            <a:off x="-248000" y="201900"/>
            <a:ext cx="4505400" cy="607871"/>
          </a:xfrm>
          <a:prstGeom prst="rect">
            <a:avLst/>
          </a:prstGeom>
          <a:noFill/>
          <a:ln>
            <a:noFill/>
          </a:ln>
        </p:spPr>
      </p:pic>
      <p:pic>
        <p:nvPicPr>
          <p:cNvPr id="72" name="Google Shape;72;p14" title="1.png"/>
          <p:cNvPicPr preferRelativeResize="0"/>
          <p:nvPr/>
        </p:nvPicPr>
        <p:blipFill>
          <a:blip r:embed="rId7">
            <a:alphaModFix/>
          </a:blip>
          <a:stretch>
            <a:fillRect/>
          </a:stretch>
        </p:blipFill>
        <p:spPr>
          <a:xfrm>
            <a:off x="1569913" y="76200"/>
            <a:ext cx="5647736" cy="762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6" name="Shape 76"/>
        <p:cNvGrpSpPr/>
        <p:nvPr/>
      </p:nvGrpSpPr>
      <p:grpSpPr>
        <a:xfrm>
          <a:off x="0" y="0"/>
          <a:ext cx="0" cy="0"/>
          <a:chOff x="0" y="0"/>
          <a:chExt cx="0" cy="0"/>
        </a:xfrm>
      </p:grpSpPr>
      <p:sp>
        <p:nvSpPr>
          <p:cNvPr id="77" name="Google Shape;77;p15"/>
          <p:cNvSpPr txBox="1"/>
          <p:nvPr/>
        </p:nvSpPr>
        <p:spPr>
          <a:xfrm>
            <a:off x="381000" y="381000"/>
            <a:ext cx="8382000" cy="5715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en" sz="2400">
                <a:solidFill>
                  <a:srgbClr val="0F172A"/>
                </a:solidFill>
                <a:latin typeface="Arial"/>
                <a:ea typeface="Arial"/>
                <a:cs typeface="Arial"/>
                <a:sym typeface="Arial"/>
              </a:rPr>
              <a:t>Legal Basis for Internet Content Filtering</a:t>
            </a:r>
            <a:endParaRPr b="1" sz="2400">
              <a:solidFill>
                <a:srgbClr val="0F172A"/>
              </a:solidFill>
              <a:latin typeface="Arial"/>
              <a:ea typeface="Arial"/>
              <a:cs typeface="Arial"/>
              <a:sym typeface="Arial"/>
            </a:endParaRPr>
          </a:p>
        </p:txBody>
      </p:sp>
      <p:sp>
        <p:nvSpPr>
          <p:cNvPr id="78" name="Google Shape;78;p15"/>
          <p:cNvSpPr/>
          <p:nvPr/>
        </p:nvSpPr>
        <p:spPr>
          <a:xfrm>
            <a:off x="381000" y="1190625"/>
            <a:ext cx="3905400" cy="3429000"/>
          </a:xfrm>
          <a:prstGeom prst="roundRect">
            <a:avLst>
              <a:gd fmla="val 3333" name="adj"/>
            </a:avLst>
          </a:prstGeom>
          <a:solidFill>
            <a:srgbClr val="FFFFFF"/>
          </a:solidFill>
          <a:ln cap="flat" cmpd="sng" w="14300">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79" name="Google Shape;79;p15"/>
          <p:cNvSpPr/>
          <p:nvPr/>
        </p:nvSpPr>
        <p:spPr>
          <a:xfrm>
            <a:off x="4857750" y="1190625"/>
            <a:ext cx="3905400" cy="3429000"/>
          </a:xfrm>
          <a:prstGeom prst="roundRect">
            <a:avLst>
              <a:gd fmla="val 3333" name="adj"/>
            </a:avLst>
          </a:prstGeom>
          <a:solidFill>
            <a:srgbClr val="FFFFFF"/>
          </a:solidFill>
          <a:ln cap="flat" cmpd="sng" w="14300">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80" name="Google Shape;80;p15"/>
          <p:cNvSpPr txBox="1"/>
          <p:nvPr/>
        </p:nvSpPr>
        <p:spPr>
          <a:xfrm>
            <a:off x="666750" y="1476375"/>
            <a:ext cx="3333900" cy="28575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lang="en" sz="3200">
                <a:solidFill>
                  <a:srgbClr val="3B82F6"/>
                </a:solidFill>
                <a:latin typeface="Material Icons"/>
                <a:ea typeface="Material Icons"/>
                <a:cs typeface="Material Icons"/>
                <a:sym typeface="Material Icons"/>
              </a:rPr>
              <a:t>gavel</a:t>
            </a:r>
            <a:endParaRPr>
              <a:latin typeface="Arial"/>
              <a:ea typeface="Arial"/>
              <a:cs typeface="Arial"/>
              <a:sym typeface="Arial"/>
            </a:endParaRPr>
          </a:p>
          <a:p>
            <a:pPr indent="0" lvl="0" marL="0" rtl="0" algn="l">
              <a:spcBef>
                <a:spcPts val="0"/>
              </a:spcBef>
              <a:spcAft>
                <a:spcPts val="0"/>
              </a:spcAft>
              <a:buNone/>
            </a:pPr>
            <a:r>
              <a:rPr b="1" lang="en" sz="1500">
                <a:solidFill>
                  <a:srgbClr val="0F172A"/>
                </a:solidFill>
                <a:latin typeface="Arial"/>
                <a:ea typeface="Arial"/>
                <a:cs typeface="Arial"/>
                <a:sym typeface="Arial"/>
              </a:rPr>
              <a:t>Kentucky State Mandate</a:t>
            </a:r>
            <a:endParaRPr b="1" sz="1500">
              <a:solidFill>
                <a:srgbClr val="0F172A"/>
              </a:solidFill>
              <a:latin typeface="Arial"/>
              <a:ea typeface="Arial"/>
              <a:cs typeface="Arial"/>
              <a:sym typeface="Arial"/>
            </a:endParaRPr>
          </a:p>
          <a:p>
            <a:pPr indent="0" lvl="0" marL="0" rtl="0" algn="l">
              <a:spcBef>
                <a:spcPts val="300"/>
              </a:spcBef>
              <a:spcAft>
                <a:spcPts val="0"/>
              </a:spcAft>
              <a:buNone/>
            </a:pPr>
            <a:r>
              <a:rPr b="1" lang="en" sz="1100">
                <a:solidFill>
                  <a:srgbClr val="64748B"/>
                </a:solidFill>
                <a:latin typeface="Arial"/>
                <a:ea typeface="Arial"/>
                <a:cs typeface="Arial"/>
                <a:sym typeface="Arial"/>
              </a:rPr>
              <a:t>SB 230 (1998) &amp; 701 KAR 5:120</a:t>
            </a:r>
            <a:endParaRPr b="1" sz="1100">
              <a:solidFill>
                <a:srgbClr val="64748B"/>
              </a:solidFill>
              <a:latin typeface="Arial"/>
              <a:ea typeface="Arial"/>
              <a:cs typeface="Arial"/>
              <a:sym typeface="Arial"/>
            </a:endParaRPr>
          </a:p>
          <a:p>
            <a:pPr indent="0" lvl="0" marL="0" rtl="0" algn="l">
              <a:spcBef>
                <a:spcPts val="1200"/>
              </a:spcBef>
              <a:spcAft>
                <a:spcPts val="0"/>
              </a:spcAft>
              <a:buNone/>
            </a:pPr>
            <a:r>
              <a:rPr b="0" lang="en" sz="1150">
                <a:solidFill>
                  <a:srgbClr val="334155"/>
                </a:solidFill>
                <a:latin typeface="Arial"/>
                <a:ea typeface="Arial"/>
                <a:cs typeface="Arial"/>
                <a:sym typeface="Arial"/>
              </a:rPr>
              <a:t>This state regulation legally mandates the Kentucky Board of Education to prevent sexually explicit or objectionable material from being transmitted or received via school computer systems.</a:t>
            </a:r>
            <a:endParaRPr b="0" sz="1150">
              <a:solidFill>
                <a:srgbClr val="334155"/>
              </a:solidFill>
              <a:latin typeface="Arial"/>
              <a:ea typeface="Arial"/>
              <a:cs typeface="Arial"/>
              <a:sym typeface="Arial"/>
            </a:endParaRPr>
          </a:p>
          <a:p>
            <a:pPr indent="0" lvl="0" marL="0" rtl="0" algn="l">
              <a:spcBef>
                <a:spcPts val="900"/>
              </a:spcBef>
              <a:spcAft>
                <a:spcPts val="0"/>
              </a:spcAft>
              <a:buNone/>
            </a:pPr>
            <a:r>
              <a:rPr b="0" lang="en" sz="1150">
                <a:solidFill>
                  <a:srgbClr val="334155"/>
                </a:solidFill>
                <a:latin typeface="Arial"/>
                <a:ea typeface="Arial"/>
                <a:cs typeface="Arial"/>
                <a:sym typeface="Arial"/>
              </a:rPr>
              <a:t>It requires </a:t>
            </a:r>
            <a:r>
              <a:rPr b="1" lang="en" sz="1150">
                <a:solidFill>
                  <a:srgbClr val="0F172A"/>
                </a:solidFill>
                <a:latin typeface="Arial"/>
                <a:ea typeface="Arial"/>
                <a:cs typeface="Arial"/>
                <a:sym typeface="Arial"/>
              </a:rPr>
              <a:t>every public school district</a:t>
            </a:r>
            <a:r>
              <a:rPr b="0" lang="en" sz="1150">
                <a:solidFill>
                  <a:srgbClr val="334155"/>
                </a:solidFill>
                <a:latin typeface="Arial"/>
                <a:ea typeface="Arial"/>
                <a:cs typeface="Arial"/>
                <a:sym typeface="Arial"/>
              </a:rPr>
              <a:t> to implement and use advanced filtering technologies.</a:t>
            </a:r>
            <a:endParaRPr b="0" sz="1150">
              <a:solidFill>
                <a:srgbClr val="334155"/>
              </a:solidFill>
              <a:latin typeface="Arial"/>
              <a:ea typeface="Arial"/>
              <a:cs typeface="Arial"/>
              <a:sym typeface="Arial"/>
            </a:endParaRPr>
          </a:p>
        </p:txBody>
      </p:sp>
      <p:sp>
        <p:nvSpPr>
          <p:cNvPr id="81" name="Google Shape;81;p15"/>
          <p:cNvSpPr txBox="1"/>
          <p:nvPr/>
        </p:nvSpPr>
        <p:spPr>
          <a:xfrm>
            <a:off x="5143500" y="1476375"/>
            <a:ext cx="3333900" cy="28575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lang="en" sz="3200">
                <a:solidFill>
                  <a:srgbClr val="3B82F6"/>
                </a:solidFill>
                <a:latin typeface="Material Icons"/>
                <a:ea typeface="Material Icons"/>
                <a:cs typeface="Material Icons"/>
                <a:sym typeface="Material Icons"/>
              </a:rPr>
              <a:t>verified_user</a:t>
            </a:r>
            <a:endParaRPr>
              <a:latin typeface="Arial"/>
              <a:ea typeface="Arial"/>
              <a:cs typeface="Arial"/>
              <a:sym typeface="Arial"/>
            </a:endParaRPr>
          </a:p>
          <a:p>
            <a:pPr indent="0" lvl="0" marL="0" rtl="0" algn="l">
              <a:spcBef>
                <a:spcPts val="0"/>
              </a:spcBef>
              <a:spcAft>
                <a:spcPts val="0"/>
              </a:spcAft>
              <a:buNone/>
            </a:pPr>
            <a:r>
              <a:rPr b="1" lang="en" sz="1500">
                <a:solidFill>
                  <a:srgbClr val="0F172A"/>
                </a:solidFill>
                <a:latin typeface="Arial"/>
                <a:ea typeface="Arial"/>
                <a:cs typeface="Arial"/>
                <a:sym typeface="Arial"/>
              </a:rPr>
              <a:t>Federal CIPA Compliance</a:t>
            </a:r>
            <a:endParaRPr b="1" sz="1500">
              <a:solidFill>
                <a:srgbClr val="0F172A"/>
              </a:solidFill>
              <a:latin typeface="Arial"/>
              <a:ea typeface="Arial"/>
              <a:cs typeface="Arial"/>
              <a:sym typeface="Arial"/>
            </a:endParaRPr>
          </a:p>
          <a:p>
            <a:pPr indent="0" lvl="0" marL="0" rtl="0" algn="l">
              <a:spcBef>
                <a:spcPts val="300"/>
              </a:spcBef>
              <a:spcAft>
                <a:spcPts val="0"/>
              </a:spcAft>
              <a:buNone/>
            </a:pPr>
            <a:r>
              <a:rPr b="1" lang="en" sz="1100">
                <a:solidFill>
                  <a:srgbClr val="64748B"/>
                </a:solidFill>
                <a:latin typeface="Arial"/>
                <a:ea typeface="Arial"/>
                <a:cs typeface="Arial"/>
                <a:sym typeface="Arial"/>
              </a:rPr>
              <a:t>Children’s Internet Protection Act</a:t>
            </a:r>
            <a:endParaRPr b="1" sz="1100">
              <a:solidFill>
                <a:srgbClr val="64748B"/>
              </a:solidFill>
              <a:latin typeface="Arial"/>
              <a:ea typeface="Arial"/>
              <a:cs typeface="Arial"/>
              <a:sym typeface="Arial"/>
            </a:endParaRPr>
          </a:p>
          <a:p>
            <a:pPr indent="0" lvl="0" marL="0" rtl="0" algn="l">
              <a:spcBef>
                <a:spcPts val="1200"/>
              </a:spcBef>
              <a:spcAft>
                <a:spcPts val="0"/>
              </a:spcAft>
              <a:buNone/>
            </a:pPr>
            <a:r>
              <a:rPr b="0" lang="en" sz="1150">
                <a:solidFill>
                  <a:srgbClr val="334155"/>
                </a:solidFill>
                <a:latin typeface="Arial"/>
                <a:ea typeface="Arial"/>
                <a:cs typeface="Arial"/>
                <a:sym typeface="Arial"/>
              </a:rPr>
              <a:t>To receive critical federal </a:t>
            </a:r>
            <a:r>
              <a:rPr b="1" lang="en" sz="1150">
                <a:solidFill>
                  <a:srgbClr val="0F172A"/>
                </a:solidFill>
                <a:latin typeface="Arial"/>
                <a:ea typeface="Arial"/>
                <a:cs typeface="Arial"/>
                <a:sym typeface="Arial"/>
              </a:rPr>
              <a:t>E-rate funding</a:t>
            </a:r>
            <a:r>
              <a:rPr b="0" lang="en" sz="1150">
                <a:solidFill>
                  <a:srgbClr val="334155"/>
                </a:solidFill>
                <a:latin typeface="Arial"/>
                <a:ea typeface="Arial"/>
                <a:cs typeface="Arial"/>
                <a:sym typeface="Arial"/>
              </a:rPr>
              <a:t>, Kentucky schools must certify they enforce an Internet Safety Policy.</a:t>
            </a:r>
            <a:endParaRPr b="0" sz="1150">
              <a:solidFill>
                <a:srgbClr val="334155"/>
              </a:solidFill>
              <a:latin typeface="Arial"/>
              <a:ea typeface="Arial"/>
              <a:cs typeface="Arial"/>
              <a:sym typeface="Arial"/>
            </a:endParaRPr>
          </a:p>
          <a:p>
            <a:pPr indent="0" lvl="0" marL="0" rtl="0" algn="l">
              <a:spcBef>
                <a:spcPts val="900"/>
              </a:spcBef>
              <a:spcAft>
                <a:spcPts val="0"/>
              </a:spcAft>
              <a:buNone/>
            </a:pPr>
            <a:r>
              <a:rPr b="0" lang="en" sz="1150">
                <a:solidFill>
                  <a:srgbClr val="334155"/>
                </a:solidFill>
                <a:latin typeface="Arial"/>
                <a:ea typeface="Arial"/>
                <a:cs typeface="Arial"/>
                <a:sym typeface="Arial"/>
              </a:rPr>
              <a:t>This policy must actively block or filter visual depictions that are obscene, contain child pornography, or are deemed "harmful to minors."</a:t>
            </a:r>
            <a:endParaRPr b="0" sz="1150">
              <a:solidFill>
                <a:srgbClr val="334155"/>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5" name="Shape 85"/>
        <p:cNvGrpSpPr/>
        <p:nvPr/>
      </p:nvGrpSpPr>
      <p:grpSpPr>
        <a:xfrm>
          <a:off x="0" y="0"/>
          <a:ext cx="0" cy="0"/>
          <a:chOff x="0" y="0"/>
          <a:chExt cx="0" cy="0"/>
        </a:xfrm>
      </p:grpSpPr>
      <p:sp>
        <p:nvSpPr>
          <p:cNvPr id="86" name="Google Shape;86;p16"/>
          <p:cNvSpPr txBox="1"/>
          <p:nvPr/>
        </p:nvSpPr>
        <p:spPr>
          <a:xfrm>
            <a:off x="381000" y="333375"/>
            <a:ext cx="8382000" cy="4764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en" sz="2400">
                <a:solidFill>
                  <a:srgbClr val="0F172A"/>
                </a:solidFill>
                <a:latin typeface="Arial"/>
                <a:ea typeface="Arial"/>
                <a:cs typeface="Arial"/>
                <a:sym typeface="Arial"/>
              </a:rPr>
              <a:t>Content Filtering &amp; E-Rate Compliance</a:t>
            </a:r>
            <a:endParaRPr b="1" sz="2400">
              <a:solidFill>
                <a:srgbClr val="0F172A"/>
              </a:solidFill>
              <a:latin typeface="Arial"/>
              <a:ea typeface="Arial"/>
              <a:cs typeface="Arial"/>
              <a:sym typeface="Arial"/>
            </a:endParaRPr>
          </a:p>
        </p:txBody>
      </p:sp>
      <p:grpSp>
        <p:nvGrpSpPr>
          <p:cNvPr id="87" name="Google Shape;87;p16"/>
          <p:cNvGrpSpPr/>
          <p:nvPr/>
        </p:nvGrpSpPr>
        <p:grpSpPr>
          <a:xfrm>
            <a:off x="381000" y="904875"/>
            <a:ext cx="8382000" cy="1285800"/>
            <a:chOff x="381000" y="904875"/>
            <a:chExt cx="8382000" cy="1285800"/>
          </a:xfrm>
        </p:grpSpPr>
        <p:sp>
          <p:nvSpPr>
            <p:cNvPr id="88" name="Google Shape;88;p16"/>
            <p:cNvSpPr/>
            <p:nvPr/>
          </p:nvSpPr>
          <p:spPr>
            <a:xfrm>
              <a:off x="381000" y="904875"/>
              <a:ext cx="8382000" cy="1285800"/>
            </a:xfrm>
            <a:prstGeom prst="roundRect">
              <a:avLst>
                <a:gd fmla="val 5925" name="adj"/>
              </a:avLst>
            </a:prstGeom>
            <a:solidFill>
              <a:srgbClr val="EFF6FF"/>
            </a:solidFill>
            <a:ln cap="flat" cmpd="sng" w="9525">
              <a:solidFill>
                <a:srgbClr val="BFDBFE"/>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89" name="Google Shape;89;p16"/>
            <p:cNvSpPr txBox="1"/>
            <p:nvPr/>
          </p:nvSpPr>
          <p:spPr>
            <a:xfrm>
              <a:off x="571500" y="1000125"/>
              <a:ext cx="8001000" cy="10953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en" sz="1200">
                  <a:solidFill>
                    <a:srgbClr val="1E40AF"/>
                  </a:solidFill>
                  <a:latin typeface="Arial"/>
                  <a:ea typeface="Arial"/>
                  <a:cs typeface="Arial"/>
                  <a:sym typeface="Arial"/>
                </a:rPr>
                <a:t>Official USAC Certification Language — Full Compliance (Standard)</a:t>
              </a:r>
              <a:endParaRPr b="1" sz="1200">
                <a:solidFill>
                  <a:srgbClr val="1E40AF"/>
                </a:solidFill>
                <a:latin typeface="Arial"/>
                <a:ea typeface="Arial"/>
                <a:cs typeface="Arial"/>
                <a:sym typeface="Arial"/>
              </a:endParaRPr>
            </a:p>
            <a:p>
              <a:pPr indent="0" lvl="0" marL="0" rtl="0" algn="l">
                <a:spcBef>
                  <a:spcPts val="300"/>
                </a:spcBef>
                <a:spcAft>
                  <a:spcPts val="0"/>
                </a:spcAft>
                <a:buNone/>
              </a:pPr>
              <a:r>
                <a:rPr b="0" lang="en" sz="1000">
                  <a:solidFill>
                    <a:srgbClr val="1E3A8A"/>
                  </a:solidFill>
                  <a:latin typeface="Arial"/>
                  <a:ea typeface="Arial"/>
                  <a:cs typeface="Arial"/>
                  <a:sym typeface="Arial"/>
                </a:rPr>
                <a:t>The authorized administrative authority must check the box next to this exact statutory statement:</a:t>
              </a:r>
              <a:endParaRPr b="0" sz="1000">
                <a:solidFill>
                  <a:srgbClr val="1E3A8A"/>
                </a:solidFill>
                <a:latin typeface="Arial"/>
                <a:ea typeface="Arial"/>
                <a:cs typeface="Arial"/>
                <a:sym typeface="Arial"/>
              </a:endParaRPr>
            </a:p>
            <a:p>
              <a:pPr indent="0" lvl="0" marL="0" rtl="0" algn="l">
                <a:spcBef>
                  <a:spcPts val="600"/>
                </a:spcBef>
                <a:spcAft>
                  <a:spcPts val="0"/>
                </a:spcAft>
                <a:buNone/>
              </a:pPr>
              <a:r>
                <a:rPr b="0" i="1" lang="en" sz="1050">
                  <a:solidFill>
                    <a:srgbClr val="334155"/>
                  </a:solidFill>
                  <a:highlight>
                    <a:srgbClr val="FFFFFF"/>
                  </a:highlight>
                  <a:latin typeface="Arial"/>
                  <a:ea typeface="Arial"/>
                  <a:cs typeface="Arial"/>
                  <a:sym typeface="Arial"/>
                </a:rPr>
                <a:t>"The recipient(s) of service represented in the Funding Request Number(s) on this Form 471 has (have) complied with the requirements of the Children's Internet Protection Act, as codified at 47 U.S.C. 254(h) and (l)."</a:t>
              </a:r>
              <a:endParaRPr b="0" i="1" sz="1050">
                <a:solidFill>
                  <a:srgbClr val="334155"/>
                </a:solidFill>
                <a:highlight>
                  <a:srgbClr val="FFFFFF"/>
                </a:highlight>
                <a:latin typeface="Arial"/>
                <a:ea typeface="Arial"/>
                <a:cs typeface="Arial"/>
                <a:sym typeface="Arial"/>
              </a:endParaRPr>
            </a:p>
          </p:txBody>
        </p:sp>
      </p:grpSp>
      <p:grpSp>
        <p:nvGrpSpPr>
          <p:cNvPr id="90" name="Google Shape;90;p16"/>
          <p:cNvGrpSpPr/>
          <p:nvPr/>
        </p:nvGrpSpPr>
        <p:grpSpPr>
          <a:xfrm>
            <a:off x="381000" y="2381250"/>
            <a:ext cx="1562100" cy="2381400"/>
            <a:chOff x="381000" y="2381250"/>
            <a:chExt cx="1562100" cy="2381400"/>
          </a:xfrm>
        </p:grpSpPr>
        <p:sp>
          <p:nvSpPr>
            <p:cNvPr id="91" name="Google Shape;91;p16"/>
            <p:cNvSpPr/>
            <p:nvPr/>
          </p:nvSpPr>
          <p:spPr>
            <a:xfrm>
              <a:off x="381000" y="2381250"/>
              <a:ext cx="1562100" cy="2381400"/>
            </a:xfrm>
            <a:prstGeom prst="roundRect">
              <a:avLst>
                <a:gd fmla="val 4878"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92" name="Google Shape;92;p16"/>
            <p:cNvSpPr txBox="1"/>
            <p:nvPr/>
          </p:nvSpPr>
          <p:spPr>
            <a:xfrm>
              <a:off x="476250" y="2476500"/>
              <a:ext cx="1371600" cy="21909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lang="en" sz="2400">
                  <a:solidFill>
                    <a:srgbClr val="3B82F6"/>
                  </a:solidFill>
                  <a:latin typeface="Material Icons"/>
                  <a:ea typeface="Material Icons"/>
                  <a:cs typeface="Material Icons"/>
                  <a:sym typeface="Material Icons"/>
                </a:rPr>
                <a:t>filter_alt</a:t>
              </a:r>
              <a:endParaRPr>
                <a:latin typeface="Arial"/>
                <a:ea typeface="Arial"/>
                <a:cs typeface="Arial"/>
                <a:sym typeface="Arial"/>
              </a:endParaRPr>
            </a:p>
            <a:p>
              <a:pPr indent="0" lvl="0" marL="0" rtl="0" algn="l">
                <a:spcBef>
                  <a:spcPts val="0"/>
                </a:spcBef>
                <a:spcAft>
                  <a:spcPts val="0"/>
                </a:spcAft>
                <a:buNone/>
              </a:pPr>
              <a:r>
                <a:rPr b="1" lang="en" sz="1100">
                  <a:solidFill>
                    <a:srgbClr val="0F172A"/>
                  </a:solidFill>
                  <a:latin typeface="Arial"/>
                  <a:ea typeface="Arial"/>
                  <a:cs typeface="Arial"/>
                  <a:sym typeface="Arial"/>
                </a:rPr>
                <a:t>Technology Protection</a:t>
              </a:r>
              <a:endParaRPr b="1" sz="1100">
                <a:solidFill>
                  <a:srgbClr val="0F172A"/>
                </a:solidFill>
                <a:latin typeface="Arial"/>
                <a:ea typeface="Arial"/>
                <a:cs typeface="Arial"/>
                <a:sym typeface="Arial"/>
              </a:endParaRPr>
            </a:p>
            <a:p>
              <a:pPr indent="0" lvl="0" marL="0" rtl="0" algn="l">
                <a:spcBef>
                  <a:spcPts val="600"/>
                </a:spcBef>
                <a:spcAft>
                  <a:spcPts val="0"/>
                </a:spcAft>
                <a:buNone/>
              </a:pPr>
              <a:r>
                <a:rPr b="0" lang="en" sz="950">
                  <a:solidFill>
                    <a:srgbClr val="475569"/>
                  </a:solidFill>
                  <a:latin typeface="Arial"/>
                  <a:ea typeface="Arial"/>
                  <a:cs typeface="Arial"/>
                  <a:sym typeface="Arial"/>
                </a:rPr>
                <a:t>Specific filtering controls blocking internet access to visual depictions that are obscene or harmful to minors.</a:t>
              </a:r>
              <a:endParaRPr b="0" sz="950">
                <a:solidFill>
                  <a:srgbClr val="475569"/>
                </a:solidFill>
                <a:latin typeface="Arial"/>
                <a:ea typeface="Arial"/>
                <a:cs typeface="Arial"/>
                <a:sym typeface="Arial"/>
              </a:endParaRPr>
            </a:p>
          </p:txBody>
        </p:sp>
      </p:grpSp>
      <p:grpSp>
        <p:nvGrpSpPr>
          <p:cNvPr id="93" name="Google Shape;93;p16"/>
          <p:cNvGrpSpPr/>
          <p:nvPr/>
        </p:nvGrpSpPr>
        <p:grpSpPr>
          <a:xfrm>
            <a:off x="2085975" y="2381250"/>
            <a:ext cx="1562100" cy="2381400"/>
            <a:chOff x="2085975" y="2381250"/>
            <a:chExt cx="1562100" cy="2381400"/>
          </a:xfrm>
        </p:grpSpPr>
        <p:sp>
          <p:nvSpPr>
            <p:cNvPr id="94" name="Google Shape;94;p16"/>
            <p:cNvSpPr/>
            <p:nvPr/>
          </p:nvSpPr>
          <p:spPr>
            <a:xfrm>
              <a:off x="2085975" y="2381250"/>
              <a:ext cx="1562100" cy="2381400"/>
            </a:xfrm>
            <a:prstGeom prst="roundRect">
              <a:avLst>
                <a:gd fmla="val 4878"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95" name="Google Shape;95;p16"/>
            <p:cNvSpPr txBox="1"/>
            <p:nvPr/>
          </p:nvSpPr>
          <p:spPr>
            <a:xfrm>
              <a:off x="2181225" y="2476500"/>
              <a:ext cx="1371600" cy="21909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lang="en" sz="2400">
                  <a:solidFill>
                    <a:srgbClr val="3B82F6"/>
                  </a:solidFill>
                  <a:latin typeface="Material Icons"/>
                  <a:ea typeface="Material Icons"/>
                  <a:cs typeface="Material Icons"/>
                  <a:sym typeface="Material Icons"/>
                </a:rPr>
                <a:t>chat</a:t>
              </a:r>
              <a:endParaRPr>
                <a:latin typeface="Arial"/>
                <a:ea typeface="Arial"/>
                <a:cs typeface="Arial"/>
                <a:sym typeface="Arial"/>
              </a:endParaRPr>
            </a:p>
            <a:p>
              <a:pPr indent="0" lvl="0" marL="0" rtl="0" algn="l">
                <a:spcBef>
                  <a:spcPts val="0"/>
                </a:spcBef>
                <a:spcAft>
                  <a:spcPts val="0"/>
                </a:spcAft>
                <a:buNone/>
              </a:pPr>
              <a:r>
                <a:rPr b="1" lang="en" sz="1100">
                  <a:solidFill>
                    <a:srgbClr val="0F172A"/>
                  </a:solidFill>
                  <a:latin typeface="Arial"/>
                  <a:ea typeface="Arial"/>
                  <a:cs typeface="Arial"/>
                  <a:sym typeface="Arial"/>
                </a:rPr>
                <a:t>Minor Safety</a:t>
              </a:r>
              <a:endParaRPr b="1" sz="1100">
                <a:solidFill>
                  <a:srgbClr val="0F172A"/>
                </a:solidFill>
                <a:latin typeface="Arial"/>
                <a:ea typeface="Arial"/>
                <a:cs typeface="Arial"/>
                <a:sym typeface="Arial"/>
              </a:endParaRPr>
            </a:p>
            <a:p>
              <a:pPr indent="0" lvl="0" marL="0" rtl="0" algn="l">
                <a:spcBef>
                  <a:spcPts val="600"/>
                </a:spcBef>
                <a:spcAft>
                  <a:spcPts val="0"/>
                </a:spcAft>
                <a:buNone/>
              </a:pPr>
              <a:r>
                <a:rPr b="0" lang="en" sz="950">
                  <a:solidFill>
                    <a:srgbClr val="475569"/>
                  </a:solidFill>
                  <a:latin typeface="Arial"/>
                  <a:ea typeface="Arial"/>
                  <a:cs typeface="Arial"/>
                  <a:sym typeface="Arial"/>
                </a:rPr>
                <a:t>Safety and security protocols governing email, chat rooms, and other direct digital communications.</a:t>
              </a:r>
              <a:endParaRPr b="0" sz="950">
                <a:solidFill>
                  <a:srgbClr val="475569"/>
                </a:solidFill>
                <a:latin typeface="Arial"/>
                <a:ea typeface="Arial"/>
                <a:cs typeface="Arial"/>
                <a:sym typeface="Arial"/>
              </a:endParaRPr>
            </a:p>
          </p:txBody>
        </p:sp>
      </p:grpSp>
      <p:grpSp>
        <p:nvGrpSpPr>
          <p:cNvPr id="96" name="Google Shape;96;p16"/>
          <p:cNvGrpSpPr/>
          <p:nvPr/>
        </p:nvGrpSpPr>
        <p:grpSpPr>
          <a:xfrm>
            <a:off x="3790950" y="2381250"/>
            <a:ext cx="1562100" cy="2381400"/>
            <a:chOff x="3790950" y="2381250"/>
            <a:chExt cx="1562100" cy="2381400"/>
          </a:xfrm>
        </p:grpSpPr>
        <p:sp>
          <p:nvSpPr>
            <p:cNvPr id="97" name="Google Shape;97;p16"/>
            <p:cNvSpPr/>
            <p:nvPr/>
          </p:nvSpPr>
          <p:spPr>
            <a:xfrm>
              <a:off x="3790950" y="2381250"/>
              <a:ext cx="1562100" cy="2381400"/>
            </a:xfrm>
            <a:prstGeom prst="roundRect">
              <a:avLst>
                <a:gd fmla="val 4878"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98" name="Google Shape;98;p16"/>
            <p:cNvSpPr txBox="1"/>
            <p:nvPr/>
          </p:nvSpPr>
          <p:spPr>
            <a:xfrm>
              <a:off x="3886200" y="2476500"/>
              <a:ext cx="1371600" cy="21909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lang="en" sz="2400">
                  <a:solidFill>
                    <a:srgbClr val="3B82F6"/>
                  </a:solidFill>
                  <a:latin typeface="Material Icons"/>
                  <a:ea typeface="Material Icons"/>
                  <a:cs typeface="Material Icons"/>
                  <a:sym typeface="Material Icons"/>
                </a:rPr>
                <a:t>gavel</a:t>
              </a:r>
              <a:endParaRPr>
                <a:latin typeface="Arial"/>
                <a:ea typeface="Arial"/>
                <a:cs typeface="Arial"/>
                <a:sym typeface="Arial"/>
              </a:endParaRPr>
            </a:p>
            <a:p>
              <a:pPr indent="0" lvl="0" marL="0" rtl="0" algn="l">
                <a:spcBef>
                  <a:spcPts val="0"/>
                </a:spcBef>
                <a:spcAft>
                  <a:spcPts val="0"/>
                </a:spcAft>
                <a:buNone/>
              </a:pPr>
              <a:r>
                <a:rPr b="1" lang="en" sz="1100">
                  <a:solidFill>
                    <a:srgbClr val="0F172A"/>
                  </a:solidFill>
                  <a:latin typeface="Arial"/>
                  <a:ea typeface="Arial"/>
                  <a:cs typeface="Arial"/>
                  <a:sym typeface="Arial"/>
                </a:rPr>
                <a:t>Access Control</a:t>
              </a:r>
              <a:endParaRPr b="1" sz="1100">
                <a:solidFill>
                  <a:srgbClr val="0F172A"/>
                </a:solidFill>
                <a:latin typeface="Arial"/>
                <a:ea typeface="Arial"/>
                <a:cs typeface="Arial"/>
                <a:sym typeface="Arial"/>
              </a:endParaRPr>
            </a:p>
            <a:p>
              <a:pPr indent="0" lvl="0" marL="0" rtl="0" algn="l">
                <a:spcBef>
                  <a:spcPts val="600"/>
                </a:spcBef>
                <a:spcAft>
                  <a:spcPts val="0"/>
                </a:spcAft>
                <a:buNone/>
              </a:pPr>
              <a:r>
                <a:rPr b="0" lang="en" sz="950">
                  <a:solidFill>
                    <a:srgbClr val="475569"/>
                  </a:solidFill>
                  <a:latin typeface="Arial"/>
                  <a:ea typeface="Arial"/>
                  <a:cs typeface="Arial"/>
                  <a:sym typeface="Arial"/>
                </a:rPr>
                <a:t>Strict rules and prevention measures regarding hacking or other unlawful online activities by minors.</a:t>
              </a:r>
              <a:endParaRPr b="0" sz="950">
                <a:solidFill>
                  <a:srgbClr val="475569"/>
                </a:solidFill>
                <a:latin typeface="Arial"/>
                <a:ea typeface="Arial"/>
                <a:cs typeface="Arial"/>
                <a:sym typeface="Arial"/>
              </a:endParaRPr>
            </a:p>
          </p:txBody>
        </p:sp>
      </p:grpSp>
      <p:grpSp>
        <p:nvGrpSpPr>
          <p:cNvPr id="99" name="Google Shape;99;p16"/>
          <p:cNvGrpSpPr/>
          <p:nvPr/>
        </p:nvGrpSpPr>
        <p:grpSpPr>
          <a:xfrm>
            <a:off x="5495925" y="2381250"/>
            <a:ext cx="1562100" cy="2381400"/>
            <a:chOff x="5495925" y="2381250"/>
            <a:chExt cx="1562100" cy="2381400"/>
          </a:xfrm>
        </p:grpSpPr>
        <p:sp>
          <p:nvSpPr>
            <p:cNvPr id="100" name="Google Shape;100;p16"/>
            <p:cNvSpPr/>
            <p:nvPr/>
          </p:nvSpPr>
          <p:spPr>
            <a:xfrm>
              <a:off x="5495925" y="2381250"/>
              <a:ext cx="1562100" cy="2381400"/>
            </a:xfrm>
            <a:prstGeom prst="roundRect">
              <a:avLst>
                <a:gd fmla="val 4878"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01" name="Google Shape;101;p16"/>
            <p:cNvSpPr txBox="1"/>
            <p:nvPr/>
          </p:nvSpPr>
          <p:spPr>
            <a:xfrm>
              <a:off x="5591175" y="2476500"/>
              <a:ext cx="1371600" cy="21909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lang="en" sz="2400">
                  <a:solidFill>
                    <a:srgbClr val="3B82F6"/>
                  </a:solidFill>
                  <a:latin typeface="Material Icons"/>
                  <a:ea typeface="Material Icons"/>
                  <a:cs typeface="Material Icons"/>
                  <a:sym typeface="Material Icons"/>
                </a:rPr>
                <a:t>security</a:t>
              </a:r>
              <a:endParaRPr>
                <a:latin typeface="Arial"/>
                <a:ea typeface="Arial"/>
                <a:cs typeface="Arial"/>
                <a:sym typeface="Arial"/>
              </a:endParaRPr>
            </a:p>
            <a:p>
              <a:pPr indent="0" lvl="0" marL="0" rtl="0" algn="l">
                <a:spcBef>
                  <a:spcPts val="0"/>
                </a:spcBef>
                <a:spcAft>
                  <a:spcPts val="0"/>
                </a:spcAft>
                <a:buNone/>
              </a:pPr>
              <a:r>
                <a:rPr b="1" lang="en" sz="1100">
                  <a:solidFill>
                    <a:srgbClr val="0F172A"/>
                  </a:solidFill>
                  <a:latin typeface="Arial"/>
                  <a:ea typeface="Arial"/>
                  <a:cs typeface="Arial"/>
                  <a:sym typeface="Arial"/>
                </a:rPr>
                <a:t>Personal Info</a:t>
              </a:r>
              <a:endParaRPr b="1" sz="1100">
                <a:solidFill>
                  <a:srgbClr val="0F172A"/>
                </a:solidFill>
                <a:latin typeface="Arial"/>
                <a:ea typeface="Arial"/>
                <a:cs typeface="Arial"/>
                <a:sym typeface="Arial"/>
              </a:endParaRPr>
            </a:p>
            <a:p>
              <a:pPr indent="0" lvl="0" marL="0" rtl="0" algn="l">
                <a:spcBef>
                  <a:spcPts val="600"/>
                </a:spcBef>
                <a:spcAft>
                  <a:spcPts val="0"/>
                </a:spcAft>
                <a:buNone/>
              </a:pPr>
              <a:r>
                <a:rPr b="0" lang="en" sz="950">
                  <a:solidFill>
                    <a:srgbClr val="475569"/>
                  </a:solidFill>
                  <a:latin typeface="Arial"/>
                  <a:ea typeface="Arial"/>
                  <a:cs typeface="Arial"/>
                  <a:sym typeface="Arial"/>
                </a:rPr>
                <a:t>Protection against unauthorized disclosure, use, and dissemination of minors' personal details.</a:t>
              </a:r>
              <a:endParaRPr b="0" sz="950">
                <a:solidFill>
                  <a:srgbClr val="475569"/>
                </a:solidFill>
                <a:latin typeface="Arial"/>
                <a:ea typeface="Arial"/>
                <a:cs typeface="Arial"/>
                <a:sym typeface="Arial"/>
              </a:endParaRPr>
            </a:p>
          </p:txBody>
        </p:sp>
      </p:grpSp>
      <p:grpSp>
        <p:nvGrpSpPr>
          <p:cNvPr id="102" name="Google Shape;102;p16"/>
          <p:cNvGrpSpPr/>
          <p:nvPr/>
        </p:nvGrpSpPr>
        <p:grpSpPr>
          <a:xfrm>
            <a:off x="7200900" y="2381250"/>
            <a:ext cx="1562100" cy="2381400"/>
            <a:chOff x="7200900" y="2381250"/>
            <a:chExt cx="1562100" cy="2381400"/>
          </a:xfrm>
        </p:grpSpPr>
        <p:sp>
          <p:nvSpPr>
            <p:cNvPr id="103" name="Google Shape;103;p16"/>
            <p:cNvSpPr/>
            <p:nvPr/>
          </p:nvSpPr>
          <p:spPr>
            <a:xfrm>
              <a:off x="7200900" y="2381250"/>
              <a:ext cx="1562100" cy="2381400"/>
            </a:xfrm>
            <a:prstGeom prst="roundRect">
              <a:avLst>
                <a:gd fmla="val 4878"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04" name="Google Shape;104;p16"/>
            <p:cNvSpPr txBox="1"/>
            <p:nvPr/>
          </p:nvSpPr>
          <p:spPr>
            <a:xfrm>
              <a:off x="7296150" y="2476500"/>
              <a:ext cx="1371600" cy="21909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lang="en" sz="2400">
                  <a:solidFill>
                    <a:srgbClr val="3B82F6"/>
                  </a:solidFill>
                  <a:latin typeface="Material Icons"/>
                  <a:ea typeface="Material Icons"/>
                  <a:cs typeface="Material Icons"/>
                  <a:sym typeface="Material Icons"/>
                </a:rPr>
                <a:t>school</a:t>
              </a:r>
              <a:endParaRPr>
                <a:latin typeface="Arial"/>
                <a:ea typeface="Arial"/>
                <a:cs typeface="Arial"/>
                <a:sym typeface="Arial"/>
              </a:endParaRPr>
            </a:p>
            <a:p>
              <a:pPr indent="0" lvl="0" marL="0" rtl="0" algn="l">
                <a:spcBef>
                  <a:spcPts val="0"/>
                </a:spcBef>
                <a:spcAft>
                  <a:spcPts val="0"/>
                </a:spcAft>
                <a:buNone/>
              </a:pPr>
              <a:r>
                <a:rPr b="1" lang="en" sz="1100">
                  <a:solidFill>
                    <a:srgbClr val="0F172A"/>
                  </a:solidFill>
                  <a:latin typeface="Arial"/>
                  <a:ea typeface="Arial"/>
                  <a:cs typeface="Arial"/>
                  <a:sym typeface="Arial"/>
                </a:rPr>
                <a:t>Digital Education</a:t>
              </a:r>
              <a:endParaRPr b="1" sz="1100">
                <a:solidFill>
                  <a:srgbClr val="0F172A"/>
                </a:solidFill>
                <a:latin typeface="Arial"/>
                <a:ea typeface="Arial"/>
                <a:cs typeface="Arial"/>
                <a:sym typeface="Arial"/>
              </a:endParaRPr>
            </a:p>
            <a:p>
              <a:pPr indent="0" lvl="0" marL="0" rtl="0" algn="l">
                <a:spcBef>
                  <a:spcPts val="600"/>
                </a:spcBef>
                <a:spcAft>
                  <a:spcPts val="0"/>
                </a:spcAft>
                <a:buNone/>
              </a:pPr>
              <a:r>
                <a:rPr b="0" lang="en" sz="950">
                  <a:solidFill>
                    <a:srgbClr val="475569"/>
                  </a:solidFill>
                  <a:latin typeface="Arial"/>
                  <a:ea typeface="Arial"/>
                  <a:cs typeface="Arial"/>
                  <a:sym typeface="Arial"/>
                </a:rPr>
                <a:t>Mandatory training on appropriate online behavior, social networking, and cyberbullying awareness.</a:t>
              </a:r>
              <a:endParaRPr b="0" sz="950">
                <a:solidFill>
                  <a:srgbClr val="475569"/>
                </a:solidFill>
                <a:latin typeface="Arial"/>
                <a:ea typeface="Arial"/>
                <a:cs typeface="Arial"/>
                <a:sym typeface="Arial"/>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pic>
        <p:nvPicPr>
          <p:cNvPr id="109" name="Google Shape;109;p17"/>
          <p:cNvPicPr preferRelativeResize="0"/>
          <p:nvPr/>
        </p:nvPicPr>
        <p:blipFill>
          <a:blip r:embed="rId3">
            <a:alphaModFix/>
          </a:blip>
          <a:stretch>
            <a:fillRect/>
          </a:stretch>
        </p:blipFill>
        <p:spPr>
          <a:xfrm>
            <a:off x="152400" y="152400"/>
            <a:ext cx="8839202" cy="486527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