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806861.15</c:v>
                </c:pt>
                <c:pt idx="1">
                  <c:v>0</c:v>
                </c:pt>
                <c:pt idx="2">
                  <c:v>9206.07</c:v>
                </c:pt>
                <c:pt idx="3">
                  <c:v>33381.15</c:v>
                </c:pt>
                <c:pt idx="4">
                  <c:v>55588.46</c:v>
                </c:pt>
                <c:pt idx="5">
                  <c:v>701379</c:v>
                </c:pt>
                <c:pt idx="6">
                  <c:v>1140.8399999999999</c:v>
                </c:pt>
                <c:pt idx="7">
                  <c:v>31846.34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557297.35</c:v>
                </c:pt>
                <c:pt idx="1">
                  <c:v>182059.51</c:v>
                </c:pt>
                <c:pt idx="2">
                  <c:v>17513.39</c:v>
                </c:pt>
                <c:pt idx="3">
                  <c:v>85653.37</c:v>
                </c:pt>
                <c:pt idx="4">
                  <c:v>102977.33</c:v>
                </c:pt>
                <c:pt idx="5">
                  <c:v>56257.4</c:v>
                </c:pt>
                <c:pt idx="6">
                  <c:v>144884.22</c:v>
                </c:pt>
                <c:pt idx="7">
                  <c:v>173650.65</c:v>
                </c:pt>
                <c:pt idx="8">
                  <c:v>1432.37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0"/>
        <c:delete val="1"/>
      </c:legendEntry>
      <c:legendEntry>
        <c:idx val="11"/>
        <c:delete val="1"/>
      </c:legendEntry>
      <c:legendEntry>
        <c:idx val="12"/>
        <c:delete val="1"/>
      </c:legendEntry>
      <c:legendEntry>
        <c:idx val="13"/>
        <c:delete val="1"/>
      </c:legendEntry>
      <c:legendEntry>
        <c:idx val="14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17B29C20-8F03-4513-91F5-135F639E9A6C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4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74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48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6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04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297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89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6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66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57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0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December 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December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$8,163,749.52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December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- $7,769,295.09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423901"/>
            <a:ext cx="6265088" cy="685800"/>
          </a:xfrm>
        </p:spPr>
        <p:txBody>
          <a:bodyPr/>
          <a:lstStyle/>
          <a:p>
            <a:r>
              <a:rPr lang="en-US" dirty="0"/>
              <a:t>This December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18447" y="1054189"/>
            <a:ext cx="6264350" cy="1940015"/>
          </a:xfrm>
        </p:spPr>
        <p:txBody>
          <a:bodyPr>
            <a:normAutofit/>
          </a:bodyPr>
          <a:lstStyle/>
          <a:p>
            <a:r>
              <a:rPr lang="en-US" dirty="0"/>
              <a:t>General Fund - $1,639,403.01</a:t>
            </a:r>
          </a:p>
          <a:p>
            <a:r>
              <a:rPr lang="en-US" dirty="0"/>
              <a:t>Special Fund - $38,030.00</a:t>
            </a:r>
          </a:p>
          <a:p>
            <a:r>
              <a:rPr lang="en-US" dirty="0"/>
              <a:t>Food Service - $155,000.00</a:t>
            </a:r>
          </a:p>
          <a:p>
            <a:r>
              <a:rPr lang="en-US" dirty="0"/>
              <a:t>Child Care - $12,537.80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5979" y="2908363"/>
            <a:ext cx="6264414" cy="685800"/>
          </a:xfrm>
        </p:spPr>
        <p:txBody>
          <a:bodyPr/>
          <a:lstStyle/>
          <a:p>
            <a:r>
              <a:rPr lang="en-US" dirty="0"/>
              <a:t>Last December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5305" y="3688765"/>
            <a:ext cx="6265588" cy="2637390"/>
          </a:xfrm>
        </p:spPr>
        <p:txBody>
          <a:bodyPr>
            <a:normAutofit/>
          </a:bodyPr>
          <a:lstStyle/>
          <a:p>
            <a:r>
              <a:rPr lang="en-US" dirty="0"/>
              <a:t>General Fund - $1,809,029.45</a:t>
            </a:r>
          </a:p>
          <a:p>
            <a:r>
              <a:rPr lang="en-US" dirty="0"/>
              <a:t>Special Fund - $18,657.00</a:t>
            </a:r>
          </a:p>
          <a:p>
            <a:r>
              <a:rPr lang="en-US" dirty="0"/>
              <a:t>Food Service - $454,577.65</a:t>
            </a:r>
          </a:p>
          <a:p>
            <a:r>
              <a:rPr lang="en-US" dirty="0"/>
              <a:t>Childcare - $10,041.02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532597"/>
            <a:ext cx="6265088" cy="685800"/>
          </a:xfrm>
        </p:spPr>
        <p:txBody>
          <a:bodyPr/>
          <a:lstStyle/>
          <a:p>
            <a:r>
              <a:rPr lang="en-US" dirty="0"/>
              <a:t>This December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25305" y="1353691"/>
            <a:ext cx="6264350" cy="2253575"/>
          </a:xfrm>
        </p:spPr>
        <p:txBody>
          <a:bodyPr>
            <a:normAutofit/>
          </a:bodyPr>
          <a:lstStyle/>
          <a:p>
            <a:r>
              <a:rPr lang="en-US" dirty="0"/>
              <a:t>General Fund - $1,321,725.59</a:t>
            </a:r>
          </a:p>
          <a:p>
            <a:r>
              <a:rPr lang="en-US" dirty="0"/>
              <a:t>Special Fund - $279,946.23</a:t>
            </a:r>
          </a:p>
          <a:p>
            <a:r>
              <a:rPr lang="en-US" dirty="0"/>
              <a:t>Food Service - $165,905.30</a:t>
            </a:r>
          </a:p>
          <a:p>
            <a:r>
              <a:rPr lang="en-US" dirty="0"/>
              <a:t>Childcare - $15,554.76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4067" y="3947426"/>
            <a:ext cx="6205323" cy="402149"/>
          </a:xfrm>
        </p:spPr>
        <p:txBody>
          <a:bodyPr/>
          <a:lstStyle/>
          <a:p>
            <a:r>
              <a:rPr lang="en-US" dirty="0"/>
              <a:t>Last December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4067" y="4349575"/>
            <a:ext cx="6265588" cy="2176902"/>
          </a:xfrm>
        </p:spPr>
        <p:txBody>
          <a:bodyPr>
            <a:normAutofit/>
          </a:bodyPr>
          <a:lstStyle/>
          <a:p>
            <a:r>
              <a:rPr lang="en-US" dirty="0"/>
              <a:t>General Fund - $1,017,798.81</a:t>
            </a:r>
          </a:p>
          <a:p>
            <a:r>
              <a:rPr lang="en-US" dirty="0"/>
              <a:t>Special Fund - $361,651.72</a:t>
            </a:r>
          </a:p>
          <a:p>
            <a:r>
              <a:rPr lang="en-US" dirty="0"/>
              <a:t>Food Service - $129,396.57</a:t>
            </a:r>
          </a:p>
          <a:p>
            <a:r>
              <a:rPr lang="en-US" dirty="0"/>
              <a:t>Childcare - $16,520.43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Revenue Breakdown</a:t>
            </a:r>
          </a:p>
          <a:p>
            <a:r>
              <a:rPr lang="en-US" dirty="0"/>
              <a:t>Total Revenue = $1,639,403.01</a:t>
            </a:r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63369880"/>
              </p:ext>
            </p:extLst>
          </p:nvPr>
        </p:nvGraphicFramePr>
        <p:xfrm>
          <a:off x="4647501" y="511728"/>
          <a:ext cx="7181908" cy="5126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4010525"/>
              </p:ext>
            </p:extLst>
          </p:nvPr>
        </p:nvGraphicFramePr>
        <p:xfrm>
          <a:off x="5110163" y="803275"/>
          <a:ext cx="6275387" cy="5249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$1,321,725.59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2378</TotalTime>
  <Words>133</Words>
  <Application>Microsoft Office PowerPoint</Application>
  <PresentationFormat>Widescreen</PresentationFormat>
  <Paragraphs>37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Rockwell</vt:lpstr>
      <vt:lpstr>Wingdings</vt:lpstr>
      <vt:lpstr>Atlas</vt:lpstr>
      <vt:lpstr>December Financial Report</vt:lpstr>
      <vt:lpstr>Bank Statement</vt:lpstr>
      <vt:lpstr>Revenues</vt:lpstr>
      <vt:lpstr>Expenses</vt:lpstr>
      <vt:lpstr>General Fund</vt:lpstr>
      <vt:lpstr>General Fund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Preston Browning</cp:lastModifiedBy>
  <cp:revision>66</cp:revision>
  <cp:lastPrinted>2022-12-07T15:48:59Z</cp:lastPrinted>
  <dcterms:created xsi:type="dcterms:W3CDTF">2021-03-04T14:20:50Z</dcterms:created>
  <dcterms:modified xsi:type="dcterms:W3CDTF">2025-01-08T14:32:09Z</dcterms:modified>
</cp:coreProperties>
</file>