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>
                  <a:alpha val="9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>
                <a:innerShdw blurRad="114300">
                  <a:schemeClr val="accent5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5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>
                  <a:alpha val="9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>
                <a:innerShdw blurRad="114300">
                  <a:schemeClr val="accent6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6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  <a:alpha val="90000"/>
                </a:schemeClr>
              </a:solidFill>
              <a:ln w="19050">
                <a:solidFill>
                  <a:schemeClr val="accent1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  <a:alpha val="90000"/>
                </a:schemeClr>
              </a:solidFill>
              <a:ln w="19050">
                <a:solidFill>
                  <a:schemeClr val="accent2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  <a:alpha val="90000"/>
                </a:schemeClr>
              </a:solidFill>
              <a:ln w="19050">
                <a:solidFill>
                  <a:schemeClr val="accent3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  <a:alpha val="90000"/>
                </a:schemeClr>
              </a:solidFill>
              <a:ln w="19050">
                <a:solidFill>
                  <a:schemeClr val="accent4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dLbls>
            <c:dLbl>
              <c:idx val="0"/>
              <c:layout>
                <c:manualLayout>
                  <c:x val="-0.27698618141755632"/>
                  <c:y val="0.6273329277642071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DAF-49AD-B235-156D17380CF6}"/>
                </c:ext>
              </c:extLst>
            </c:dLbl>
            <c:dLbl>
              <c:idx val="1"/>
              <c:layout>
                <c:manualLayout>
                  <c:x val="3.1578220369337391E-2"/>
                  <c:y val="0.72155636117586075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DAF-49AD-B235-156D17380CF6}"/>
                </c:ext>
              </c:extLst>
            </c:dLbl>
            <c:dLbl>
              <c:idx val="2"/>
              <c:layout>
                <c:manualLayout>
                  <c:x val="-0.10051620318855903"/>
                  <c:y val="0.53580363211983328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DAF-49AD-B235-156D17380CF6}"/>
                </c:ext>
              </c:extLst>
            </c:dLbl>
            <c:dLbl>
              <c:idx val="3"/>
              <c:layout>
                <c:manualLayout>
                  <c:x val="2.6849658958289564E-2"/>
                  <c:y val="6.0092256630072331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DAF-49AD-B235-156D17380CF6}"/>
                </c:ext>
              </c:extLst>
            </c:dLbl>
            <c:dLbl>
              <c:idx val="4"/>
              <c:layout>
                <c:manualLayout>
                  <c:x val="2.418080820881072E-2"/>
                  <c:y val="0.3357176038727713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5"/>
                  </a:solidFill>
                  <a:round/>
                </a:ln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5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DAF-49AD-B235-156D17380CF6}"/>
                </c:ext>
              </c:extLst>
            </c:dLbl>
            <c:dLbl>
              <c:idx val="5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6"/>
                  </a:solidFill>
                  <a:round/>
                </a:ln>
                <a:effectLst>
                  <a:outerShdw blurRad="50800" dist="38100" dir="2700000" algn="tl" rotWithShape="0">
                    <a:schemeClr val="accent6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6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B-5DAF-49AD-B235-156D17380CF6}"/>
                </c:ext>
              </c:extLst>
            </c:dLbl>
            <c:dLbl>
              <c:idx val="6"/>
              <c:layout>
                <c:manualLayout>
                  <c:x val="-0.26581446509639739"/>
                  <c:y val="0.88554880641626899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1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DAF-49AD-B235-156D17380CF6}"/>
                </c:ext>
              </c:extLst>
            </c:dLbl>
            <c:dLbl>
              <c:idx val="7"/>
              <c:layout>
                <c:manualLayout>
                  <c:x val="-0.28510908626705389"/>
                  <c:y val="0.6030474070993220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2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DAF-49AD-B235-156D17380CF6}"/>
                </c:ext>
              </c:extLst>
            </c:dLbl>
            <c:dLbl>
              <c:idx val="8"/>
              <c:layout>
                <c:manualLayout>
                  <c:x val="-0.33867006695563318"/>
                  <c:y val="0.37458602462590906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3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DAF-49AD-B235-156D17380CF6}"/>
                </c:ext>
              </c:extLst>
            </c:dLbl>
            <c:dLbl>
              <c:idx val="9"/>
              <c:layout>
                <c:manualLayout>
                  <c:x val="-0.34628089591917621"/>
                  <c:y val="0.1183638493062388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4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5718645307288"/>
                      <c:h val="0.205963418078657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5DAF-49AD-B235-156D17380CF6}"/>
                </c:ext>
              </c:extLst>
            </c:dLbl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169639.44</c:v>
                </c:pt>
                <c:pt idx="1">
                  <c:v>0</c:v>
                </c:pt>
                <c:pt idx="2">
                  <c:v>500</c:v>
                </c:pt>
                <c:pt idx="3">
                  <c:v>26274.46</c:v>
                </c:pt>
                <c:pt idx="4">
                  <c:v>11657.1</c:v>
                </c:pt>
                <c:pt idx="5">
                  <c:v>803352</c:v>
                </c:pt>
                <c:pt idx="6">
                  <c:v>1140.99</c:v>
                </c:pt>
                <c:pt idx="7">
                  <c:v>10607.42</c:v>
                </c:pt>
                <c:pt idx="8">
                  <c:v>0</c:v>
                </c:pt>
                <c:pt idx="9">
                  <c:v>22000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05F8-4A6A-9035-7FAE3EE17B6B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05F8-4A6A-9035-7FAE3EE17B6B}"/>
                </c:ext>
              </c:extLst>
            </c:dLbl>
            <c:dLbl>
              <c:idx val="2"/>
              <c:layout>
                <c:manualLayout>
                  <c:x val="8.7250718856610975E-3"/>
                  <c:y val="4.06479099135302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F8-4A6A-9035-7FAE3EE17B6B}"/>
                </c:ext>
              </c:extLst>
            </c:dLbl>
            <c:dLbl>
              <c:idx val="3"/>
              <c:layout>
                <c:manualLayout>
                  <c:x val="5.3535960108236885E-2"/>
                  <c:y val="3.613131742393647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5F8-4A6A-9035-7FAE3EE17B6B}"/>
                </c:ext>
              </c:extLst>
            </c:dLbl>
            <c:dLbl>
              <c:idx val="4"/>
              <c:layout>
                <c:manualLayout>
                  <c:x val="3.4068338250696203E-2"/>
                  <c:y val="2.484028072895652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5F8-4A6A-9035-7FAE3EE17B6B}"/>
                </c:ext>
              </c:extLst>
            </c:dLbl>
            <c:dLbl>
              <c:idx val="5"/>
              <c:layout>
                <c:manualLayout>
                  <c:x val="0"/>
                  <c:y val="-1.58076291845738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5F8-4A6A-9035-7FAE3EE17B6B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5F8-4A6A-9035-7FAE3EE17B6B}"/>
                </c:ext>
              </c:extLst>
            </c:dLbl>
            <c:dLbl>
              <c:idx val="7"/>
              <c:layout>
                <c:manualLayout>
                  <c:x val="-1.2978414571693797E-2"/>
                  <c:y val="-0.1400093884525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5F8-4A6A-9035-7FAE3EE17B6B}"/>
                </c:ext>
              </c:extLst>
            </c:dLbl>
            <c:dLbl>
              <c:idx val="8"/>
              <c:layout>
                <c:manualLayout>
                  <c:x val="5.2350431313966952E-2"/>
                  <c:y val="-7.67790495258653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5F8-4A6A-9035-7FAE3EE17B6B}"/>
                </c:ext>
              </c:extLst>
            </c:dLbl>
            <c:dLbl>
              <c:idx val="9"/>
              <c:layout>
                <c:manualLayout>
                  <c:x val="0.13262109266204972"/>
                  <c:y val="-1.35492440339762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5F8-4A6A-9035-7FAE3EE17B6B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5-05F8-4A6A-9035-7FAE3EE17B6B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7-05F8-4A6A-9035-7FAE3EE17B6B}"/>
                </c:ext>
              </c:extLst>
            </c:dLbl>
            <c:dLbl>
              <c:idx val="1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9-05F8-4A6A-9035-7FAE3EE17B6B}"/>
                </c:ext>
              </c:extLst>
            </c:dLbl>
            <c:dLbl>
              <c:idx val="1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B-05F8-4A6A-9035-7FAE3EE17B6B}"/>
                </c:ext>
              </c:extLst>
            </c:dLbl>
            <c:dLbl>
              <c:idx val="1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D-05F8-4A6A-9035-7FAE3EE17B6B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1048919.3</c:v>
                </c:pt>
                <c:pt idx="1">
                  <c:v>119720.47</c:v>
                </c:pt>
                <c:pt idx="2">
                  <c:v>269331.14</c:v>
                </c:pt>
                <c:pt idx="3">
                  <c:v>113862.34</c:v>
                </c:pt>
                <c:pt idx="4">
                  <c:v>157905.07999999999</c:v>
                </c:pt>
                <c:pt idx="5">
                  <c:v>130577.47</c:v>
                </c:pt>
                <c:pt idx="6">
                  <c:v>265363.40999999997</c:v>
                </c:pt>
                <c:pt idx="7">
                  <c:v>162133.73000000001</c:v>
                </c:pt>
                <c:pt idx="8">
                  <c:v>4039.47</c:v>
                </c:pt>
                <c:pt idx="9">
                  <c:v>345200.88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F81150-1E12-4EA5-8C87-515FC55CD3C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F4DDFE-EDBD-463F-81B8-103C87ED042F}">
      <dgm:prSet/>
      <dgm:spPr/>
      <dgm:t>
        <a:bodyPr/>
        <a:lstStyle/>
        <a:p>
          <a:r>
            <a:rPr lang="en-US"/>
            <a:t>AFR due to KDE by 7/25/26.</a:t>
          </a:r>
        </a:p>
      </dgm:t>
    </dgm:pt>
    <dgm:pt modelId="{B03EA58A-A7E5-45FD-BE48-1ADF2459091B}" type="parTrans" cxnId="{1A5ECBCF-B1A8-4E6E-9BA6-B48E338BF931}">
      <dgm:prSet/>
      <dgm:spPr/>
      <dgm:t>
        <a:bodyPr/>
        <a:lstStyle/>
        <a:p>
          <a:endParaRPr lang="en-US"/>
        </a:p>
      </dgm:t>
    </dgm:pt>
    <dgm:pt modelId="{35E5F653-554C-4015-8EE7-016668F1C483}" type="sibTrans" cxnId="{1A5ECBCF-B1A8-4E6E-9BA6-B48E338BF931}">
      <dgm:prSet/>
      <dgm:spPr/>
      <dgm:t>
        <a:bodyPr/>
        <a:lstStyle/>
        <a:p>
          <a:endParaRPr lang="en-US"/>
        </a:p>
      </dgm:t>
    </dgm:pt>
    <dgm:pt modelId="{934CAE9A-9269-417B-99DB-EA1D667EE369}">
      <dgm:prSet/>
      <dgm:spPr/>
      <dgm:t>
        <a:bodyPr/>
        <a:lstStyle/>
        <a:p>
          <a:r>
            <a:rPr lang="en-US"/>
            <a:t>Resubmitted federal cash request, awaiting to hear back from KDE. New request for $506,238.03.</a:t>
          </a:r>
        </a:p>
      </dgm:t>
    </dgm:pt>
    <dgm:pt modelId="{348F6262-D362-40F0-8E19-470BAB5DBAD6}" type="parTrans" cxnId="{7FB41345-A10F-42EA-9C81-100E16D6BCBB}">
      <dgm:prSet/>
      <dgm:spPr/>
      <dgm:t>
        <a:bodyPr/>
        <a:lstStyle/>
        <a:p>
          <a:endParaRPr lang="en-US"/>
        </a:p>
      </dgm:t>
    </dgm:pt>
    <dgm:pt modelId="{30D30C3B-1AEA-4B6E-9006-CD4EABC1918A}" type="sibTrans" cxnId="{7FB41345-A10F-42EA-9C81-100E16D6BCBB}">
      <dgm:prSet/>
      <dgm:spPr/>
      <dgm:t>
        <a:bodyPr/>
        <a:lstStyle/>
        <a:p>
          <a:endParaRPr lang="en-US"/>
        </a:p>
      </dgm:t>
    </dgm:pt>
    <dgm:pt modelId="{6D54BE24-F5ED-4F90-A011-1B14EC0BFB71}">
      <dgm:prSet/>
      <dgm:spPr/>
      <dgm:t>
        <a:bodyPr/>
        <a:lstStyle/>
        <a:p>
          <a:r>
            <a:rPr lang="en-US"/>
            <a:t>Auditors will audit the school’s records on 7/9/26.</a:t>
          </a:r>
        </a:p>
      </dgm:t>
    </dgm:pt>
    <dgm:pt modelId="{104A5FEC-D063-4DC8-A74D-ACF5FD7F8D7F}" type="parTrans" cxnId="{4B589435-CBDD-4D4D-8634-B5243BF03CE4}">
      <dgm:prSet/>
      <dgm:spPr/>
      <dgm:t>
        <a:bodyPr/>
        <a:lstStyle/>
        <a:p>
          <a:endParaRPr lang="en-US"/>
        </a:p>
      </dgm:t>
    </dgm:pt>
    <dgm:pt modelId="{825FE7B6-9090-4D2A-8124-FF7F10C6FDE2}" type="sibTrans" cxnId="{4B589435-CBDD-4D4D-8634-B5243BF03CE4}">
      <dgm:prSet/>
      <dgm:spPr/>
      <dgm:t>
        <a:bodyPr/>
        <a:lstStyle/>
        <a:p>
          <a:endParaRPr lang="en-US"/>
        </a:p>
      </dgm:t>
    </dgm:pt>
    <dgm:pt modelId="{4318CAB2-37F4-4C20-9BFA-FBD768DC4A3A}">
      <dgm:prSet/>
      <dgm:spPr/>
      <dgm:t>
        <a:bodyPr/>
        <a:lstStyle/>
        <a:p>
          <a:r>
            <a:rPr lang="en-US"/>
            <a:t>BOE Audit 9/16/26-9/18/26</a:t>
          </a:r>
        </a:p>
      </dgm:t>
    </dgm:pt>
    <dgm:pt modelId="{9266F49A-B941-4079-A3C9-58C6DA704668}" type="parTrans" cxnId="{EF3FFB05-3CF8-4BE3-89BF-BC3C2CD919C2}">
      <dgm:prSet/>
      <dgm:spPr/>
      <dgm:t>
        <a:bodyPr/>
        <a:lstStyle/>
        <a:p>
          <a:endParaRPr lang="en-US"/>
        </a:p>
      </dgm:t>
    </dgm:pt>
    <dgm:pt modelId="{247551D8-2470-491F-9990-55BF5E138C29}" type="sibTrans" cxnId="{EF3FFB05-3CF8-4BE3-89BF-BC3C2CD919C2}">
      <dgm:prSet/>
      <dgm:spPr/>
      <dgm:t>
        <a:bodyPr/>
        <a:lstStyle/>
        <a:p>
          <a:endParaRPr lang="en-US"/>
        </a:p>
      </dgm:t>
    </dgm:pt>
    <dgm:pt modelId="{579AFB6C-03A9-4D2A-B7ED-C533F8D92381}">
      <dgm:prSet/>
      <dgm:spPr/>
      <dgm:t>
        <a:bodyPr/>
        <a:lstStyle/>
        <a:p>
          <a:pPr>
            <a:buNone/>
          </a:pPr>
          <a:r>
            <a:rPr lang="en-US" dirty="0"/>
            <a:t>Our quarterly Bookkeepers Meeting will be held on </a:t>
          </a:r>
          <a:r>
            <a:rPr lang="en-US" b="1" dirty="0"/>
            <a:t>Tuesday, August 11, 2026</a:t>
          </a:r>
          <a:r>
            <a:rPr lang="en-US" dirty="0"/>
            <a:t>, from </a:t>
          </a:r>
          <a:r>
            <a:rPr lang="en-US" b="1" dirty="0"/>
            <a:t>1:00 p.m. to 3:00 p.m.</a:t>
          </a:r>
          <a:r>
            <a:rPr lang="en-US" dirty="0"/>
            <a:t> at the </a:t>
          </a:r>
          <a:r>
            <a:rPr lang="en-US" b="1" dirty="0"/>
            <a:t>BOE</a:t>
          </a:r>
          <a:r>
            <a:rPr lang="en-US" dirty="0"/>
            <a:t>.</a:t>
          </a:r>
        </a:p>
        <a:p>
          <a:pPr>
            <a:buNone/>
          </a:pPr>
          <a:r>
            <a:rPr lang="en-US" dirty="0"/>
            <a:t>Our guest speaker will be </a:t>
          </a:r>
          <a:r>
            <a:rPr lang="en-US" b="1" dirty="0"/>
            <a:t>AEPA</a:t>
          </a:r>
          <a:r>
            <a:rPr lang="en-US" dirty="0"/>
            <a:t>, who will provide training on how to effectively use AEPA when placing purchase orders. This session will help bookkeepers better understand the purchasing process and how AEPA can be a valuable resource.</a:t>
          </a:r>
        </a:p>
      </dgm:t>
    </dgm:pt>
    <dgm:pt modelId="{B075B262-2B4A-4158-A0FC-774724F6ADD8}" type="parTrans" cxnId="{906DC7A4-8C0B-43F8-97E0-C7ACC551F7F9}">
      <dgm:prSet/>
      <dgm:spPr/>
      <dgm:t>
        <a:bodyPr/>
        <a:lstStyle/>
        <a:p>
          <a:endParaRPr lang="en-US"/>
        </a:p>
      </dgm:t>
    </dgm:pt>
    <dgm:pt modelId="{C40AAE64-CE0F-4114-8222-614D05A8C281}" type="sibTrans" cxnId="{906DC7A4-8C0B-43F8-97E0-C7ACC551F7F9}">
      <dgm:prSet/>
      <dgm:spPr/>
      <dgm:t>
        <a:bodyPr/>
        <a:lstStyle/>
        <a:p>
          <a:endParaRPr lang="en-US"/>
        </a:p>
      </dgm:t>
    </dgm:pt>
    <dgm:pt modelId="{E8930DAC-8BAF-4DF8-8A21-A224D2CFD599}" type="pres">
      <dgm:prSet presAssocID="{ABF81150-1E12-4EA5-8C87-515FC55CD3C0}" presName="vert0" presStyleCnt="0">
        <dgm:presLayoutVars>
          <dgm:dir/>
          <dgm:animOne val="branch"/>
          <dgm:animLvl val="lvl"/>
        </dgm:presLayoutVars>
      </dgm:prSet>
      <dgm:spPr/>
    </dgm:pt>
    <dgm:pt modelId="{2D54C7B1-B8C8-497D-BF32-C7ABE06D7410}" type="pres">
      <dgm:prSet presAssocID="{6BF4DDFE-EDBD-463F-81B8-103C87ED042F}" presName="thickLine" presStyleLbl="alignNode1" presStyleIdx="0" presStyleCnt="5"/>
      <dgm:spPr/>
    </dgm:pt>
    <dgm:pt modelId="{A384F0A1-61FD-45E1-A1C3-B90790EA6493}" type="pres">
      <dgm:prSet presAssocID="{6BF4DDFE-EDBD-463F-81B8-103C87ED042F}" presName="horz1" presStyleCnt="0"/>
      <dgm:spPr/>
    </dgm:pt>
    <dgm:pt modelId="{A829BD7B-1A5B-49FC-8044-9691CD32F4EF}" type="pres">
      <dgm:prSet presAssocID="{6BF4DDFE-EDBD-463F-81B8-103C87ED042F}" presName="tx1" presStyleLbl="revTx" presStyleIdx="0" presStyleCnt="5"/>
      <dgm:spPr/>
    </dgm:pt>
    <dgm:pt modelId="{37730C6D-53BA-4D1F-9AF9-D6C985945B85}" type="pres">
      <dgm:prSet presAssocID="{6BF4DDFE-EDBD-463F-81B8-103C87ED042F}" presName="vert1" presStyleCnt="0"/>
      <dgm:spPr/>
    </dgm:pt>
    <dgm:pt modelId="{26DCAA4D-2447-46C2-BBE3-9888DDD03116}" type="pres">
      <dgm:prSet presAssocID="{934CAE9A-9269-417B-99DB-EA1D667EE369}" presName="thickLine" presStyleLbl="alignNode1" presStyleIdx="1" presStyleCnt="5"/>
      <dgm:spPr/>
    </dgm:pt>
    <dgm:pt modelId="{DF210D8C-D03E-46E1-ACEC-4BFAD56EF68C}" type="pres">
      <dgm:prSet presAssocID="{934CAE9A-9269-417B-99DB-EA1D667EE369}" presName="horz1" presStyleCnt="0"/>
      <dgm:spPr/>
    </dgm:pt>
    <dgm:pt modelId="{23C3633E-D22A-47E8-BBEF-439679463E9A}" type="pres">
      <dgm:prSet presAssocID="{934CAE9A-9269-417B-99DB-EA1D667EE369}" presName="tx1" presStyleLbl="revTx" presStyleIdx="1" presStyleCnt="5"/>
      <dgm:spPr/>
    </dgm:pt>
    <dgm:pt modelId="{66D61A8B-E700-434C-B964-60FA8DE50E82}" type="pres">
      <dgm:prSet presAssocID="{934CAE9A-9269-417B-99DB-EA1D667EE369}" presName="vert1" presStyleCnt="0"/>
      <dgm:spPr/>
    </dgm:pt>
    <dgm:pt modelId="{C5E88E47-4561-4115-A595-962B5CD62A4A}" type="pres">
      <dgm:prSet presAssocID="{6D54BE24-F5ED-4F90-A011-1B14EC0BFB71}" presName="thickLine" presStyleLbl="alignNode1" presStyleIdx="2" presStyleCnt="5"/>
      <dgm:spPr/>
    </dgm:pt>
    <dgm:pt modelId="{0B930D96-6011-4FEC-8F12-ECD756E04A9E}" type="pres">
      <dgm:prSet presAssocID="{6D54BE24-F5ED-4F90-A011-1B14EC0BFB71}" presName="horz1" presStyleCnt="0"/>
      <dgm:spPr/>
    </dgm:pt>
    <dgm:pt modelId="{1E0F202D-DB0C-4055-A571-C9DA1A6848FE}" type="pres">
      <dgm:prSet presAssocID="{6D54BE24-F5ED-4F90-A011-1B14EC0BFB71}" presName="tx1" presStyleLbl="revTx" presStyleIdx="2" presStyleCnt="5"/>
      <dgm:spPr/>
    </dgm:pt>
    <dgm:pt modelId="{AF17FAA0-0662-47BB-BD7F-A5D8BDFFC46F}" type="pres">
      <dgm:prSet presAssocID="{6D54BE24-F5ED-4F90-A011-1B14EC0BFB71}" presName="vert1" presStyleCnt="0"/>
      <dgm:spPr/>
    </dgm:pt>
    <dgm:pt modelId="{314F22A2-E249-48B3-AB40-E10E013AD2CF}" type="pres">
      <dgm:prSet presAssocID="{4318CAB2-37F4-4C20-9BFA-FBD768DC4A3A}" presName="thickLine" presStyleLbl="alignNode1" presStyleIdx="3" presStyleCnt="5"/>
      <dgm:spPr/>
    </dgm:pt>
    <dgm:pt modelId="{97DE50CF-8752-47AE-8723-6EA9A27CC017}" type="pres">
      <dgm:prSet presAssocID="{4318CAB2-37F4-4C20-9BFA-FBD768DC4A3A}" presName="horz1" presStyleCnt="0"/>
      <dgm:spPr/>
    </dgm:pt>
    <dgm:pt modelId="{36BDC315-59BE-4D47-87FA-9EEE28E04BEE}" type="pres">
      <dgm:prSet presAssocID="{4318CAB2-37F4-4C20-9BFA-FBD768DC4A3A}" presName="tx1" presStyleLbl="revTx" presStyleIdx="3" presStyleCnt="5"/>
      <dgm:spPr/>
    </dgm:pt>
    <dgm:pt modelId="{79697198-DC06-4535-A24D-903616F54DB5}" type="pres">
      <dgm:prSet presAssocID="{4318CAB2-37F4-4C20-9BFA-FBD768DC4A3A}" presName="vert1" presStyleCnt="0"/>
      <dgm:spPr/>
    </dgm:pt>
    <dgm:pt modelId="{7672B2BF-48E4-422C-85D2-4F80C0F6E2A2}" type="pres">
      <dgm:prSet presAssocID="{579AFB6C-03A9-4D2A-B7ED-C533F8D92381}" presName="thickLine" presStyleLbl="alignNode1" presStyleIdx="4" presStyleCnt="5"/>
      <dgm:spPr/>
    </dgm:pt>
    <dgm:pt modelId="{3A03956E-3BC0-4A74-A2C3-6374C73AB96C}" type="pres">
      <dgm:prSet presAssocID="{579AFB6C-03A9-4D2A-B7ED-C533F8D92381}" presName="horz1" presStyleCnt="0"/>
      <dgm:spPr/>
    </dgm:pt>
    <dgm:pt modelId="{14962B40-2495-44E3-B249-5BA1DD21FAF2}" type="pres">
      <dgm:prSet presAssocID="{579AFB6C-03A9-4D2A-B7ED-C533F8D92381}" presName="tx1" presStyleLbl="revTx" presStyleIdx="4" presStyleCnt="5"/>
      <dgm:spPr/>
    </dgm:pt>
    <dgm:pt modelId="{7399DD3C-534B-4203-A697-5CEFB3EF9E20}" type="pres">
      <dgm:prSet presAssocID="{579AFB6C-03A9-4D2A-B7ED-C533F8D92381}" presName="vert1" presStyleCnt="0"/>
      <dgm:spPr/>
    </dgm:pt>
  </dgm:ptLst>
  <dgm:cxnLst>
    <dgm:cxn modelId="{EF3FFB05-3CF8-4BE3-89BF-BC3C2CD919C2}" srcId="{ABF81150-1E12-4EA5-8C87-515FC55CD3C0}" destId="{4318CAB2-37F4-4C20-9BFA-FBD768DC4A3A}" srcOrd="3" destOrd="0" parTransId="{9266F49A-B941-4079-A3C9-58C6DA704668}" sibTransId="{247551D8-2470-491F-9990-55BF5E138C29}"/>
    <dgm:cxn modelId="{6C53752F-C319-4243-AFA7-8E5AACDC7D7B}" type="presOf" srcId="{4318CAB2-37F4-4C20-9BFA-FBD768DC4A3A}" destId="{36BDC315-59BE-4D47-87FA-9EEE28E04BEE}" srcOrd="0" destOrd="0" presId="urn:microsoft.com/office/officeart/2008/layout/LinedList"/>
    <dgm:cxn modelId="{4B589435-CBDD-4D4D-8634-B5243BF03CE4}" srcId="{ABF81150-1E12-4EA5-8C87-515FC55CD3C0}" destId="{6D54BE24-F5ED-4F90-A011-1B14EC0BFB71}" srcOrd="2" destOrd="0" parTransId="{104A5FEC-D063-4DC8-A74D-ACF5FD7F8D7F}" sibTransId="{825FE7B6-9090-4D2A-8124-FF7F10C6FDE2}"/>
    <dgm:cxn modelId="{7FB41345-A10F-42EA-9C81-100E16D6BCBB}" srcId="{ABF81150-1E12-4EA5-8C87-515FC55CD3C0}" destId="{934CAE9A-9269-417B-99DB-EA1D667EE369}" srcOrd="1" destOrd="0" parTransId="{348F6262-D362-40F0-8E19-470BAB5DBAD6}" sibTransId="{30D30C3B-1AEA-4B6E-9006-CD4EABC1918A}"/>
    <dgm:cxn modelId="{C9348A6F-02B0-4C14-8450-2EEA6AC074CD}" type="presOf" srcId="{934CAE9A-9269-417B-99DB-EA1D667EE369}" destId="{23C3633E-D22A-47E8-BBEF-439679463E9A}" srcOrd="0" destOrd="0" presId="urn:microsoft.com/office/officeart/2008/layout/LinedList"/>
    <dgm:cxn modelId="{F06CD073-902C-4571-A20D-25BCA51C5648}" type="presOf" srcId="{6BF4DDFE-EDBD-463F-81B8-103C87ED042F}" destId="{A829BD7B-1A5B-49FC-8044-9691CD32F4EF}" srcOrd="0" destOrd="0" presId="urn:microsoft.com/office/officeart/2008/layout/LinedList"/>
    <dgm:cxn modelId="{52EC4D54-A968-4F37-97A7-3647F6BAB386}" type="presOf" srcId="{6D54BE24-F5ED-4F90-A011-1B14EC0BFB71}" destId="{1E0F202D-DB0C-4055-A571-C9DA1A6848FE}" srcOrd="0" destOrd="0" presId="urn:microsoft.com/office/officeart/2008/layout/LinedList"/>
    <dgm:cxn modelId="{44A4CA8B-DB24-481F-A4A0-7B88C97B867F}" type="presOf" srcId="{579AFB6C-03A9-4D2A-B7ED-C533F8D92381}" destId="{14962B40-2495-44E3-B249-5BA1DD21FAF2}" srcOrd="0" destOrd="0" presId="urn:microsoft.com/office/officeart/2008/layout/LinedList"/>
    <dgm:cxn modelId="{5A232D98-A1C4-4FC7-9888-E27C86A43D1E}" type="presOf" srcId="{ABF81150-1E12-4EA5-8C87-515FC55CD3C0}" destId="{E8930DAC-8BAF-4DF8-8A21-A224D2CFD599}" srcOrd="0" destOrd="0" presId="urn:microsoft.com/office/officeart/2008/layout/LinedList"/>
    <dgm:cxn modelId="{906DC7A4-8C0B-43F8-97E0-C7ACC551F7F9}" srcId="{ABF81150-1E12-4EA5-8C87-515FC55CD3C0}" destId="{579AFB6C-03A9-4D2A-B7ED-C533F8D92381}" srcOrd="4" destOrd="0" parTransId="{B075B262-2B4A-4158-A0FC-774724F6ADD8}" sibTransId="{C40AAE64-CE0F-4114-8222-614D05A8C281}"/>
    <dgm:cxn modelId="{1A5ECBCF-B1A8-4E6E-9BA6-B48E338BF931}" srcId="{ABF81150-1E12-4EA5-8C87-515FC55CD3C0}" destId="{6BF4DDFE-EDBD-463F-81B8-103C87ED042F}" srcOrd="0" destOrd="0" parTransId="{B03EA58A-A7E5-45FD-BE48-1ADF2459091B}" sibTransId="{35E5F653-554C-4015-8EE7-016668F1C483}"/>
    <dgm:cxn modelId="{FED03657-2D86-40F9-8BF1-A68AEA4F75E1}" type="presParOf" srcId="{E8930DAC-8BAF-4DF8-8A21-A224D2CFD599}" destId="{2D54C7B1-B8C8-497D-BF32-C7ABE06D7410}" srcOrd="0" destOrd="0" presId="urn:microsoft.com/office/officeart/2008/layout/LinedList"/>
    <dgm:cxn modelId="{0BCE6EA7-E536-4529-9E72-7001F2405DC8}" type="presParOf" srcId="{E8930DAC-8BAF-4DF8-8A21-A224D2CFD599}" destId="{A384F0A1-61FD-45E1-A1C3-B90790EA6493}" srcOrd="1" destOrd="0" presId="urn:microsoft.com/office/officeart/2008/layout/LinedList"/>
    <dgm:cxn modelId="{0D95DDC2-7894-4684-80D9-36B4897FAC6D}" type="presParOf" srcId="{A384F0A1-61FD-45E1-A1C3-B90790EA6493}" destId="{A829BD7B-1A5B-49FC-8044-9691CD32F4EF}" srcOrd="0" destOrd="0" presId="urn:microsoft.com/office/officeart/2008/layout/LinedList"/>
    <dgm:cxn modelId="{CAA16D7F-0089-4D7B-93AF-82C17D374BF3}" type="presParOf" srcId="{A384F0A1-61FD-45E1-A1C3-B90790EA6493}" destId="{37730C6D-53BA-4D1F-9AF9-D6C985945B85}" srcOrd="1" destOrd="0" presId="urn:microsoft.com/office/officeart/2008/layout/LinedList"/>
    <dgm:cxn modelId="{A677D4BC-949A-4B6B-A619-C5DC2CC944BA}" type="presParOf" srcId="{E8930DAC-8BAF-4DF8-8A21-A224D2CFD599}" destId="{26DCAA4D-2447-46C2-BBE3-9888DDD03116}" srcOrd="2" destOrd="0" presId="urn:microsoft.com/office/officeart/2008/layout/LinedList"/>
    <dgm:cxn modelId="{3D4D0F11-8EB2-45A6-B1CB-9E9D866FE00D}" type="presParOf" srcId="{E8930DAC-8BAF-4DF8-8A21-A224D2CFD599}" destId="{DF210D8C-D03E-46E1-ACEC-4BFAD56EF68C}" srcOrd="3" destOrd="0" presId="urn:microsoft.com/office/officeart/2008/layout/LinedList"/>
    <dgm:cxn modelId="{F24E9337-9DF6-4CD2-9CAA-E8212308C874}" type="presParOf" srcId="{DF210D8C-D03E-46E1-ACEC-4BFAD56EF68C}" destId="{23C3633E-D22A-47E8-BBEF-439679463E9A}" srcOrd="0" destOrd="0" presId="urn:microsoft.com/office/officeart/2008/layout/LinedList"/>
    <dgm:cxn modelId="{F80D529F-4E3F-4B07-BF37-5CC27EE3C690}" type="presParOf" srcId="{DF210D8C-D03E-46E1-ACEC-4BFAD56EF68C}" destId="{66D61A8B-E700-434C-B964-60FA8DE50E82}" srcOrd="1" destOrd="0" presId="urn:microsoft.com/office/officeart/2008/layout/LinedList"/>
    <dgm:cxn modelId="{99060B4B-55F0-4488-9523-7A02A138571A}" type="presParOf" srcId="{E8930DAC-8BAF-4DF8-8A21-A224D2CFD599}" destId="{C5E88E47-4561-4115-A595-962B5CD62A4A}" srcOrd="4" destOrd="0" presId="urn:microsoft.com/office/officeart/2008/layout/LinedList"/>
    <dgm:cxn modelId="{3CFACE9A-A454-4BDB-889C-B6E8A8EF18CD}" type="presParOf" srcId="{E8930DAC-8BAF-4DF8-8A21-A224D2CFD599}" destId="{0B930D96-6011-4FEC-8F12-ECD756E04A9E}" srcOrd="5" destOrd="0" presId="urn:microsoft.com/office/officeart/2008/layout/LinedList"/>
    <dgm:cxn modelId="{C86EFDFA-D274-41FE-B6A7-9A85E50D519B}" type="presParOf" srcId="{0B930D96-6011-4FEC-8F12-ECD756E04A9E}" destId="{1E0F202D-DB0C-4055-A571-C9DA1A6848FE}" srcOrd="0" destOrd="0" presId="urn:microsoft.com/office/officeart/2008/layout/LinedList"/>
    <dgm:cxn modelId="{CE7F9807-D077-4487-974F-E11B55A6BBEC}" type="presParOf" srcId="{0B930D96-6011-4FEC-8F12-ECD756E04A9E}" destId="{AF17FAA0-0662-47BB-BD7F-A5D8BDFFC46F}" srcOrd="1" destOrd="0" presId="urn:microsoft.com/office/officeart/2008/layout/LinedList"/>
    <dgm:cxn modelId="{D9219504-32D5-46D7-9BF1-F85925FD5453}" type="presParOf" srcId="{E8930DAC-8BAF-4DF8-8A21-A224D2CFD599}" destId="{314F22A2-E249-48B3-AB40-E10E013AD2CF}" srcOrd="6" destOrd="0" presId="urn:microsoft.com/office/officeart/2008/layout/LinedList"/>
    <dgm:cxn modelId="{43B3C5C5-4860-488C-A0D2-D876B1592AAF}" type="presParOf" srcId="{E8930DAC-8BAF-4DF8-8A21-A224D2CFD599}" destId="{97DE50CF-8752-47AE-8723-6EA9A27CC017}" srcOrd="7" destOrd="0" presId="urn:microsoft.com/office/officeart/2008/layout/LinedList"/>
    <dgm:cxn modelId="{4BFB6484-16EF-4747-8202-DE85E5D6F469}" type="presParOf" srcId="{97DE50CF-8752-47AE-8723-6EA9A27CC017}" destId="{36BDC315-59BE-4D47-87FA-9EEE28E04BEE}" srcOrd="0" destOrd="0" presId="urn:microsoft.com/office/officeart/2008/layout/LinedList"/>
    <dgm:cxn modelId="{C6EE248F-95AB-44DF-8465-15BDD8817C1C}" type="presParOf" srcId="{97DE50CF-8752-47AE-8723-6EA9A27CC017}" destId="{79697198-DC06-4535-A24D-903616F54DB5}" srcOrd="1" destOrd="0" presId="urn:microsoft.com/office/officeart/2008/layout/LinedList"/>
    <dgm:cxn modelId="{12D0DF69-5347-45BB-92AD-77FD668D2022}" type="presParOf" srcId="{E8930DAC-8BAF-4DF8-8A21-A224D2CFD599}" destId="{7672B2BF-48E4-422C-85D2-4F80C0F6E2A2}" srcOrd="8" destOrd="0" presId="urn:microsoft.com/office/officeart/2008/layout/LinedList"/>
    <dgm:cxn modelId="{CFD78D51-7A28-44FE-8B1F-07BD8455F814}" type="presParOf" srcId="{E8930DAC-8BAF-4DF8-8A21-A224D2CFD599}" destId="{3A03956E-3BC0-4A74-A2C3-6374C73AB96C}" srcOrd="9" destOrd="0" presId="urn:microsoft.com/office/officeart/2008/layout/LinedList"/>
    <dgm:cxn modelId="{2C3A98DA-C0FE-4445-848A-DECFE37FB336}" type="presParOf" srcId="{3A03956E-3BC0-4A74-A2C3-6374C73AB96C}" destId="{14962B40-2495-44E3-B249-5BA1DD21FAF2}" srcOrd="0" destOrd="0" presId="urn:microsoft.com/office/officeart/2008/layout/LinedList"/>
    <dgm:cxn modelId="{A2AA16E5-76C8-4A23-BFA3-C40315019900}" type="presParOf" srcId="{3A03956E-3BC0-4A74-A2C3-6374C73AB96C}" destId="{7399DD3C-534B-4203-A697-5CEFB3EF9E2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4C7B1-B8C8-497D-BF32-C7ABE06D7410}">
      <dsp:nvSpPr>
        <dsp:cNvPr id="0" name=""/>
        <dsp:cNvSpPr/>
      </dsp:nvSpPr>
      <dsp:spPr>
        <a:xfrm>
          <a:off x="0" y="568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BD7B-1A5B-49FC-8044-9691CD32F4EF}">
      <dsp:nvSpPr>
        <dsp:cNvPr id="0" name=""/>
        <dsp:cNvSpPr/>
      </dsp:nvSpPr>
      <dsp:spPr>
        <a:xfrm>
          <a:off x="0" y="568"/>
          <a:ext cx="6012470" cy="931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AFR due to KDE by 7/25/26.</a:t>
          </a:r>
        </a:p>
      </dsp:txBody>
      <dsp:txXfrm>
        <a:off x="0" y="568"/>
        <a:ext cx="6012470" cy="931537"/>
      </dsp:txXfrm>
    </dsp:sp>
    <dsp:sp modelId="{26DCAA4D-2447-46C2-BBE3-9888DDD03116}">
      <dsp:nvSpPr>
        <dsp:cNvPr id="0" name=""/>
        <dsp:cNvSpPr/>
      </dsp:nvSpPr>
      <dsp:spPr>
        <a:xfrm>
          <a:off x="0" y="932106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C3633E-D22A-47E8-BBEF-439679463E9A}">
      <dsp:nvSpPr>
        <dsp:cNvPr id="0" name=""/>
        <dsp:cNvSpPr/>
      </dsp:nvSpPr>
      <dsp:spPr>
        <a:xfrm>
          <a:off x="0" y="932106"/>
          <a:ext cx="6012470" cy="931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Resubmitted federal cash request, awaiting to hear back from KDE. New request for $506,238.03.</a:t>
          </a:r>
        </a:p>
      </dsp:txBody>
      <dsp:txXfrm>
        <a:off x="0" y="932106"/>
        <a:ext cx="6012470" cy="931537"/>
      </dsp:txXfrm>
    </dsp:sp>
    <dsp:sp modelId="{C5E88E47-4561-4115-A595-962B5CD62A4A}">
      <dsp:nvSpPr>
        <dsp:cNvPr id="0" name=""/>
        <dsp:cNvSpPr/>
      </dsp:nvSpPr>
      <dsp:spPr>
        <a:xfrm>
          <a:off x="0" y="1863644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0F202D-DB0C-4055-A571-C9DA1A6848FE}">
      <dsp:nvSpPr>
        <dsp:cNvPr id="0" name=""/>
        <dsp:cNvSpPr/>
      </dsp:nvSpPr>
      <dsp:spPr>
        <a:xfrm>
          <a:off x="0" y="1863644"/>
          <a:ext cx="6012470" cy="931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Auditors will audit the school’s records on 7/9/26.</a:t>
          </a:r>
        </a:p>
      </dsp:txBody>
      <dsp:txXfrm>
        <a:off x="0" y="1863644"/>
        <a:ext cx="6012470" cy="931537"/>
      </dsp:txXfrm>
    </dsp:sp>
    <dsp:sp modelId="{314F22A2-E249-48B3-AB40-E10E013AD2CF}">
      <dsp:nvSpPr>
        <dsp:cNvPr id="0" name=""/>
        <dsp:cNvSpPr/>
      </dsp:nvSpPr>
      <dsp:spPr>
        <a:xfrm>
          <a:off x="0" y="2795181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DC315-59BE-4D47-87FA-9EEE28E04BEE}">
      <dsp:nvSpPr>
        <dsp:cNvPr id="0" name=""/>
        <dsp:cNvSpPr/>
      </dsp:nvSpPr>
      <dsp:spPr>
        <a:xfrm>
          <a:off x="0" y="2795181"/>
          <a:ext cx="6012470" cy="931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BOE Audit 9/16/26-9/18/26</a:t>
          </a:r>
        </a:p>
      </dsp:txBody>
      <dsp:txXfrm>
        <a:off x="0" y="2795181"/>
        <a:ext cx="6012470" cy="931537"/>
      </dsp:txXfrm>
    </dsp:sp>
    <dsp:sp modelId="{7672B2BF-48E4-422C-85D2-4F80C0F6E2A2}">
      <dsp:nvSpPr>
        <dsp:cNvPr id="0" name=""/>
        <dsp:cNvSpPr/>
      </dsp:nvSpPr>
      <dsp:spPr>
        <a:xfrm>
          <a:off x="0" y="3726719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962B40-2495-44E3-B249-5BA1DD21FAF2}">
      <dsp:nvSpPr>
        <dsp:cNvPr id="0" name=""/>
        <dsp:cNvSpPr/>
      </dsp:nvSpPr>
      <dsp:spPr>
        <a:xfrm>
          <a:off x="0" y="3726719"/>
          <a:ext cx="6012470" cy="931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Our quarterly Bookkeepers Meeting will be held on </a:t>
          </a:r>
          <a:r>
            <a:rPr lang="en-US" sz="1100" b="1" kern="1200" dirty="0"/>
            <a:t>Tuesday, August 11, 2026</a:t>
          </a:r>
          <a:r>
            <a:rPr lang="en-US" sz="1100" kern="1200" dirty="0"/>
            <a:t>, from </a:t>
          </a:r>
          <a:r>
            <a:rPr lang="en-US" sz="1100" b="1" kern="1200" dirty="0"/>
            <a:t>1:00 p.m. to 3:00 p.m.</a:t>
          </a:r>
          <a:r>
            <a:rPr lang="en-US" sz="1100" kern="1200" dirty="0"/>
            <a:t> at the </a:t>
          </a:r>
          <a:r>
            <a:rPr lang="en-US" sz="1100" b="1" kern="1200" dirty="0"/>
            <a:t>BOE</a:t>
          </a:r>
          <a:r>
            <a:rPr lang="en-US" sz="1100" kern="1200" dirty="0"/>
            <a:t>.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Our guest speaker will be </a:t>
          </a:r>
          <a:r>
            <a:rPr lang="en-US" sz="1100" b="1" kern="1200" dirty="0"/>
            <a:t>AEPA</a:t>
          </a:r>
          <a:r>
            <a:rPr lang="en-US" sz="1100" kern="1200" dirty="0"/>
            <a:t>, who will provide training on how to effectively use AEPA when placing purchase orders. This session will help bookkeepers better understand the purchasing process and how AEPA can be a valuable resource.</a:t>
          </a:r>
        </a:p>
      </dsp:txBody>
      <dsp:txXfrm>
        <a:off x="0" y="3726719"/>
        <a:ext cx="6012470" cy="931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995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79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77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177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03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488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78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29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78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21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77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608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BCEE2F77-02E8-0E03-D142-228125C6C09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6636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/>
              <a:t>June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$7,476,307.56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$7,567,250.96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417" y="2293993"/>
            <a:ext cx="3243714" cy="463955"/>
          </a:xfrm>
        </p:spPr>
        <p:txBody>
          <a:bodyPr/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6295" y="2829828"/>
            <a:ext cx="4966636" cy="2666197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General Fund - $1,044,966.41</a:t>
            </a:r>
          </a:p>
          <a:p>
            <a:r>
              <a:rPr lang="en-US" dirty="0"/>
              <a:t>Special Fund - $67,407.87</a:t>
            </a:r>
          </a:p>
          <a:p>
            <a:r>
              <a:rPr lang="en-US" dirty="0"/>
              <a:t>District Activity Fund - $1,425.00</a:t>
            </a:r>
          </a:p>
          <a:p>
            <a:r>
              <a:rPr lang="en-US" dirty="0"/>
              <a:t>Building Fund - $449,224.00</a:t>
            </a:r>
          </a:p>
          <a:p>
            <a:r>
              <a:rPr lang="en-US" dirty="0"/>
              <a:t>Food Service - $97,935.73</a:t>
            </a:r>
          </a:p>
          <a:p>
            <a:r>
              <a:rPr lang="en-US" dirty="0"/>
              <a:t>Child Care - $19,571.16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23207" y="2240744"/>
            <a:ext cx="3767185" cy="463955"/>
          </a:xfrm>
        </p:spPr>
        <p:txBody>
          <a:bodyPr/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238198" y="2829828"/>
            <a:ext cx="4152695" cy="2666197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General Fund - $1,055,511.05</a:t>
            </a:r>
          </a:p>
          <a:p>
            <a:r>
              <a:rPr lang="en-US" dirty="0"/>
              <a:t>Special Fund - $99,609.38</a:t>
            </a:r>
          </a:p>
          <a:p>
            <a:r>
              <a:rPr lang="en-US" dirty="0"/>
              <a:t>District Activity Fund - $1,330.00</a:t>
            </a:r>
          </a:p>
          <a:p>
            <a:r>
              <a:rPr lang="en-US" dirty="0"/>
              <a:t>Building Fund - $405,028.00</a:t>
            </a:r>
          </a:p>
          <a:p>
            <a:r>
              <a:rPr lang="en-US" dirty="0"/>
              <a:t>Debt Service - $1,433,395.88</a:t>
            </a:r>
          </a:p>
          <a:p>
            <a:r>
              <a:rPr lang="en-US" dirty="0"/>
              <a:t>Food Service - $130,000.00</a:t>
            </a:r>
          </a:p>
          <a:p>
            <a:r>
              <a:rPr lang="en-US" dirty="0"/>
              <a:t>Childcare - $ 11,616.28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193" y="2146434"/>
            <a:ext cx="3509820" cy="606476"/>
          </a:xfrm>
        </p:spPr>
        <p:txBody>
          <a:bodyPr>
            <a:normAutofit/>
          </a:bodyPr>
          <a:lstStyle/>
          <a:p>
            <a:r>
              <a:rPr lang="en-US" dirty="0"/>
              <a:t>This June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7190" y="2752910"/>
            <a:ext cx="4197830" cy="3097383"/>
          </a:xfrm>
        </p:spPr>
        <p:txBody>
          <a:bodyPr>
            <a:normAutofit/>
          </a:bodyPr>
          <a:lstStyle/>
          <a:p>
            <a:r>
              <a:rPr lang="en-US" sz="1400" b="1" dirty="0"/>
              <a:t>General Fund - $2,031,731.94</a:t>
            </a:r>
          </a:p>
          <a:p>
            <a:r>
              <a:rPr lang="en-US" sz="1400" b="1" dirty="0"/>
              <a:t>Special Fund - $</a:t>
            </a:r>
            <a:r>
              <a:rPr lang="en-US" sz="1400" dirty="0"/>
              <a:t>575,293.73</a:t>
            </a:r>
          </a:p>
          <a:p>
            <a:r>
              <a:rPr lang="en-US" sz="1400" b="1" dirty="0"/>
              <a:t>District Activity Fund - $9,878.58</a:t>
            </a:r>
          </a:p>
          <a:p>
            <a:r>
              <a:rPr lang="en-US" sz="1400" b="1" dirty="0"/>
              <a:t>Food Service - $179,657.68</a:t>
            </a:r>
          </a:p>
          <a:p>
            <a:r>
              <a:rPr lang="en-US" sz="1400" b="1" dirty="0"/>
              <a:t>Childcare - $29,908.07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7170" y="2242686"/>
            <a:ext cx="4925164" cy="466813"/>
          </a:xfrm>
        </p:spPr>
        <p:txBody>
          <a:bodyPr>
            <a:normAutofit/>
          </a:bodyPr>
          <a:lstStyle/>
          <a:p>
            <a:r>
              <a:rPr lang="en-US" dirty="0"/>
              <a:t>Last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7170" y="2858702"/>
            <a:ext cx="4955295" cy="2133491"/>
          </a:xfrm>
        </p:spPr>
        <p:txBody>
          <a:bodyPr>
            <a:noAutofit/>
          </a:bodyPr>
          <a:lstStyle/>
          <a:p>
            <a:r>
              <a:rPr lang="en-US" sz="1400" b="1" dirty="0"/>
              <a:t>General Fund - $ 2,337,113.27</a:t>
            </a:r>
          </a:p>
          <a:p>
            <a:r>
              <a:rPr lang="en-US" sz="1400" b="1" dirty="0"/>
              <a:t>Special Fund - $516,219.40</a:t>
            </a:r>
          </a:p>
          <a:p>
            <a:r>
              <a:rPr lang="en-US" sz="1400" b="1" dirty="0"/>
              <a:t>Capital Outlay - $ 161,671.00</a:t>
            </a:r>
          </a:p>
          <a:p>
            <a:r>
              <a:rPr lang="en-US" sz="1400" b="1" dirty="0"/>
              <a:t>Building Fund - $ 926,524.00</a:t>
            </a:r>
          </a:p>
          <a:p>
            <a:r>
              <a:rPr lang="en-US" sz="1400" b="1" dirty="0"/>
              <a:t>Debt Service - $67,742.19</a:t>
            </a:r>
          </a:p>
          <a:p>
            <a:r>
              <a:rPr lang="en-US" sz="1400" b="1" dirty="0"/>
              <a:t>Food Service - $128,975.56</a:t>
            </a:r>
          </a:p>
          <a:p>
            <a:r>
              <a:rPr lang="en-US" sz="1400" b="1" dirty="0"/>
              <a:t>Childcare - $ 28,342.17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General Fund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Revenue Breakdown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Total Revenue = $1,044,966.41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4704040"/>
              </p:ext>
            </p:extLst>
          </p:nvPr>
        </p:nvGraphicFramePr>
        <p:xfrm>
          <a:off x="6093926" y="1116345"/>
          <a:ext cx="4821551" cy="3866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954" y="880404"/>
            <a:ext cx="3273099" cy="2247117"/>
          </a:xfrm>
        </p:spPr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020079"/>
              </p:ext>
            </p:extLst>
          </p:nvPr>
        </p:nvGraphicFramePr>
        <p:xfrm>
          <a:off x="4058816" y="429209"/>
          <a:ext cx="7828383" cy="5623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9954" y="3272617"/>
            <a:ext cx="3275013" cy="2248181"/>
          </a:xfrm>
        </p:spPr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$2,031,731.94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CA0BD-E7F9-C188-F693-DFC45478E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Finance Updates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7B2E204-9F6B-5661-8B34-EA40A202F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470378"/>
              </p:ext>
            </p:extLst>
          </p:nvPr>
        </p:nvGraphicFramePr>
        <p:xfrm>
          <a:off x="5043714" y="798974"/>
          <a:ext cx="6012470" cy="465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6E5660-2E8E-C762-9D9B-8C70DEC6292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88582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2684</TotalTime>
  <Words>349</Words>
  <Application>Microsoft Office PowerPoint</Application>
  <PresentationFormat>Widescreen</PresentationFormat>
  <Paragraphs>72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June Financial Report</vt:lpstr>
      <vt:lpstr>Bank Statement</vt:lpstr>
      <vt:lpstr>Revenues</vt:lpstr>
      <vt:lpstr>Expenses</vt:lpstr>
      <vt:lpstr>General Fund</vt:lpstr>
      <vt:lpstr>General Fund</vt:lpstr>
      <vt:lpstr>Finance Updates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72</cp:revision>
  <cp:lastPrinted>2022-12-07T15:48:59Z</cp:lastPrinted>
  <dcterms:created xsi:type="dcterms:W3CDTF">2021-03-04T14:20:50Z</dcterms:created>
  <dcterms:modified xsi:type="dcterms:W3CDTF">2026-07-08T15:40:38Z</dcterms:modified>
</cp:coreProperties>
</file>