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Alfa Slab One" panose="020B0604020202020204" charset="0"/>
      <p:regular r:id="rId16"/>
    </p:embeddedFont>
    <p:embeddedFont>
      <p:font typeface="Proxima Nova" panose="020B0604020202020204" charset="0"/>
      <p:regular r:id="rId17"/>
      <p:bold r:id="rId18"/>
      <p:italic r:id="rId19"/>
      <p:boldItalic r:id="rId20"/>
    </p:embeddedFont>
    <p:embeddedFont>
      <p:font typeface="Source Sans Pro" panose="020B0503030403020204" pitchFamily="34" charset="0"/>
      <p:regular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EFBCE29-C501-4EC0-A822-4FBA5D83DF26}">
  <a:tblStyle styleId="{5EFBCE29-C501-4EC0-A822-4FBA5D83DF2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0" d="100"/>
          <a:sy n="90" d="100"/>
        </p:scale>
        <p:origin x="816"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 name="Google Shape;5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2a58e1f2f2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2a58e1f2f2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2ab643b0c6c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2ab643b0c6c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0571eb3dd1_0_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0571eb3dd1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0571eb3dd1_0_2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0571eb3dd1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10571eb3dd1_0_2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10571eb3dd1_0_2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10571eb3dd1_0_2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10571eb3dd1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10571eb3dd1_0_2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10571eb3dd1_0_2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10571eb3dd1_0_24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10571eb3dd1_0_2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10571eb3dd1_0_25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10571eb3dd1_0_2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10571eb3dd1_0_2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10571eb3dd1_0_2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10571eb3dd1_0_2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10571eb3dd1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10571eb3dd1_0_2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10571eb3dd1_0_2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4278300" y="2751163"/>
            <a:ext cx="587400" cy="0"/>
          </a:xfrm>
          <a:prstGeom prst="straightConnector1">
            <a:avLst/>
          </a:prstGeom>
          <a:noFill/>
          <a:ln w="76200" cap="flat" cmpd="sng">
            <a:solidFill>
              <a:schemeClr val="dk1"/>
            </a:solidFill>
            <a:prstDash val="solid"/>
            <a:round/>
            <a:headEnd type="none" w="sm" len="sm"/>
            <a:tailEnd type="none" w="sm" len="sm"/>
          </a:ln>
        </p:spPr>
      </p:cxnSp>
      <p:sp>
        <p:nvSpPr>
          <p:cNvPr id="11" name="Google Shape;11;p2"/>
          <p:cNvSpPr txBox="1">
            <a:spLocks noGrp="1"/>
          </p:cNvSpPr>
          <p:nvPr>
            <p:ph type="ctrTitle"/>
          </p:nvPr>
        </p:nvSpPr>
        <p:spPr>
          <a:xfrm>
            <a:off x="311700" y="595975"/>
            <a:ext cx="8520600" cy="1957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2" name="Google Shape;12;p2"/>
          <p:cNvSpPr txBox="1">
            <a:spLocks noGrp="1"/>
          </p:cNvSpPr>
          <p:nvPr>
            <p:ph type="subTitle" idx="1"/>
          </p:nvPr>
        </p:nvSpPr>
        <p:spPr>
          <a:xfrm>
            <a:off x="311700" y="3165823"/>
            <a:ext cx="8520600" cy="733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4"/>
        <p:cNvGrpSpPr/>
        <p:nvPr/>
      </p:nvGrpSpPr>
      <p:grpSpPr>
        <a:xfrm>
          <a:off x="0" y="0"/>
          <a:ext cx="0" cy="0"/>
          <a:chOff x="0" y="0"/>
          <a:chExt cx="0" cy="0"/>
        </a:xfrm>
      </p:grpSpPr>
      <p:sp>
        <p:nvSpPr>
          <p:cNvPr id="15" name="Google Shape;15;p3"/>
          <p:cNvSpPr txBox="1">
            <a:spLocks noGrp="1"/>
          </p:cNvSpPr>
          <p:nvPr>
            <p:ph type="title"/>
          </p:nvPr>
        </p:nvSpPr>
        <p:spPr>
          <a:xfrm>
            <a:off x="311700" y="2480550"/>
            <a:ext cx="8114400" cy="24459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19" name="Google Shape;19;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0" name="Google Shape;20;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5" name="Google Shape;2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6318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1" name="Google Shape;31;p7"/>
          <p:cNvSpPr txBox="1">
            <a:spLocks noGrp="1"/>
          </p:cNvSpPr>
          <p:nvPr>
            <p:ph type="body" idx="1"/>
          </p:nvPr>
        </p:nvSpPr>
        <p:spPr>
          <a:xfrm>
            <a:off x="311700" y="1490875"/>
            <a:ext cx="2808000" cy="30780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2" name="Google Shape;32;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90250" y="526350"/>
            <a:ext cx="56838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5" name="Google Shape;3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6"/>
        <p:cNvGrpSpPr/>
        <p:nvPr/>
      </p:nvGrpSpPr>
      <p:grpSpPr>
        <a:xfrm>
          <a:off x="0" y="0"/>
          <a:ext cx="0" cy="0"/>
          <a:chOff x="0" y="0"/>
          <a:chExt cx="0" cy="0"/>
        </a:xfrm>
      </p:grpSpPr>
      <p:sp>
        <p:nvSpPr>
          <p:cNvPr id="37" name="Google Shape;37;p9"/>
          <p:cNvSpPr/>
          <p:nvPr/>
        </p:nvSpPr>
        <p:spPr>
          <a:xfrm>
            <a:off x="4572000" y="10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8" name="Google Shape;38;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39" name="Google Shape;39;p9"/>
          <p:cNvSpPr txBox="1">
            <a:spLocks noGrp="1"/>
          </p:cNvSpPr>
          <p:nvPr>
            <p:ph type="title"/>
          </p:nvPr>
        </p:nvSpPr>
        <p:spPr>
          <a:xfrm>
            <a:off x="265500" y="1375599"/>
            <a:ext cx="4045200" cy="1551900"/>
          </a:xfrm>
          <a:prstGeom prst="rect">
            <a:avLst/>
          </a:prstGeom>
        </p:spPr>
        <p:txBody>
          <a:bodyPr spcFirstLastPara="1" wrap="square" lIns="91425" tIns="91425" rIns="91425" bIns="91425" anchor="b"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0" name="Google Shape;40;p9"/>
          <p:cNvSpPr txBox="1">
            <a:spLocks noGrp="1"/>
          </p:cNvSpPr>
          <p:nvPr>
            <p:ph type="subTitle" idx="1"/>
          </p:nvPr>
        </p:nvSpPr>
        <p:spPr>
          <a:xfrm>
            <a:off x="265500" y="2981125"/>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1" name="Google Shape;4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2" name="Google Shape;4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10"/>
          <p:cNvSpPr txBox="1">
            <a:spLocks noGrp="1"/>
          </p:cNvSpPr>
          <p:nvPr>
            <p:ph type="body" idx="1"/>
          </p:nvPr>
        </p:nvSpPr>
        <p:spPr>
          <a:xfrm>
            <a:off x="319500" y="423372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a:endParaRPr/>
          </a:p>
        </p:txBody>
      </p:sp>
      <p:sp>
        <p:nvSpPr>
          <p:cNvPr id="45" name="Google Shape;4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11"/>
          <p:cNvSpPr txBox="1">
            <a:spLocks noGrp="1"/>
          </p:cNvSpPr>
          <p:nvPr>
            <p:ph type="title" hasCustomPrompt="1"/>
          </p:nvPr>
        </p:nvSpPr>
        <p:spPr>
          <a:xfrm>
            <a:off x="311700" y="1167925"/>
            <a:ext cx="8520600" cy="19800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48" name="Google Shape;48;p11"/>
          <p:cNvSpPr txBox="1">
            <a:spLocks noGrp="1"/>
          </p:cNvSpPr>
          <p:nvPr>
            <p:ph type="body" idx="1"/>
          </p:nvPr>
        </p:nvSpPr>
        <p:spPr>
          <a:xfrm>
            <a:off x="311700" y="32242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9" name="Google Shape;4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ameday">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marL="914400" lvl="1"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marL="1371600" lvl="2"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marL="1828800" lvl="3"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marL="2286000" lvl="4"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marL="2743200" lvl="5"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marL="3200400" lvl="6"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marL="3657600" lvl="7"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marL="4114800" lvl="8"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13"/>
          <p:cNvSpPr txBox="1">
            <a:spLocks noGrp="1"/>
          </p:cNvSpPr>
          <p:nvPr>
            <p:ph type="ctrTitle"/>
          </p:nvPr>
        </p:nvSpPr>
        <p:spPr>
          <a:xfrm>
            <a:off x="311700" y="595975"/>
            <a:ext cx="8520600" cy="19578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a:t>Glenn O. Swing Elementary School</a:t>
            </a:r>
            <a:endParaRPr/>
          </a:p>
          <a:p>
            <a:pPr marL="0" lvl="0" indent="0" algn="ctr" rtl="0">
              <a:spcBef>
                <a:spcPts val="0"/>
              </a:spcBef>
              <a:spcAft>
                <a:spcPts val="0"/>
              </a:spcAft>
              <a:buNone/>
            </a:pPr>
            <a:r>
              <a:rPr lang="en" sz="2422"/>
              <a:t>2024-2025 Presentation to the CIPS Board of Education</a:t>
            </a:r>
            <a:endParaRPr sz="2422"/>
          </a:p>
        </p:txBody>
      </p:sp>
      <p:sp>
        <p:nvSpPr>
          <p:cNvPr id="57" name="Google Shape;57;p13"/>
          <p:cNvSpPr txBox="1">
            <a:spLocks noGrp="1"/>
          </p:cNvSpPr>
          <p:nvPr>
            <p:ph type="subTitle" idx="1"/>
          </p:nvPr>
        </p:nvSpPr>
        <p:spPr>
          <a:xfrm>
            <a:off x="311700" y="3165823"/>
            <a:ext cx="8520600" cy="733500"/>
          </a:xfrm>
          <a:prstGeom prst="rect">
            <a:avLst/>
          </a:prstGeom>
        </p:spPr>
        <p:txBody>
          <a:bodyPr spcFirstLastPara="1" wrap="square" lIns="91425" tIns="91425" rIns="91425" bIns="91425" anchor="t" anchorCtr="0">
            <a:normAutofit fontScale="92500" lnSpcReduction="20000"/>
          </a:bodyPr>
          <a:lstStyle/>
          <a:p>
            <a:pPr marL="0" lvl="0" indent="0" algn="ctr" rtl="0">
              <a:spcBef>
                <a:spcPts val="0"/>
              </a:spcBef>
              <a:spcAft>
                <a:spcPts val="0"/>
              </a:spcAft>
              <a:buNone/>
            </a:pPr>
            <a:r>
              <a:rPr lang="en"/>
              <a:t>Principal - Ellen Peach</a:t>
            </a:r>
            <a:br>
              <a:rPr lang="en"/>
            </a:br>
            <a:r>
              <a:rPr lang="en"/>
              <a:t>Assistant Principal - Karissa Storey</a:t>
            </a:r>
            <a:endParaRPr/>
          </a:p>
        </p:txBody>
      </p:sp>
      <p:pic>
        <p:nvPicPr>
          <p:cNvPr id="58" name="Google Shape;58;p13"/>
          <p:cNvPicPr preferRelativeResize="0"/>
          <p:nvPr/>
        </p:nvPicPr>
        <p:blipFill>
          <a:blip r:embed="rId3">
            <a:alphaModFix/>
          </a:blip>
          <a:stretch>
            <a:fillRect/>
          </a:stretch>
        </p:blipFill>
        <p:spPr>
          <a:xfrm>
            <a:off x="7436376" y="3429476"/>
            <a:ext cx="1560000" cy="1560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School Data Snapshot </a:t>
            </a:r>
            <a:endParaRPr/>
          </a:p>
        </p:txBody>
      </p:sp>
      <p:sp>
        <p:nvSpPr>
          <p:cNvPr id="64" name="Google Shape;64;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b="1"/>
          </a:p>
          <a:p>
            <a:pPr marL="0" lvl="0" indent="0" algn="l" rtl="0">
              <a:spcBef>
                <a:spcPts val="1200"/>
              </a:spcBef>
              <a:spcAft>
                <a:spcPts val="1200"/>
              </a:spcAft>
              <a:buNone/>
            </a:pPr>
            <a:endParaRPr/>
          </a:p>
        </p:txBody>
      </p:sp>
      <p:graphicFrame>
        <p:nvGraphicFramePr>
          <p:cNvPr id="65" name="Google Shape;65;p14"/>
          <p:cNvGraphicFramePr/>
          <p:nvPr/>
        </p:nvGraphicFramePr>
        <p:xfrm>
          <a:off x="144225" y="1260613"/>
          <a:ext cx="8796800" cy="2986830"/>
        </p:xfrm>
        <a:graphic>
          <a:graphicData uri="http://schemas.openxmlformats.org/drawingml/2006/table">
            <a:tbl>
              <a:tblPr>
                <a:noFill/>
                <a:tableStyleId>{5EFBCE29-C501-4EC0-A822-4FBA5D83DF26}</a:tableStyleId>
              </a:tblPr>
              <a:tblGrid>
                <a:gridCol w="2199200">
                  <a:extLst>
                    <a:ext uri="{9D8B030D-6E8A-4147-A177-3AD203B41FA5}">
                      <a16:colId xmlns:a16="http://schemas.microsoft.com/office/drawing/2014/main" val="20000"/>
                    </a:ext>
                  </a:extLst>
                </a:gridCol>
                <a:gridCol w="2199200">
                  <a:extLst>
                    <a:ext uri="{9D8B030D-6E8A-4147-A177-3AD203B41FA5}">
                      <a16:colId xmlns:a16="http://schemas.microsoft.com/office/drawing/2014/main" val="20001"/>
                    </a:ext>
                  </a:extLst>
                </a:gridCol>
                <a:gridCol w="2199200">
                  <a:extLst>
                    <a:ext uri="{9D8B030D-6E8A-4147-A177-3AD203B41FA5}">
                      <a16:colId xmlns:a16="http://schemas.microsoft.com/office/drawing/2014/main" val="20002"/>
                    </a:ext>
                  </a:extLst>
                </a:gridCol>
                <a:gridCol w="2199200">
                  <a:extLst>
                    <a:ext uri="{9D8B030D-6E8A-4147-A177-3AD203B41FA5}">
                      <a16:colId xmlns:a16="http://schemas.microsoft.com/office/drawing/2014/main" val="20003"/>
                    </a:ext>
                  </a:extLst>
                </a:gridCol>
              </a:tblGrid>
              <a:tr h="381000">
                <a:tc>
                  <a:txBody>
                    <a:bodyPr/>
                    <a:lstStyle/>
                    <a:p>
                      <a:pPr marL="0" lvl="0" indent="0" algn="ctr" rtl="0">
                        <a:spcBef>
                          <a:spcPts val="0"/>
                        </a:spcBef>
                        <a:spcAft>
                          <a:spcPts val="0"/>
                        </a:spcAft>
                        <a:buNone/>
                      </a:pPr>
                      <a:r>
                        <a:rPr lang="en" b="1">
                          <a:latin typeface="Proxima Nova"/>
                          <a:ea typeface="Proxima Nova"/>
                          <a:cs typeface="Proxima Nova"/>
                          <a:sym typeface="Proxima Nova"/>
                        </a:rPr>
                        <a:t>Data Source</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b="1">
                          <a:latin typeface="Proxima Nova"/>
                          <a:ea typeface="Proxima Nova"/>
                          <a:cs typeface="Proxima Nova"/>
                          <a:sym typeface="Proxima Nova"/>
                        </a:rPr>
                        <a:t>2022-2023</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b="1">
                          <a:latin typeface="Proxima Nova"/>
                          <a:ea typeface="Proxima Nova"/>
                          <a:cs typeface="Proxima Nova"/>
                          <a:sym typeface="Proxima Nova"/>
                        </a:rPr>
                        <a:t>2023-2024</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b="1">
                          <a:latin typeface="Proxima Nova"/>
                          <a:ea typeface="Proxima Nova"/>
                          <a:cs typeface="Proxima Nova"/>
                          <a:sym typeface="Proxima Nova"/>
                        </a:rPr>
                        <a:t>2024-2025</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 b="1">
                          <a:latin typeface="Proxima Nova"/>
                          <a:ea typeface="Proxima Nova"/>
                          <a:cs typeface="Proxima Nova"/>
                          <a:sym typeface="Proxima Nova"/>
                        </a:rPr>
                        <a:t>K Readiness</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30% Ready</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49% Ready</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No Data</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 b="1">
                          <a:latin typeface="Proxima Nova"/>
                          <a:ea typeface="Proxima Nova"/>
                          <a:cs typeface="Proxima Nova"/>
                          <a:sym typeface="Proxima Nova"/>
                        </a:rPr>
                        <a:t>3rd Grade Reading</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21- 22 KSA: 53% P/D</a:t>
                      </a:r>
                      <a:br>
                        <a:rPr lang="en">
                          <a:latin typeface="Proxima Nova"/>
                          <a:ea typeface="Proxima Nova"/>
                          <a:cs typeface="Proxima Nova"/>
                          <a:sym typeface="Proxima Nova"/>
                        </a:rPr>
                      </a:br>
                      <a:r>
                        <a:rPr lang="en">
                          <a:latin typeface="Proxima Nova"/>
                          <a:ea typeface="Proxima Nova"/>
                          <a:cs typeface="Proxima Nova"/>
                          <a:sym typeface="Proxima Nova"/>
                        </a:rPr>
                        <a:t>EOY Benchmark: 71%</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22-23 KSA: 66% P/D</a:t>
                      </a:r>
                      <a:endParaRPr>
                        <a:latin typeface="Proxima Nova"/>
                        <a:ea typeface="Proxima Nova"/>
                        <a:cs typeface="Proxima Nova"/>
                        <a:sym typeface="Proxima Nova"/>
                      </a:endParaRPr>
                    </a:p>
                    <a:p>
                      <a:pPr marL="0" lvl="0" indent="0" algn="ctr" rtl="0">
                        <a:spcBef>
                          <a:spcPts val="0"/>
                        </a:spcBef>
                        <a:spcAft>
                          <a:spcPts val="0"/>
                        </a:spcAft>
                        <a:buNone/>
                      </a:pPr>
                      <a:r>
                        <a:rPr lang="en">
                          <a:latin typeface="Proxima Nova"/>
                          <a:ea typeface="Proxima Nova"/>
                          <a:cs typeface="Proxima Nova"/>
                          <a:sym typeface="Proxima Nova"/>
                        </a:rPr>
                        <a:t>EOY Benchmark: 72%</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23-24 KSA: No Data</a:t>
                      </a:r>
                      <a:br>
                        <a:rPr lang="en">
                          <a:latin typeface="Proxima Nova"/>
                          <a:ea typeface="Proxima Nova"/>
                          <a:cs typeface="Proxima Nova"/>
                          <a:sym typeface="Proxima Nova"/>
                        </a:rPr>
                      </a:br>
                      <a:r>
                        <a:rPr lang="en">
                          <a:latin typeface="Proxima Nova"/>
                          <a:ea typeface="Proxima Nova"/>
                          <a:cs typeface="Proxima Nova"/>
                          <a:sym typeface="Proxima Nova"/>
                        </a:rPr>
                        <a:t>EOY Goal: 80%</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 b="1">
                          <a:latin typeface="Proxima Nova"/>
                          <a:ea typeface="Proxima Nova"/>
                          <a:cs typeface="Proxima Nova"/>
                          <a:sym typeface="Proxima Nova"/>
                        </a:rPr>
                        <a:t>ADA</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94.2%</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94.5%</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Goal: 95.5%</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 b="1">
                          <a:latin typeface="Proxima Nova"/>
                          <a:ea typeface="Proxima Nova"/>
                          <a:cs typeface="Proxima Nova"/>
                          <a:sym typeface="Proxima Nova"/>
                        </a:rPr>
                        <a:t>New Staff</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16%</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18%</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17%</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 b="1">
                          <a:latin typeface="Proxima Nova"/>
                          <a:ea typeface="Proxima Nova"/>
                          <a:cs typeface="Proxima Nova"/>
                          <a:sym typeface="Proxima Nova"/>
                        </a:rPr>
                        <a:t>&lt;5 Years Experience</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52%</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46%</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42%</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 b="1">
                          <a:latin typeface="Proxima Nova"/>
                          <a:ea typeface="Proxima Nova"/>
                          <a:cs typeface="Proxima Nova"/>
                          <a:sym typeface="Proxima Nova"/>
                        </a:rPr>
                        <a:t>Family Engagement</a:t>
                      </a:r>
                      <a:endParaRPr b="1">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EOY - 95%</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EOY - 95%</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tc>
                  <a:txBody>
                    <a:bodyPr/>
                    <a:lstStyle/>
                    <a:p>
                      <a:pPr marL="0" lvl="0" indent="0" algn="ctr" rtl="0">
                        <a:spcBef>
                          <a:spcPts val="0"/>
                        </a:spcBef>
                        <a:spcAft>
                          <a:spcPts val="0"/>
                        </a:spcAft>
                        <a:buNone/>
                      </a:pPr>
                      <a:r>
                        <a:rPr lang="en">
                          <a:latin typeface="Proxima Nova"/>
                          <a:ea typeface="Proxima Nova"/>
                          <a:cs typeface="Proxima Nova"/>
                          <a:sym typeface="Proxima Nova"/>
                        </a:rPr>
                        <a:t>Goal: 97%</a:t>
                      </a:r>
                      <a:endParaRPr>
                        <a:latin typeface="Proxima Nova"/>
                        <a:ea typeface="Proxima Nova"/>
                        <a:cs typeface="Proxima Nova"/>
                        <a:sym typeface="Proxima Nova"/>
                      </a:endParaRPr>
                    </a:p>
                  </a:txBody>
                  <a:tcPr marL="91425" marR="91425" marT="91425" marB="91425">
                    <a:lnL w="9525" cap="flat" cmpd="sng">
                      <a:solidFill>
                        <a:schemeClr val="dk2"/>
                      </a:solidFill>
                      <a:prstDash val="solid"/>
                      <a:round/>
                      <a:headEnd type="none" w="sm" len="sm"/>
                      <a:tailEnd type="none" w="sm" len="sm"/>
                    </a:lnL>
                    <a:lnR w="9525" cap="flat" cmpd="sng">
                      <a:solidFill>
                        <a:schemeClr val="dk2"/>
                      </a:solidFill>
                      <a:prstDash val="solid"/>
                      <a:round/>
                      <a:headEnd type="none" w="sm" len="sm"/>
                      <a:tailEnd type="none" w="sm" len="sm"/>
                    </a:lnR>
                    <a:lnT w="9525" cap="flat" cmpd="sng">
                      <a:solidFill>
                        <a:schemeClr val="dk2"/>
                      </a:solidFill>
                      <a:prstDash val="solid"/>
                      <a:round/>
                      <a:headEnd type="none" w="sm" len="sm"/>
                      <a:tailEnd type="none" w="sm" len="sm"/>
                    </a:lnT>
                    <a:lnB w="9525" cap="flat" cmpd="sng">
                      <a:solidFill>
                        <a:schemeClr val="dk2"/>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School Data Snapshot </a:t>
            </a:r>
            <a:endParaRPr/>
          </a:p>
        </p:txBody>
      </p:sp>
      <p:sp>
        <p:nvSpPr>
          <p:cNvPr id="71" name="Google Shape;71;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b="1"/>
          </a:p>
          <a:p>
            <a:pPr marL="0" lvl="0" indent="0" algn="l" rtl="0">
              <a:spcBef>
                <a:spcPts val="1200"/>
              </a:spcBef>
              <a:spcAft>
                <a:spcPts val="1200"/>
              </a:spcAft>
              <a:buNone/>
            </a:pPr>
            <a:endParaRPr/>
          </a:p>
        </p:txBody>
      </p:sp>
      <p:pic>
        <p:nvPicPr>
          <p:cNvPr id="72" name="Google Shape;72;p15"/>
          <p:cNvPicPr preferRelativeResize="0"/>
          <p:nvPr/>
        </p:nvPicPr>
        <p:blipFill>
          <a:blip r:embed="rId3">
            <a:alphaModFix/>
          </a:blip>
          <a:stretch>
            <a:fillRect/>
          </a:stretch>
        </p:blipFill>
        <p:spPr>
          <a:xfrm>
            <a:off x="8009094" y="4008569"/>
            <a:ext cx="1134900" cy="1134925"/>
          </a:xfrm>
          <a:prstGeom prst="rect">
            <a:avLst/>
          </a:prstGeom>
          <a:noFill/>
          <a:ln>
            <a:noFill/>
          </a:ln>
        </p:spPr>
      </p:pic>
      <p:pic>
        <p:nvPicPr>
          <p:cNvPr id="73" name="Google Shape;73;p15"/>
          <p:cNvPicPr preferRelativeResize="0"/>
          <p:nvPr/>
        </p:nvPicPr>
        <p:blipFill>
          <a:blip r:embed="rId4">
            <a:alphaModFix/>
          </a:blip>
          <a:stretch>
            <a:fillRect/>
          </a:stretch>
        </p:blipFill>
        <p:spPr>
          <a:xfrm>
            <a:off x="1290625" y="1017713"/>
            <a:ext cx="6562725" cy="1304925"/>
          </a:xfrm>
          <a:prstGeom prst="rect">
            <a:avLst/>
          </a:prstGeom>
          <a:noFill/>
          <a:ln>
            <a:noFill/>
          </a:ln>
        </p:spPr>
      </p:pic>
      <p:pic>
        <p:nvPicPr>
          <p:cNvPr id="74" name="Google Shape;74;p15"/>
          <p:cNvPicPr preferRelativeResize="0"/>
          <p:nvPr/>
        </p:nvPicPr>
        <p:blipFill>
          <a:blip r:embed="rId5">
            <a:alphaModFix/>
          </a:blip>
          <a:stretch>
            <a:fillRect/>
          </a:stretch>
        </p:blipFill>
        <p:spPr>
          <a:xfrm>
            <a:off x="1666463" y="2239625"/>
            <a:ext cx="5811075" cy="27678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We Do Best!</a:t>
            </a:r>
            <a:endParaRPr/>
          </a:p>
        </p:txBody>
      </p:sp>
      <p:sp>
        <p:nvSpPr>
          <p:cNvPr id="80" name="Google Shape;80;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Our Systems</a:t>
            </a:r>
            <a:endParaRPr b="1"/>
          </a:p>
          <a:p>
            <a:pPr marL="914400" lvl="0" indent="-342900" algn="l" rtl="0">
              <a:spcBef>
                <a:spcPts val="1200"/>
              </a:spcBef>
              <a:spcAft>
                <a:spcPts val="0"/>
              </a:spcAft>
              <a:buSzPts val="1800"/>
              <a:buChar char="●"/>
            </a:pPr>
            <a:r>
              <a:rPr lang="en"/>
              <a:t>Some of our systems include MTSS, PLCs, data analysis process, feedback loop for formative assessments, walkthroughs/coaching</a:t>
            </a:r>
            <a:br>
              <a:rPr lang="en"/>
            </a:br>
            <a:endParaRPr/>
          </a:p>
          <a:p>
            <a:pPr marL="914400" lvl="0" indent="-342900" algn="l" rtl="0">
              <a:spcBef>
                <a:spcPts val="0"/>
              </a:spcBef>
              <a:spcAft>
                <a:spcPts val="0"/>
              </a:spcAft>
              <a:buSzPts val="1800"/>
              <a:buChar char="●"/>
            </a:pPr>
            <a:r>
              <a:rPr lang="en"/>
              <a:t>All staff work collaboratively to meet student needs - wrap around approach</a:t>
            </a:r>
            <a:endParaRPr/>
          </a:p>
          <a:p>
            <a:pPr marL="0" lvl="0" indent="0" algn="l" rtl="0">
              <a:spcBef>
                <a:spcPts val="1200"/>
              </a:spcBef>
              <a:spcAft>
                <a:spcPts val="1200"/>
              </a:spcAft>
              <a:buNone/>
            </a:pPr>
            <a:endParaRPr/>
          </a:p>
        </p:txBody>
      </p:sp>
      <p:pic>
        <p:nvPicPr>
          <p:cNvPr id="81" name="Google Shape;81;p16"/>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School Focuses</a:t>
            </a:r>
            <a:endParaRPr/>
          </a:p>
        </p:txBody>
      </p:sp>
      <p:sp>
        <p:nvSpPr>
          <p:cNvPr id="87" name="Google Shape;87;p17"/>
          <p:cNvSpPr txBox="1">
            <a:spLocks noGrp="1"/>
          </p:cNvSpPr>
          <p:nvPr>
            <p:ph type="body" idx="1"/>
          </p:nvPr>
        </p:nvSpPr>
        <p:spPr>
          <a:xfrm>
            <a:off x="311700" y="954325"/>
            <a:ext cx="8520600" cy="4053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700"/>
              <a:t>Through our Plan, Do, Study, Act (PDSA), we have targeted three growth areas: </a:t>
            </a:r>
            <a:br>
              <a:rPr lang="en"/>
            </a:br>
            <a:br>
              <a:rPr lang="en"/>
            </a:br>
            <a:r>
              <a:rPr lang="en" sz="1400">
                <a:highlight>
                  <a:srgbClr val="FFFFFF"/>
                </a:highlight>
                <a:latin typeface="Calibri"/>
                <a:ea typeface="Calibri"/>
                <a:cs typeface="Calibri"/>
                <a:sym typeface="Calibri"/>
              </a:rPr>
              <a:t>1: </a:t>
            </a:r>
            <a:r>
              <a:rPr lang="en" sz="1400" b="1">
                <a:highlight>
                  <a:srgbClr val="FFFFFF"/>
                </a:highlight>
                <a:latin typeface="Calibri"/>
                <a:ea typeface="Calibri"/>
                <a:cs typeface="Calibri"/>
                <a:sym typeface="Calibri"/>
              </a:rPr>
              <a:t>Active Participation</a:t>
            </a:r>
            <a:r>
              <a:rPr lang="en" sz="1400">
                <a:highlight>
                  <a:srgbClr val="FFFFFF"/>
                </a:highlight>
                <a:latin typeface="Calibri"/>
                <a:ea typeface="Calibri"/>
                <a:cs typeface="Calibri"/>
                <a:sym typeface="Calibri"/>
              </a:rPr>
              <a:t> - Teachers will create more opportunities for ALL students in the class to proactively engage throughout the lesson. Administrators will discuss, provide examples of and model active engagement strategies to get more students engaged in their classroom during instruction. We will use unit planning, walkthrough observation feedback and focus visit results (ELEOT tool) to measure our progress.</a:t>
            </a:r>
            <a:endParaRPr sz="1400">
              <a:highlight>
                <a:srgbClr val="FFFFFF"/>
              </a:highlight>
              <a:latin typeface="Calibri"/>
              <a:ea typeface="Calibri"/>
              <a:cs typeface="Calibri"/>
              <a:sym typeface="Calibri"/>
            </a:endParaRPr>
          </a:p>
          <a:p>
            <a:pPr marL="0" lvl="0" indent="0" algn="l" rtl="0">
              <a:spcBef>
                <a:spcPts val="1200"/>
              </a:spcBef>
              <a:spcAft>
                <a:spcPts val="0"/>
              </a:spcAft>
              <a:buNone/>
            </a:pPr>
            <a:r>
              <a:rPr lang="en" sz="1400">
                <a:highlight>
                  <a:srgbClr val="FFFFFF"/>
                </a:highlight>
                <a:latin typeface="Calibri"/>
                <a:ea typeface="Calibri"/>
                <a:cs typeface="Calibri"/>
                <a:sym typeface="Calibri"/>
              </a:rPr>
              <a:t>2: </a:t>
            </a:r>
            <a:r>
              <a:rPr lang="en" sz="1400" b="1">
                <a:highlight>
                  <a:srgbClr val="FFFFFF"/>
                </a:highlight>
                <a:latin typeface="Calibri"/>
                <a:ea typeface="Calibri"/>
                <a:cs typeface="Calibri"/>
                <a:sym typeface="Calibri"/>
              </a:rPr>
              <a:t>Student Work Analysis Follow-Up Plan</a:t>
            </a:r>
            <a:r>
              <a:rPr lang="en" sz="1400">
                <a:highlight>
                  <a:srgbClr val="FFFFFF"/>
                </a:highlight>
                <a:latin typeface="Calibri"/>
                <a:ea typeface="Calibri"/>
                <a:cs typeface="Calibri"/>
                <a:sym typeface="Calibri"/>
              </a:rPr>
              <a:t> - </a:t>
            </a:r>
            <a:r>
              <a:rPr lang="en" sz="1400">
                <a:latin typeface="Source Sans Pro"/>
                <a:ea typeface="Source Sans Pro"/>
                <a:cs typeface="Source Sans Pro"/>
                <a:sym typeface="Source Sans Pro"/>
              </a:rPr>
              <a:t>During student work analysis sessions, teachers will develop clear actions on what and how they will teach areas of concern found, with follow up coaching and support from administration.</a:t>
            </a:r>
            <a:endParaRPr sz="1700">
              <a:highlight>
                <a:srgbClr val="FFFFFF"/>
              </a:highlight>
              <a:latin typeface="Calibri"/>
              <a:ea typeface="Calibri"/>
              <a:cs typeface="Calibri"/>
              <a:sym typeface="Calibri"/>
            </a:endParaRPr>
          </a:p>
          <a:p>
            <a:pPr marL="0" lvl="0" indent="0" algn="l" rtl="0">
              <a:spcBef>
                <a:spcPts val="1200"/>
              </a:spcBef>
              <a:spcAft>
                <a:spcPts val="1200"/>
              </a:spcAft>
              <a:buNone/>
            </a:pPr>
            <a:r>
              <a:rPr lang="en" sz="1400">
                <a:highlight>
                  <a:srgbClr val="FFFFFF"/>
                </a:highlight>
                <a:latin typeface="Calibri"/>
                <a:ea typeface="Calibri"/>
                <a:cs typeface="Calibri"/>
                <a:sym typeface="Calibri"/>
              </a:rPr>
              <a:t>3: </a:t>
            </a:r>
            <a:r>
              <a:rPr lang="en" sz="1400" b="1">
                <a:highlight>
                  <a:srgbClr val="FFFFFF"/>
                </a:highlight>
                <a:latin typeface="Calibri"/>
                <a:ea typeface="Calibri"/>
                <a:cs typeface="Calibri"/>
                <a:sym typeface="Calibri"/>
              </a:rPr>
              <a:t>Foundational Skills and Vocabulary Instruction </a:t>
            </a:r>
            <a:r>
              <a:rPr lang="en" sz="1400">
                <a:highlight>
                  <a:srgbClr val="FFFFFF"/>
                </a:highlight>
                <a:latin typeface="Calibri"/>
                <a:ea typeface="Calibri"/>
                <a:cs typeface="Calibri"/>
                <a:sym typeface="Calibri"/>
              </a:rPr>
              <a:t>- Implementation of systematic foundational skills and vocabulary instruction in order to fill missing gaps and work towards 80%+ benchmark and improved reading comprehension. </a:t>
            </a:r>
            <a:endParaRPr sz="1400">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Come to GOS!</a:t>
            </a:r>
            <a:endParaRPr/>
          </a:p>
        </p:txBody>
      </p:sp>
      <p:sp>
        <p:nvSpPr>
          <p:cNvPr id="93" name="Google Shape;93;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Selling GOS in 30 seconds:</a:t>
            </a:r>
            <a:endParaRPr/>
          </a:p>
          <a:p>
            <a:pPr marL="0" lvl="0" indent="0" algn="l" rtl="0">
              <a:spcBef>
                <a:spcPts val="1200"/>
              </a:spcBef>
              <a:spcAft>
                <a:spcPts val="1200"/>
              </a:spcAft>
              <a:buNone/>
            </a:pPr>
            <a:r>
              <a:rPr lang="en" sz="1700">
                <a:highlight>
                  <a:srgbClr val="FFFFFF"/>
                </a:highlight>
              </a:rPr>
              <a:t>Here at GOS, we ensure every student is ‘Respectful, Responsible and Ready to Learn’! Glenn O. Swing has been rated a ‘blue’ school by Kentucky Department of Education, we are in the top 7% of schools in the state and we are the number 1 school in Kenton County. Our teachers and staff strive daily to hold every student to the highest expectations, both academically and behaviorally. By working collaboratively, our GOS team ensures the success of the whole child and we do not stop until your child reaches his or her fullest potential. We treat our students as our own, and we would be happy to have you join the Wildcat Family! </a:t>
            </a:r>
            <a:endParaRPr sz="2400"/>
          </a:p>
        </p:txBody>
      </p:sp>
      <p:pic>
        <p:nvPicPr>
          <p:cNvPr id="94" name="Google Shape;94;p18"/>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Promoting GOS in the Community</a:t>
            </a:r>
            <a:endParaRPr/>
          </a:p>
        </p:txBody>
      </p:sp>
      <p:sp>
        <p:nvSpPr>
          <p:cNvPr id="100" name="Google Shape;100;p19"/>
          <p:cNvSpPr txBox="1">
            <a:spLocks noGrp="1"/>
          </p:cNvSpPr>
          <p:nvPr>
            <p:ph type="body" idx="1"/>
          </p:nvPr>
        </p:nvSpPr>
        <p:spPr>
          <a:xfrm>
            <a:off x="311700" y="1228425"/>
            <a:ext cx="8520600" cy="40776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a:t>-Open House</a:t>
            </a:r>
            <a:endParaRPr/>
          </a:p>
          <a:p>
            <a:pPr marL="0" lvl="0" indent="0" algn="l" rtl="0">
              <a:spcBef>
                <a:spcPts val="1200"/>
              </a:spcBef>
              <a:spcAft>
                <a:spcPts val="0"/>
              </a:spcAft>
              <a:buNone/>
            </a:pPr>
            <a:r>
              <a:rPr lang="en"/>
              <a:t>-Monthly Family Nights</a:t>
            </a:r>
            <a:endParaRPr/>
          </a:p>
          <a:p>
            <a:pPr marL="0" lvl="0" indent="0" algn="l" rtl="0">
              <a:spcBef>
                <a:spcPts val="1200"/>
              </a:spcBef>
              <a:spcAft>
                <a:spcPts val="0"/>
              </a:spcAft>
              <a:buNone/>
            </a:pPr>
            <a:r>
              <a:rPr lang="en"/>
              <a:t>-Adopt-a-Class</a:t>
            </a:r>
            <a:endParaRPr/>
          </a:p>
          <a:p>
            <a:pPr marL="0" lvl="0" indent="0" algn="l" rtl="0">
              <a:spcBef>
                <a:spcPts val="1200"/>
              </a:spcBef>
              <a:spcAft>
                <a:spcPts val="0"/>
              </a:spcAft>
              <a:buNone/>
            </a:pPr>
            <a:r>
              <a:rPr lang="en"/>
              <a:t>-Service Learning Projects</a:t>
            </a:r>
            <a:endParaRPr/>
          </a:p>
          <a:p>
            <a:pPr marL="0" lvl="0" indent="0" algn="l" rtl="0">
              <a:spcBef>
                <a:spcPts val="1200"/>
              </a:spcBef>
              <a:spcAft>
                <a:spcPts val="0"/>
              </a:spcAft>
              <a:buNone/>
            </a:pPr>
            <a:r>
              <a:rPr lang="en"/>
              <a:t>-Friends of Peaselburg Neighborhood Association</a:t>
            </a:r>
            <a:endParaRPr/>
          </a:p>
          <a:p>
            <a:pPr marL="0" lvl="0" indent="0" algn="l" rtl="0">
              <a:spcBef>
                <a:spcPts val="1200"/>
              </a:spcBef>
              <a:spcAft>
                <a:spcPts val="0"/>
              </a:spcAft>
              <a:buNone/>
            </a:pPr>
            <a:r>
              <a:rPr lang="en"/>
              <a:t>-Pointe Benton Lane Social Committee</a:t>
            </a:r>
            <a:endParaRPr/>
          </a:p>
          <a:p>
            <a:pPr marL="0" lvl="0" indent="0" algn="l" rtl="0">
              <a:spcBef>
                <a:spcPts val="1200"/>
              </a:spcBef>
              <a:spcAft>
                <a:spcPts val="0"/>
              </a:spcAft>
              <a:buNone/>
            </a:pPr>
            <a:r>
              <a:rPr lang="en"/>
              <a:t>-Center for Great Neighborhoods</a:t>
            </a:r>
            <a:endParaRPr/>
          </a:p>
          <a:p>
            <a:pPr marL="0" lvl="0" indent="0" algn="l" rtl="0">
              <a:spcBef>
                <a:spcPts val="1200"/>
              </a:spcBef>
              <a:spcAft>
                <a:spcPts val="0"/>
              </a:spcAft>
              <a:buNone/>
            </a:pPr>
            <a:r>
              <a:rPr lang="en"/>
              <a:t>-Scripps Howard Foundation/WCPO</a:t>
            </a:r>
            <a:endParaRPr/>
          </a:p>
          <a:p>
            <a:pPr marL="0" lvl="0" indent="0" algn="l" rtl="0">
              <a:spcBef>
                <a:spcPts val="1200"/>
              </a:spcBef>
              <a:spcAft>
                <a:spcPts val="0"/>
              </a:spcAft>
              <a:buNone/>
            </a:pPr>
            <a:r>
              <a:rPr lang="en"/>
              <a:t>-Social Media - School website, Facebook, Instagram</a:t>
            </a:r>
            <a:endParaRPr/>
          </a:p>
          <a:p>
            <a:pPr marL="0" lvl="0" indent="0" algn="l" rtl="0">
              <a:spcBef>
                <a:spcPts val="1200"/>
              </a:spcBef>
              <a:spcAft>
                <a:spcPts val="1200"/>
              </a:spcAft>
              <a:buNone/>
            </a:pPr>
            <a:endParaRPr/>
          </a:p>
        </p:txBody>
      </p:sp>
      <p:pic>
        <p:nvPicPr>
          <p:cNvPr id="101" name="Google Shape;101;p19"/>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School Culture</a:t>
            </a:r>
            <a:endParaRPr/>
          </a:p>
        </p:txBody>
      </p:sp>
      <p:sp>
        <p:nvSpPr>
          <p:cNvPr id="107" name="Google Shape;107;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t>-Attendance:</a:t>
            </a:r>
            <a:r>
              <a:rPr lang="en"/>
              <a:t> Letters home explaining attendance process, collaboration between school and district attendance team, weekly incentive for classes with highest attendance percentage, monthly incentive for students who meet attendance goals</a:t>
            </a:r>
            <a:endParaRPr/>
          </a:p>
          <a:p>
            <a:pPr marL="0" lvl="0" indent="0" algn="l" rtl="0">
              <a:spcBef>
                <a:spcPts val="1200"/>
              </a:spcBef>
              <a:spcAft>
                <a:spcPts val="0"/>
              </a:spcAft>
              <a:buNone/>
            </a:pPr>
            <a:r>
              <a:rPr lang="en" b="1"/>
              <a:t>-Impact Survey Data: </a:t>
            </a:r>
            <a:r>
              <a:rPr lang="en"/>
              <a:t>Shared and analyzed data with staff and determined next steps as a team. Received feedback from all staff on next steps in lowest 4 areas.</a:t>
            </a:r>
            <a:endParaRPr/>
          </a:p>
          <a:p>
            <a:pPr marL="0" lvl="0" indent="0" algn="l" rtl="0">
              <a:spcBef>
                <a:spcPts val="1200"/>
              </a:spcBef>
              <a:spcAft>
                <a:spcPts val="1200"/>
              </a:spcAft>
              <a:buNone/>
            </a:pPr>
            <a:r>
              <a:rPr lang="en" b="1"/>
              <a:t>-QSCS Data: </a:t>
            </a:r>
            <a:r>
              <a:rPr lang="en"/>
              <a:t>Shared/analyzed data with staff, progress monitoring areas of concern, analyzed SRSS scores, tier I taught by classroom teachers, and more classroom guidance and small groups</a:t>
            </a:r>
            <a:endParaRPr/>
          </a:p>
        </p:txBody>
      </p:sp>
      <p:pic>
        <p:nvPicPr>
          <p:cNvPr id="108" name="Google Shape;108;p20"/>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PLCs and Collaboration</a:t>
            </a:r>
            <a:endParaRPr/>
          </a:p>
        </p:txBody>
      </p:sp>
      <p:sp>
        <p:nvSpPr>
          <p:cNvPr id="114" name="Google Shape;114;p21"/>
          <p:cNvSpPr txBox="1">
            <a:spLocks noGrp="1"/>
          </p:cNvSpPr>
          <p:nvPr>
            <p:ph type="body" idx="1"/>
          </p:nvPr>
        </p:nvSpPr>
        <p:spPr>
          <a:xfrm>
            <a:off x="311700" y="1152475"/>
            <a:ext cx="8520600" cy="3990900"/>
          </a:xfrm>
          <a:prstGeom prst="rect">
            <a:avLst/>
          </a:prstGeom>
        </p:spPr>
        <p:txBody>
          <a:bodyPr spcFirstLastPara="1" wrap="square" lIns="91425" tIns="91425" rIns="91425" bIns="91425" anchor="t" anchorCtr="0">
            <a:normAutofit fontScale="32500" lnSpcReduction="10000"/>
          </a:bodyPr>
          <a:lstStyle/>
          <a:p>
            <a:pPr marL="0" lvl="0" indent="0" algn="l" rtl="0">
              <a:spcBef>
                <a:spcPts val="0"/>
              </a:spcBef>
              <a:spcAft>
                <a:spcPts val="0"/>
              </a:spcAft>
              <a:buNone/>
            </a:pPr>
            <a:r>
              <a:rPr lang="en" sz="4980"/>
              <a:t>-Vertical and grade level teams make up PLCs</a:t>
            </a:r>
            <a:endParaRPr sz="4980"/>
          </a:p>
          <a:p>
            <a:pPr marL="0" lvl="0" indent="0" algn="l" rtl="0">
              <a:spcBef>
                <a:spcPts val="1200"/>
              </a:spcBef>
              <a:spcAft>
                <a:spcPts val="0"/>
              </a:spcAft>
              <a:buNone/>
            </a:pPr>
            <a:r>
              <a:rPr lang="en" sz="4980"/>
              <a:t>-PLCs meet daily to analyze student work and data - formative and summative</a:t>
            </a:r>
            <a:endParaRPr sz="4980"/>
          </a:p>
          <a:p>
            <a:pPr marL="0" lvl="0" indent="0" algn="l" rtl="0">
              <a:spcBef>
                <a:spcPts val="1200"/>
              </a:spcBef>
              <a:spcAft>
                <a:spcPts val="0"/>
              </a:spcAft>
              <a:buNone/>
            </a:pPr>
            <a:r>
              <a:rPr lang="en" sz="4980"/>
              <a:t>-Create action plans to address areas of weakness identified in analysis sessions</a:t>
            </a:r>
            <a:endParaRPr sz="4980"/>
          </a:p>
          <a:p>
            <a:pPr marL="0" lvl="0" indent="0" algn="l" rtl="0">
              <a:spcBef>
                <a:spcPts val="1200"/>
              </a:spcBef>
              <a:spcAft>
                <a:spcPts val="0"/>
              </a:spcAft>
              <a:buNone/>
            </a:pPr>
            <a:r>
              <a:rPr lang="en" sz="4980"/>
              <a:t>-Collaborate on unit plan development</a:t>
            </a:r>
            <a:endParaRPr sz="4980"/>
          </a:p>
          <a:p>
            <a:pPr marL="0" lvl="0" indent="0" algn="l" rtl="0">
              <a:spcBef>
                <a:spcPts val="1200"/>
              </a:spcBef>
              <a:spcAft>
                <a:spcPts val="0"/>
              </a:spcAft>
              <a:buNone/>
            </a:pPr>
            <a:r>
              <a:rPr lang="en" sz="4980"/>
              <a:t>-Provide feedback on formative and summative assessments before administering them</a:t>
            </a:r>
            <a:endParaRPr sz="4980"/>
          </a:p>
          <a:p>
            <a:pPr marL="0" lvl="0" indent="0" algn="l" rtl="0">
              <a:spcBef>
                <a:spcPts val="1200"/>
              </a:spcBef>
              <a:spcAft>
                <a:spcPts val="0"/>
              </a:spcAft>
              <a:buNone/>
            </a:pPr>
            <a:r>
              <a:rPr lang="en" sz="4980"/>
              <a:t>-Set team goals for assessments</a:t>
            </a:r>
            <a:endParaRPr sz="4980"/>
          </a:p>
          <a:p>
            <a:pPr marL="0" lvl="0" indent="0" algn="l" rtl="0">
              <a:spcBef>
                <a:spcPts val="1200"/>
              </a:spcBef>
              <a:spcAft>
                <a:spcPts val="0"/>
              </a:spcAft>
              <a:buNone/>
            </a:pPr>
            <a:r>
              <a:rPr lang="en" sz="4980"/>
              <a:t>-Teachers observe peers to learn instructional strategies from one another</a:t>
            </a:r>
            <a:endParaRPr sz="4980"/>
          </a:p>
          <a:p>
            <a:pPr marL="0" lvl="0" indent="0" algn="l" rtl="0">
              <a:spcBef>
                <a:spcPts val="1200"/>
              </a:spcBef>
              <a:spcAft>
                <a:spcPts val="0"/>
              </a:spcAft>
              <a:buNone/>
            </a:pPr>
            <a:r>
              <a:rPr lang="en" sz="4980"/>
              <a:t>-Admin attend all PLC meetings and monitor student growth throughout the process</a:t>
            </a:r>
            <a:endParaRPr sz="4980"/>
          </a:p>
          <a:p>
            <a:pPr marL="0" lvl="0" indent="0" algn="l" rtl="0">
              <a:spcBef>
                <a:spcPts val="1200"/>
              </a:spcBef>
              <a:spcAft>
                <a:spcPts val="0"/>
              </a:spcAft>
              <a:buNone/>
            </a:pPr>
            <a:endParaRPr/>
          </a:p>
          <a:p>
            <a:pPr marL="0" lvl="0" indent="0" algn="l" rtl="0">
              <a:spcBef>
                <a:spcPts val="1200"/>
              </a:spcBef>
              <a:spcAft>
                <a:spcPts val="1200"/>
              </a:spcAft>
              <a:buNone/>
            </a:pPr>
            <a:endParaRPr/>
          </a:p>
        </p:txBody>
      </p:sp>
      <p:pic>
        <p:nvPicPr>
          <p:cNvPr id="115" name="Google Shape;115;p21"/>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Teacher Retention</a:t>
            </a:r>
            <a:endParaRPr/>
          </a:p>
        </p:txBody>
      </p:sp>
      <p:sp>
        <p:nvSpPr>
          <p:cNvPr id="121" name="Google Shape;121;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-New(er) Staff:</a:t>
            </a:r>
            <a:br>
              <a:rPr lang="en"/>
            </a:br>
            <a:r>
              <a:rPr lang="en"/>
              <a:t>	-Developed a more robust and formal mentor system</a:t>
            </a:r>
            <a:br>
              <a:rPr lang="en"/>
            </a:br>
            <a:r>
              <a:rPr lang="en"/>
              <a:t>	-Mentorship over first three years</a:t>
            </a:r>
            <a:endParaRPr/>
          </a:p>
          <a:p>
            <a:pPr marL="0" lvl="0" indent="0" algn="l" rtl="0">
              <a:spcBef>
                <a:spcPts val="1200"/>
              </a:spcBef>
              <a:spcAft>
                <a:spcPts val="0"/>
              </a:spcAft>
              <a:buNone/>
            </a:pPr>
            <a:r>
              <a:rPr lang="en"/>
              <a:t>-Veteran Staff:</a:t>
            </a:r>
            <a:br>
              <a:rPr lang="en"/>
            </a:br>
            <a:r>
              <a:rPr lang="en"/>
              <a:t>	-Leadership opportunities</a:t>
            </a:r>
            <a:br>
              <a:rPr lang="en"/>
            </a:br>
            <a:r>
              <a:rPr lang="en"/>
              <a:t>	-Autonomy </a:t>
            </a:r>
            <a:endParaRPr/>
          </a:p>
          <a:p>
            <a:pPr marL="0" lvl="0" indent="0" algn="l" rtl="0">
              <a:spcBef>
                <a:spcPts val="1200"/>
              </a:spcBef>
              <a:spcAft>
                <a:spcPts val="1200"/>
              </a:spcAft>
              <a:buNone/>
            </a:pPr>
            <a:r>
              <a:rPr lang="en"/>
              <a:t>-PLC process retains our staff - protected time, admin/teacher side-by-side approach, and collaboration</a:t>
            </a:r>
            <a:endParaRPr/>
          </a:p>
        </p:txBody>
      </p:sp>
      <p:pic>
        <p:nvPicPr>
          <p:cNvPr id="122" name="Google Shape;122;p22"/>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Professional Development</a:t>
            </a:r>
            <a:endParaRPr/>
          </a:p>
        </p:txBody>
      </p:sp>
      <p:sp>
        <p:nvSpPr>
          <p:cNvPr id="128" name="Google Shape;128;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lnSpcReduction="20000"/>
          </a:bodyPr>
          <a:lstStyle/>
          <a:p>
            <a:pPr marL="0" lvl="0" indent="0" algn="l" rtl="0">
              <a:lnSpc>
                <a:spcPct val="90000"/>
              </a:lnSpc>
              <a:spcBef>
                <a:spcPts val="1000"/>
              </a:spcBef>
              <a:spcAft>
                <a:spcPts val="0"/>
              </a:spcAft>
              <a:buNone/>
            </a:pPr>
            <a:r>
              <a:rPr lang="en"/>
              <a:t>-Staff has positive feedback on professional development this year</a:t>
            </a:r>
            <a:endParaRPr/>
          </a:p>
          <a:p>
            <a:pPr marL="0" lvl="0" indent="0" algn="l" rtl="0">
              <a:lnSpc>
                <a:spcPct val="90000"/>
              </a:lnSpc>
              <a:spcBef>
                <a:spcPts val="1000"/>
              </a:spcBef>
              <a:spcAft>
                <a:spcPts val="0"/>
              </a:spcAft>
              <a:buNone/>
            </a:pPr>
            <a:r>
              <a:rPr lang="en"/>
              <a:t>-Positives:</a:t>
            </a:r>
            <a:endParaRPr/>
          </a:p>
          <a:p>
            <a:pPr marL="0" lvl="0" indent="0" algn="l" rtl="0">
              <a:lnSpc>
                <a:spcPct val="90000"/>
              </a:lnSpc>
              <a:spcBef>
                <a:spcPts val="1000"/>
              </a:spcBef>
              <a:spcAft>
                <a:spcPts val="0"/>
              </a:spcAft>
              <a:buNone/>
            </a:pPr>
            <a:r>
              <a:rPr lang="en"/>
              <a:t>	-Tailored to our specific needs</a:t>
            </a:r>
            <a:endParaRPr/>
          </a:p>
          <a:p>
            <a:pPr marL="0" lvl="0" indent="457200" algn="l" rtl="0">
              <a:lnSpc>
                <a:spcPct val="90000"/>
              </a:lnSpc>
              <a:spcBef>
                <a:spcPts val="1000"/>
              </a:spcBef>
              <a:spcAft>
                <a:spcPts val="0"/>
              </a:spcAft>
              <a:buNone/>
            </a:pPr>
            <a:r>
              <a:rPr lang="en"/>
              <a:t>-Teacher Planning Days and Equivalency Days have played a crucial role in   </a:t>
            </a:r>
            <a:endParaRPr/>
          </a:p>
          <a:p>
            <a:pPr marL="0" lvl="0" indent="457200" algn="l" rtl="0">
              <a:lnSpc>
                <a:spcPct val="90000"/>
              </a:lnSpc>
              <a:spcBef>
                <a:spcPts val="1000"/>
              </a:spcBef>
              <a:spcAft>
                <a:spcPts val="0"/>
              </a:spcAft>
              <a:buNone/>
            </a:pPr>
            <a:r>
              <a:rPr lang="en"/>
              <a:t>planning process</a:t>
            </a:r>
            <a:endParaRPr/>
          </a:p>
          <a:p>
            <a:pPr marL="0" lvl="0" indent="0" algn="l" rtl="0">
              <a:lnSpc>
                <a:spcPct val="90000"/>
              </a:lnSpc>
              <a:spcBef>
                <a:spcPts val="1000"/>
              </a:spcBef>
              <a:spcAft>
                <a:spcPts val="0"/>
              </a:spcAft>
              <a:buNone/>
            </a:pPr>
            <a:r>
              <a:rPr lang="en"/>
              <a:t>	-More staff choice with PD Academy and flex hours</a:t>
            </a:r>
            <a:endParaRPr/>
          </a:p>
          <a:p>
            <a:pPr marL="0" lvl="0" indent="0" algn="l" rtl="0">
              <a:lnSpc>
                <a:spcPct val="90000"/>
              </a:lnSpc>
              <a:spcBef>
                <a:spcPts val="1000"/>
              </a:spcBef>
              <a:spcAft>
                <a:spcPts val="0"/>
              </a:spcAft>
              <a:buNone/>
            </a:pPr>
            <a:endParaRPr/>
          </a:p>
          <a:p>
            <a:pPr marL="0" lvl="0" indent="0" algn="l" rtl="0">
              <a:lnSpc>
                <a:spcPct val="90000"/>
              </a:lnSpc>
              <a:spcBef>
                <a:spcPts val="1000"/>
              </a:spcBef>
              <a:spcAft>
                <a:spcPts val="0"/>
              </a:spcAft>
              <a:buNone/>
            </a:pPr>
            <a:r>
              <a:rPr lang="en"/>
              <a:t>-Monitored through walkthroughs, lesson plan checks, and student work analysis</a:t>
            </a:r>
            <a:endParaRPr/>
          </a:p>
          <a:p>
            <a:pPr marL="0" lvl="0" indent="0" algn="l" rtl="0">
              <a:lnSpc>
                <a:spcPct val="90000"/>
              </a:lnSpc>
              <a:spcBef>
                <a:spcPts val="1000"/>
              </a:spcBef>
              <a:spcAft>
                <a:spcPts val="0"/>
              </a:spcAft>
              <a:buNone/>
            </a:pPr>
            <a:endParaRPr/>
          </a:p>
          <a:p>
            <a:pPr marL="0" lvl="0" indent="0" algn="l" rtl="0">
              <a:lnSpc>
                <a:spcPct val="90000"/>
              </a:lnSpc>
              <a:spcBef>
                <a:spcPts val="1000"/>
              </a:spcBef>
              <a:spcAft>
                <a:spcPts val="0"/>
              </a:spcAft>
              <a:buNone/>
            </a:pPr>
            <a:endParaRPr/>
          </a:p>
        </p:txBody>
      </p:sp>
      <p:pic>
        <p:nvPicPr>
          <p:cNvPr id="129" name="Google Shape;129;p23"/>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Curriculum Development</a:t>
            </a:r>
            <a:endParaRPr/>
          </a:p>
          <a:p>
            <a:pPr marL="0" lvl="0" indent="0" algn="l" rtl="0">
              <a:spcBef>
                <a:spcPts val="0"/>
              </a:spcBef>
              <a:spcAft>
                <a:spcPts val="0"/>
              </a:spcAft>
              <a:buNone/>
            </a:pPr>
            <a:endParaRPr/>
          </a:p>
        </p:txBody>
      </p:sp>
      <p:sp>
        <p:nvSpPr>
          <p:cNvPr id="135" name="Google Shape;135;p24"/>
          <p:cNvSpPr txBox="1">
            <a:spLocks noGrp="1"/>
          </p:cNvSpPr>
          <p:nvPr>
            <p:ph type="body" idx="1"/>
          </p:nvPr>
        </p:nvSpPr>
        <p:spPr>
          <a:xfrm>
            <a:off x="311700" y="1152475"/>
            <a:ext cx="8748300" cy="37185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a:t>-Prior to the School Year</a:t>
            </a:r>
            <a:br>
              <a:rPr lang="en"/>
            </a:br>
            <a:r>
              <a:rPr lang="en"/>
              <a:t>	-New staff attendance training on UPOs and the unit planning process</a:t>
            </a:r>
            <a:br>
              <a:rPr lang="en"/>
            </a:br>
            <a:r>
              <a:rPr lang="en"/>
              <a:t>	-Teachers attended sessions at the PD Academy focused on the curriculum for their content </a:t>
            </a:r>
            <a:endParaRPr/>
          </a:p>
          <a:p>
            <a:pPr marL="0" lvl="0" indent="457200" algn="l" rtl="0">
              <a:spcBef>
                <a:spcPts val="0"/>
              </a:spcBef>
              <a:spcAft>
                <a:spcPts val="0"/>
              </a:spcAft>
              <a:buNone/>
            </a:pPr>
            <a:r>
              <a:rPr lang="en"/>
              <a:t>area</a:t>
            </a:r>
            <a:br>
              <a:rPr lang="en"/>
            </a:br>
            <a:endParaRPr/>
          </a:p>
          <a:p>
            <a:pPr marL="0" lvl="0" indent="0" algn="l" rtl="0">
              <a:lnSpc>
                <a:spcPct val="100000"/>
              </a:lnSpc>
              <a:spcBef>
                <a:spcPts val="0"/>
              </a:spcBef>
              <a:spcAft>
                <a:spcPts val="0"/>
              </a:spcAft>
              <a:buNone/>
            </a:pPr>
            <a:r>
              <a:rPr lang="en"/>
              <a:t>-During the School Year</a:t>
            </a:r>
            <a:br>
              <a:rPr lang="en"/>
            </a:br>
            <a:r>
              <a:rPr lang="en"/>
              <a:t>	-Daily planning time is given to allow teachers to collaborate with peers in unit planning </a:t>
            </a:r>
            <a:endParaRPr/>
          </a:p>
          <a:p>
            <a:pPr marL="0" lvl="0" indent="0" algn="l" rtl="0">
              <a:lnSpc>
                <a:spcPct val="100000"/>
              </a:lnSpc>
              <a:spcBef>
                <a:spcPts val="0"/>
              </a:spcBef>
              <a:spcAft>
                <a:spcPts val="0"/>
              </a:spcAft>
              <a:buNone/>
            </a:pPr>
            <a:r>
              <a:rPr lang="en"/>
              <a:t>	-Monthly planning by district</a:t>
            </a:r>
            <a:endParaRPr/>
          </a:p>
          <a:p>
            <a:pPr marL="0" lvl="0" indent="457200" algn="l" rtl="0">
              <a:lnSpc>
                <a:spcPct val="100000"/>
              </a:lnSpc>
              <a:spcBef>
                <a:spcPts val="0"/>
              </a:spcBef>
              <a:spcAft>
                <a:spcPts val="0"/>
              </a:spcAft>
              <a:buNone/>
            </a:pPr>
            <a:r>
              <a:rPr lang="en"/>
              <a:t>-Admin and teachers plan side-by-side to support teachers’ work</a:t>
            </a:r>
            <a:endParaRPr/>
          </a:p>
          <a:p>
            <a:pPr marL="0" lvl="0" indent="0" algn="l" rtl="0">
              <a:spcBef>
                <a:spcPts val="1200"/>
              </a:spcBef>
              <a:spcAft>
                <a:spcPts val="0"/>
              </a:spcAft>
              <a:buNone/>
            </a:pPr>
            <a:r>
              <a:rPr lang="en"/>
              <a:t>-Unit plans are written following CIPS district curriculum/UPOs and EDI format</a:t>
            </a:r>
            <a:br>
              <a:rPr lang="en"/>
            </a:br>
            <a:r>
              <a:rPr lang="en"/>
              <a:t>-Unit plans are submitted through the Google Drive</a:t>
            </a:r>
            <a:br>
              <a:rPr lang="en"/>
            </a:br>
            <a:r>
              <a:rPr lang="en"/>
              <a:t>-Admin feedback meetings are held every Wednesday morning</a:t>
            </a:r>
            <a:br>
              <a:rPr lang="en"/>
            </a:br>
            <a:r>
              <a:rPr lang="en"/>
              <a:t>-Feedback is given by administrators- using tiered system</a:t>
            </a:r>
            <a:br>
              <a:rPr lang="en"/>
            </a:br>
            <a:r>
              <a:rPr lang="en"/>
              <a:t>-Teachers make revisions as needed </a:t>
            </a:r>
            <a:endParaRPr/>
          </a:p>
        </p:txBody>
      </p:sp>
      <p:pic>
        <p:nvPicPr>
          <p:cNvPr id="136" name="Google Shape;136;p24"/>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Technology</a:t>
            </a:r>
            <a:endParaRPr/>
          </a:p>
        </p:txBody>
      </p:sp>
      <p:sp>
        <p:nvSpPr>
          <p:cNvPr id="142" name="Google Shape;142;p25"/>
          <p:cNvSpPr txBox="1">
            <a:spLocks noGrp="1"/>
          </p:cNvSpPr>
          <p:nvPr>
            <p:ph type="body" idx="1"/>
          </p:nvPr>
        </p:nvSpPr>
        <p:spPr>
          <a:xfrm>
            <a:off x="311700" y="1152475"/>
            <a:ext cx="8520600" cy="3891900"/>
          </a:xfrm>
          <a:prstGeom prst="rect">
            <a:avLst/>
          </a:prstGeom>
        </p:spPr>
        <p:txBody>
          <a:bodyPr spcFirstLastPara="1" wrap="square" lIns="91425" tIns="91425" rIns="91425" bIns="91425" anchor="t" anchorCtr="0">
            <a:normAutofit fontScale="77500" lnSpcReduction="10000"/>
          </a:bodyPr>
          <a:lstStyle/>
          <a:p>
            <a:pPr marL="0" lvl="0" indent="0" algn="l" rtl="0">
              <a:spcBef>
                <a:spcPts val="0"/>
              </a:spcBef>
              <a:spcAft>
                <a:spcPts val="0"/>
              </a:spcAft>
              <a:buNone/>
            </a:pPr>
            <a:r>
              <a:rPr lang="en" sz="2046"/>
              <a:t>-1:1 technology for all students- iPads</a:t>
            </a:r>
            <a:br>
              <a:rPr lang="en" sz="2046"/>
            </a:br>
            <a:br>
              <a:rPr lang="en" sz="2046"/>
            </a:br>
            <a:r>
              <a:rPr lang="en" sz="2046"/>
              <a:t>-Tech programs and platforms being used:</a:t>
            </a:r>
            <a:br>
              <a:rPr lang="en" sz="2046"/>
            </a:br>
            <a:r>
              <a:rPr lang="en" sz="2046"/>
              <a:t>	-Xtramath</a:t>
            </a:r>
            <a:br>
              <a:rPr lang="en" sz="2046"/>
            </a:br>
            <a:r>
              <a:rPr lang="en" sz="2046"/>
              <a:t>	-Amplify- science</a:t>
            </a:r>
            <a:br>
              <a:rPr lang="en" sz="2046"/>
            </a:br>
            <a:r>
              <a:rPr lang="en" sz="2046"/>
              <a:t>	-Google Classroom- digital ICNs</a:t>
            </a:r>
            <a:br>
              <a:rPr lang="en" sz="2046"/>
            </a:br>
            <a:r>
              <a:rPr lang="en" sz="2046"/>
              <a:t>	-Mastery Connect- flashbacks and unit assessments</a:t>
            </a:r>
            <a:br>
              <a:rPr lang="en" sz="2046"/>
            </a:br>
            <a:r>
              <a:rPr lang="en" sz="2046"/>
              <a:t>	-Digital texts through myView and other literacy platforms</a:t>
            </a:r>
            <a:br>
              <a:rPr lang="en" sz="2046"/>
            </a:br>
            <a:r>
              <a:rPr lang="en" sz="2046"/>
              <a:t>	-SAVAAS in all content areas</a:t>
            </a:r>
            <a:endParaRPr sz="2046"/>
          </a:p>
          <a:p>
            <a:pPr marL="0" lvl="0" indent="0" algn="l" rtl="0">
              <a:spcBef>
                <a:spcPts val="1200"/>
              </a:spcBef>
              <a:spcAft>
                <a:spcPts val="0"/>
              </a:spcAft>
              <a:buNone/>
            </a:pPr>
            <a:r>
              <a:rPr lang="en" sz="2046"/>
              <a:t>-Rollout continues to go very smoothly and incorporation of tech into all classrooms is natural</a:t>
            </a:r>
            <a:endParaRPr sz="2046"/>
          </a:p>
          <a:p>
            <a:pPr marL="0" lvl="0" indent="0" algn="l" rtl="0">
              <a:lnSpc>
                <a:spcPct val="100000"/>
              </a:lnSpc>
              <a:spcBef>
                <a:spcPts val="1200"/>
              </a:spcBef>
              <a:spcAft>
                <a:spcPts val="0"/>
              </a:spcAft>
              <a:buNone/>
            </a:pPr>
            <a:r>
              <a:rPr lang="en" sz="2046"/>
              <a:t>-Monitored through student work analysis sessions and assessment/flashback </a:t>
            </a:r>
            <a:endParaRPr sz="2046"/>
          </a:p>
          <a:p>
            <a:pPr marL="0" lvl="0" indent="0" algn="l" rtl="0">
              <a:lnSpc>
                <a:spcPct val="100000"/>
              </a:lnSpc>
              <a:spcBef>
                <a:spcPts val="0"/>
              </a:spcBef>
              <a:spcAft>
                <a:spcPts val="0"/>
              </a:spcAft>
              <a:buNone/>
            </a:pPr>
            <a:r>
              <a:rPr lang="en" sz="2046"/>
              <a:t>analysis sessions </a:t>
            </a:r>
            <a:endParaRPr sz="2046"/>
          </a:p>
          <a:p>
            <a:pPr marL="0" lvl="0" indent="0" algn="l" rtl="0">
              <a:spcBef>
                <a:spcPts val="0"/>
              </a:spcBef>
              <a:spcAft>
                <a:spcPts val="1200"/>
              </a:spcAft>
              <a:buNone/>
            </a:pPr>
            <a:r>
              <a:rPr lang="en"/>
              <a:t>	</a:t>
            </a:r>
            <a:endParaRPr/>
          </a:p>
        </p:txBody>
      </p:sp>
      <p:pic>
        <p:nvPicPr>
          <p:cNvPr id="143" name="Google Shape;143;p25"/>
          <p:cNvPicPr preferRelativeResize="0"/>
          <p:nvPr/>
        </p:nvPicPr>
        <p:blipFill>
          <a:blip r:embed="rId3">
            <a:alphaModFix/>
          </a:blip>
          <a:stretch>
            <a:fillRect/>
          </a:stretch>
        </p:blipFill>
        <p:spPr>
          <a:xfrm>
            <a:off x="8009094" y="4008569"/>
            <a:ext cx="1134900" cy="1134925"/>
          </a:xfrm>
          <a:prstGeom prst="rect">
            <a:avLst/>
          </a:prstGeom>
          <a:noFill/>
          <a:ln>
            <a:noFill/>
          </a:ln>
        </p:spPr>
      </p:pic>
    </p:spTree>
  </p:cSld>
  <p:clrMapOvr>
    <a:masterClrMapping/>
  </p:clrMapOvr>
</p:sld>
</file>

<file path=ppt/theme/theme1.xml><?xml version="1.0" encoding="utf-8"?>
<a:theme xmlns:a="http://schemas.openxmlformats.org/drawingml/2006/main"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1057</Words>
  <Application>Microsoft Office PowerPoint</Application>
  <PresentationFormat>On-screen Show (16:9)</PresentationFormat>
  <Paragraphs>94</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Alfa Slab One</vt:lpstr>
      <vt:lpstr>Calibri</vt:lpstr>
      <vt:lpstr>Arial</vt:lpstr>
      <vt:lpstr>Source Sans Pro</vt:lpstr>
      <vt:lpstr>Proxima Nova</vt:lpstr>
      <vt:lpstr>Gameday</vt:lpstr>
      <vt:lpstr>Glenn O. Swing Elementary School 2024-2025 Presentation to the CIPS Board of Education</vt:lpstr>
      <vt:lpstr>School Data Snapshot </vt:lpstr>
      <vt:lpstr>School Data Snapshot </vt:lpstr>
      <vt:lpstr>What We Do Best!</vt:lpstr>
      <vt:lpstr>School Focuses</vt:lpstr>
      <vt:lpstr>Come to GOS!</vt:lpstr>
      <vt:lpstr>Promoting GOS in the Community</vt:lpstr>
      <vt:lpstr>School Culture</vt:lpstr>
      <vt:lpstr>PLCs and Collaboration</vt:lpstr>
      <vt:lpstr>Teacher Retention</vt:lpstr>
      <vt:lpstr>Professional Development</vt:lpstr>
      <vt:lpstr>Curriculum Development </vt:lpstr>
      <vt:lpstr>Technology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Peach, Ellen - Principal, Glenn O. Swing Elementary</dc:creator>
  <cp:lastModifiedBy>Peach, Ellen - Principal, Glenn O. Swing Elementary</cp:lastModifiedBy>
  <cp:revision>1</cp:revision>
  <dcterms:modified xsi:type="dcterms:W3CDTF">2024-09-02T22:10:05Z</dcterms:modified>
</cp:coreProperties>
</file>