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Lst>
  <p:sldSz cy="5143500" cx="9144000"/>
  <p:notesSz cx="6858000" cy="9144000"/>
  <p:embeddedFontLst>
    <p:embeddedFont>
      <p:font typeface="Oswald"/>
      <p:regular r:id="rId26"/>
      <p:bold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Oswald-regular.fntdata"/><Relationship Id="rId25" Type="http://schemas.openxmlformats.org/officeDocument/2006/relationships/slide" Target="slides/slide20.xml"/><Relationship Id="rId27" Type="http://schemas.openxmlformats.org/officeDocument/2006/relationships/font" Target="fonts/Oswald-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28341c0b47e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28341c0b47e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3a953ae9d86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3a953ae9d86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 name="Shape 67"/>
        <p:cNvGrpSpPr/>
        <p:nvPr/>
      </p:nvGrpSpPr>
      <p:grpSpPr>
        <a:xfrm>
          <a:off x="0" y="0"/>
          <a:ext cx="0" cy="0"/>
          <a:chOff x="0" y="0"/>
          <a:chExt cx="0" cy="0"/>
        </a:xfrm>
      </p:grpSpPr>
      <p:sp>
        <p:nvSpPr>
          <p:cNvPr id="68" name="Google Shape;68;g2de817bf3c2_0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9" name="Google Shape;69;g2de817bf3c2_0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3c86b2c4448_0_4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3c86b2c4448_0_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3d803284f78_0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3d803284f78_0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g3d803284f78_0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3d803284f78_0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g3a953ae9d86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g3a953ae9d86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380fdbc5251_0_7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 name="Google Shape;135;g380fdbc5251_0_7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c86b2c4448_0_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3c86b2c4448_0_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g3b0ab35aa09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3b0ab35aa09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g3d803284f78_0_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 name="Google Shape;165;g3d803284f78_0_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g3b0ab35aa09_0_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5" name="Google Shape;175;g3b0ab35aa09_0_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g3d803284f78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 name="Google Shape;186;g3d803284f78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3" name="Shape 193"/>
        <p:cNvGrpSpPr/>
        <p:nvPr/>
      </p:nvGrpSpPr>
      <p:grpSpPr>
        <a:xfrm>
          <a:off x="0" y="0"/>
          <a:ext cx="0" cy="0"/>
          <a:chOff x="0" y="0"/>
          <a:chExt cx="0" cy="0"/>
        </a:xfrm>
      </p:grpSpPr>
      <p:sp>
        <p:nvSpPr>
          <p:cNvPr id="194" name="Google Shape;194;g3d803284f78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5" name="Google Shape;195;g3d803284f78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3d1c819634e_0_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3d1c819634e_0_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g3d803284f78_0_3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3" name="Google Shape;213;g3d803284f78_0_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g3d803284f78_0_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3d803284f78_0_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g3d1c819634e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 name="Google Shape;232;g3d1c819634e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g3d1c819634e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0" name="Google Shape;240;g3d1c819634e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8" name="Shape 248"/>
        <p:cNvGrpSpPr/>
        <p:nvPr/>
      </p:nvGrpSpPr>
      <p:grpSpPr>
        <a:xfrm>
          <a:off x="0" y="0"/>
          <a:ext cx="0" cy="0"/>
          <a:chOff x="0" y="0"/>
          <a:chExt cx="0" cy="0"/>
        </a:xfrm>
      </p:grpSpPr>
      <p:sp>
        <p:nvSpPr>
          <p:cNvPr id="249" name="Google Shape;249;g3d803284f78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0" name="Google Shape;250;g3d803284f78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3.jpg"/><Relationship Id="rId4" Type="http://schemas.openxmlformats.org/officeDocument/2006/relationships/image" Target="../media/image4.png"/><Relationship Id="rId5"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0.jpg"/><Relationship Id="rId4" Type="http://schemas.openxmlformats.org/officeDocument/2006/relationships/image" Target="../media/image8.png"/><Relationship Id="rId5" Type="http://schemas.openxmlformats.org/officeDocument/2006/relationships/image" Target="../media/image2.jpg"/><Relationship Id="rId6"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2.jpg"/><Relationship Id="rId5" Type="http://schemas.openxmlformats.org/officeDocument/2006/relationships/image" Target="../media/image7.png"/><Relationship Id="rId6"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7.png"/><Relationship Id="rId6" Type="http://schemas.openxmlformats.org/officeDocument/2006/relationships/image" Target="../media/image25.jpg"/><Relationship Id="rId7" Type="http://schemas.openxmlformats.org/officeDocument/2006/relationships/image" Target="../media/image27.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7.png"/><Relationship Id="rId6" Type="http://schemas.openxmlformats.org/officeDocument/2006/relationships/image" Target="../media/image2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7.png"/><Relationship Id="rId6" Type="http://schemas.openxmlformats.org/officeDocument/2006/relationships/image" Target="../media/image13.png"/><Relationship Id="rId7"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7.png"/><Relationship Id="rId6" Type="http://schemas.openxmlformats.org/officeDocument/2006/relationships/image" Target="../media/image1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9.jpg"/><Relationship Id="rId4" Type="http://schemas.openxmlformats.org/officeDocument/2006/relationships/image" Target="../media/image4.png"/><Relationship Id="rId5" Type="http://schemas.openxmlformats.org/officeDocument/2006/relationships/image" Target="../media/image2.jpg"/><Relationship Id="rId6" Type="http://schemas.openxmlformats.org/officeDocument/2006/relationships/image" Target="../media/image10.png"/><Relationship Id="rId7"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4.png"/><Relationship Id="rId4" Type="http://schemas.openxmlformats.org/officeDocument/2006/relationships/image" Target="../media/image2.jpg"/><Relationship Id="rId5"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2.jpg"/><Relationship Id="rId4" Type="http://schemas.openxmlformats.org/officeDocument/2006/relationships/image" Target="../media/image29.png"/><Relationship Id="rId5" Type="http://schemas.openxmlformats.org/officeDocument/2006/relationships/image" Target="../media/image4.png"/><Relationship Id="rId6" Type="http://schemas.openxmlformats.org/officeDocument/2006/relationships/image" Target="../media/image7.png"/><Relationship Id="rId7"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jpg"/><Relationship Id="rId4" Type="http://schemas.openxmlformats.org/officeDocument/2006/relationships/image" Target="../media/image4.png"/><Relationship Id="rId5" Type="http://schemas.openxmlformats.org/officeDocument/2006/relationships/image" Target="../media/image15.png"/><Relationship Id="rId6" Type="http://schemas.openxmlformats.org/officeDocument/2006/relationships/image" Target="../media/image1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6.png"/><Relationship Id="rId4" Type="http://schemas.openxmlformats.org/officeDocument/2006/relationships/image" Target="../media/image2.jpg"/><Relationship Id="rId5" Type="http://schemas.openxmlformats.org/officeDocument/2006/relationships/image" Target="../media/image4.png"/><Relationship Id="rId6"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2.jpg"/><Relationship Id="rId4" Type="http://schemas.openxmlformats.org/officeDocument/2006/relationships/image" Target="../media/image4.png"/><Relationship Id="rId5" Type="http://schemas.openxmlformats.org/officeDocument/2006/relationships/image" Target="../media/image17.png"/><Relationship Id="rId6" Type="http://schemas.openxmlformats.org/officeDocument/2006/relationships/image" Target="../media/image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2.jpg"/><Relationship Id="rId4" Type="http://schemas.openxmlformats.org/officeDocument/2006/relationships/image" Target="../media/image4.png"/><Relationship Id="rId5" Type="http://schemas.openxmlformats.org/officeDocument/2006/relationships/image" Target="../media/image21.png"/><Relationship Id="rId6"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2.jpg"/><Relationship Id="rId4" Type="http://schemas.openxmlformats.org/officeDocument/2006/relationships/image" Target="../media/image2.jpg"/><Relationship Id="rId5" Type="http://schemas.openxmlformats.org/officeDocument/2006/relationships/image" Target="../media/image4.png"/><Relationship Id="rId6" Type="http://schemas.openxmlformats.org/officeDocument/2006/relationships/image" Target="../media/image14.png"/><Relationship Id="rId7" Type="http://schemas.openxmlformats.org/officeDocument/2006/relationships/image" Target="../media/image19.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 Id="rId3" Type="http://schemas.openxmlformats.org/officeDocument/2006/relationships/image" Target="../media/image2.jpg"/><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 Id="rId3" Type="http://schemas.openxmlformats.org/officeDocument/2006/relationships/image" Target="../media/image24.jpg"/><Relationship Id="rId4" Type="http://schemas.openxmlformats.org/officeDocument/2006/relationships/image" Target="../media/image2.jpg"/><Relationship Id="rId5" Type="http://schemas.openxmlformats.org/officeDocument/2006/relationships/image" Target="../media/image4.png"/><Relationship Id="rId6" Type="http://schemas.openxmlformats.org/officeDocument/2006/relationships/image" Target="../media/image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2.jpg"/><Relationship Id="rId4" Type="http://schemas.openxmlformats.org/officeDocument/2006/relationships/image" Target="../media/image4.png"/><Relationship Id="rId5" Type="http://schemas.openxmlformats.org/officeDocument/2006/relationships/image" Target="../media/image7.png"/><Relationship Id="rId6"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pic>
        <p:nvPicPr>
          <p:cNvPr id="54" name="Google Shape;54;p13" title="Picture5.jpg"/>
          <p:cNvPicPr preferRelativeResize="0"/>
          <p:nvPr/>
        </p:nvPicPr>
        <p:blipFill rotWithShape="1">
          <a:blip r:embed="rId3">
            <a:alphaModFix/>
          </a:blip>
          <a:srcRect b="17850" l="0" r="0" t="7148"/>
          <a:stretch/>
        </p:blipFill>
        <p:spPr>
          <a:xfrm>
            <a:off x="0" y="0"/>
            <a:ext cx="9144003" cy="5143500"/>
          </a:xfrm>
          <a:prstGeom prst="rect">
            <a:avLst/>
          </a:prstGeom>
          <a:noFill/>
          <a:ln>
            <a:noFill/>
          </a:ln>
        </p:spPr>
      </p:pic>
      <p:pic>
        <p:nvPicPr>
          <p:cNvPr id="55" name="Google Shape;55;p13"/>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56" name="Google Shape;56;p13"/>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57" name="Google Shape;57;p13"/>
          <p:cNvSpPr txBox="1"/>
          <p:nvPr/>
        </p:nvSpPr>
        <p:spPr>
          <a:xfrm>
            <a:off x="1259750" y="4520400"/>
            <a:ext cx="6251700" cy="623100"/>
          </a:xfrm>
          <a:prstGeom prst="rect">
            <a:avLst/>
          </a:prstGeom>
          <a:noFill/>
          <a:ln>
            <a:noFill/>
          </a:ln>
        </p:spPr>
        <p:txBody>
          <a:bodyPr anchorCtr="0" anchor="t" bIns="91425" lIns="91425" spcFirstLastPara="1" rIns="91425" wrap="square" tIns="91425">
            <a:normAutofit/>
          </a:bodyPr>
          <a:lstStyle/>
          <a:p>
            <a:pPr indent="0" lvl="0" marL="0" rtl="0" algn="l">
              <a:spcBef>
                <a:spcPts val="0"/>
              </a:spcBef>
              <a:spcAft>
                <a:spcPts val="0"/>
              </a:spcAft>
              <a:buNone/>
            </a:pPr>
            <a:r>
              <a:rPr b="1" lang="en" sz="2800">
                <a:solidFill>
                  <a:schemeClr val="lt1"/>
                </a:solidFill>
                <a:latin typeface="Oswald"/>
                <a:ea typeface="Oswald"/>
                <a:cs typeface="Oswald"/>
                <a:sym typeface="Oswald"/>
              </a:rPr>
              <a:t>April 20th -</a:t>
            </a:r>
            <a:r>
              <a:rPr b="1" lang="en" sz="2800">
                <a:solidFill>
                  <a:schemeClr val="lt1"/>
                </a:solidFill>
                <a:latin typeface="Oswald"/>
                <a:ea typeface="Oswald"/>
                <a:cs typeface="Oswald"/>
                <a:sym typeface="Oswald"/>
              </a:rPr>
              <a:t> Design and Construction</a:t>
            </a:r>
            <a:endParaRPr b="1" sz="2800">
              <a:solidFill>
                <a:schemeClr val="lt1"/>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 name="Shape 61"/>
        <p:cNvGrpSpPr/>
        <p:nvPr/>
      </p:nvGrpSpPr>
      <p:grpSpPr>
        <a:xfrm>
          <a:off x="0" y="0"/>
          <a:ext cx="0" cy="0"/>
          <a:chOff x="0" y="0"/>
          <a:chExt cx="0" cy="0"/>
        </a:xfrm>
      </p:grpSpPr>
      <p:pic>
        <p:nvPicPr>
          <p:cNvPr id="62" name="Google Shape;62;p14" title="Picture8.jpg"/>
          <p:cNvPicPr preferRelativeResize="0"/>
          <p:nvPr/>
        </p:nvPicPr>
        <p:blipFill rotWithShape="1">
          <a:blip r:embed="rId3">
            <a:alphaModFix/>
          </a:blip>
          <a:srcRect b="2700" l="0" r="0" t="22298"/>
          <a:stretch/>
        </p:blipFill>
        <p:spPr>
          <a:xfrm>
            <a:off x="0" y="0"/>
            <a:ext cx="9144003" cy="5143500"/>
          </a:xfrm>
          <a:prstGeom prst="rect">
            <a:avLst/>
          </a:prstGeom>
          <a:noFill/>
          <a:ln>
            <a:noFill/>
          </a:ln>
        </p:spPr>
      </p:pic>
      <p:pic>
        <p:nvPicPr>
          <p:cNvPr id="63" name="Google Shape;63;p14"/>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64" name="Google Shape;64;p14"/>
          <p:cNvPicPr preferRelativeResize="0"/>
          <p:nvPr/>
        </p:nvPicPr>
        <p:blipFill>
          <a:blip r:embed="rId5">
            <a:alphaModFix/>
          </a:blip>
          <a:stretch>
            <a:fillRect/>
          </a:stretch>
        </p:blipFill>
        <p:spPr>
          <a:xfrm>
            <a:off x="0" y="3883750"/>
            <a:ext cx="1259750" cy="1259750"/>
          </a:xfrm>
          <a:prstGeom prst="rect">
            <a:avLst/>
          </a:prstGeom>
          <a:noFill/>
          <a:ln>
            <a:noFill/>
          </a:ln>
        </p:spPr>
      </p:pic>
      <p:sp>
        <p:nvSpPr>
          <p:cNvPr id="65" name="Google Shape;65;p14"/>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lt1"/>
                </a:solidFill>
                <a:latin typeface="Oswald"/>
                <a:ea typeface="Oswald"/>
                <a:cs typeface="Oswald"/>
                <a:sym typeface="Oswald"/>
              </a:rPr>
              <a:t>Fine Arts</a:t>
            </a:r>
            <a:endParaRPr b="1" sz="2800">
              <a:solidFill>
                <a:schemeClr val="lt1"/>
              </a:solidFill>
              <a:latin typeface="Oswald"/>
              <a:ea typeface="Oswald"/>
              <a:cs typeface="Oswald"/>
              <a:sym typeface="Oswald"/>
            </a:endParaRPr>
          </a:p>
          <a:p>
            <a:pPr indent="0" lvl="0" marL="0" rtl="0" algn="ctr">
              <a:spcBef>
                <a:spcPts val="0"/>
              </a:spcBef>
              <a:spcAft>
                <a:spcPts val="0"/>
              </a:spcAft>
              <a:buNone/>
            </a:pPr>
            <a:r>
              <a:rPr b="1" lang="en" sz="2800">
                <a:solidFill>
                  <a:schemeClr val="lt1"/>
                </a:solidFill>
                <a:latin typeface="Oswald"/>
                <a:ea typeface="Oswald"/>
                <a:cs typeface="Oswald"/>
                <a:sym typeface="Oswald"/>
              </a:rPr>
              <a:t>Bullitt East High School - Construction</a:t>
            </a:r>
            <a:r>
              <a:rPr lang="en" sz="2800">
                <a:solidFill>
                  <a:schemeClr val="lt1"/>
                </a:solidFill>
                <a:latin typeface="Oswald"/>
                <a:ea typeface="Oswald"/>
                <a:cs typeface="Oswald"/>
                <a:sym typeface="Oswald"/>
              </a:rPr>
              <a:t> </a:t>
            </a:r>
            <a:endParaRPr b="1" sz="2800">
              <a:solidFill>
                <a:schemeClr val="lt1"/>
              </a:solidFill>
              <a:latin typeface="Oswald"/>
              <a:ea typeface="Oswald"/>
              <a:cs typeface="Oswald"/>
              <a:sym typeface="Oswald"/>
            </a:endParaRPr>
          </a:p>
        </p:txBody>
      </p:sp>
      <p:pic>
        <p:nvPicPr>
          <p:cNvPr id="66" name="Google Shape;66;p14"/>
          <p:cNvPicPr preferRelativeResize="0"/>
          <p:nvPr/>
        </p:nvPicPr>
        <p:blipFill rotWithShape="1">
          <a:blip r:embed="rId6">
            <a:alphaModFix/>
          </a:blip>
          <a:srcRect b="20106" l="23014" r="21716" t="25288"/>
          <a:stretch/>
        </p:blipFill>
        <p:spPr>
          <a:xfrm>
            <a:off x="6039700" y="3883750"/>
            <a:ext cx="1515628" cy="9359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 name="Shape 70"/>
        <p:cNvGrpSpPr/>
        <p:nvPr/>
      </p:nvGrpSpPr>
      <p:grpSpPr>
        <a:xfrm>
          <a:off x="0" y="0"/>
          <a:ext cx="0" cy="0"/>
          <a:chOff x="0" y="0"/>
          <a:chExt cx="0" cy="0"/>
        </a:xfrm>
      </p:grpSpPr>
      <p:pic>
        <p:nvPicPr>
          <p:cNvPr id="71" name="Google Shape;71;p15"/>
          <p:cNvPicPr preferRelativeResize="0"/>
          <p:nvPr/>
        </p:nvPicPr>
        <p:blipFill rotWithShape="1">
          <a:blip r:embed="rId3">
            <a:alphaModFix/>
          </a:blip>
          <a:srcRect b="2971" l="0" r="0" t="9639"/>
          <a:stretch/>
        </p:blipFill>
        <p:spPr>
          <a:xfrm>
            <a:off x="1382950" y="0"/>
            <a:ext cx="5775649" cy="4494599"/>
          </a:xfrm>
          <a:prstGeom prst="rect">
            <a:avLst/>
          </a:prstGeom>
          <a:noFill/>
          <a:ln>
            <a:noFill/>
          </a:ln>
        </p:spPr>
      </p:pic>
      <p:sp>
        <p:nvSpPr>
          <p:cNvPr id="72" name="Google Shape;72;p15"/>
          <p:cNvSpPr/>
          <p:nvPr/>
        </p:nvSpPr>
        <p:spPr>
          <a:xfrm>
            <a:off x="2038350" y="2177075"/>
            <a:ext cx="2628900" cy="2412900"/>
          </a:xfrm>
          <a:prstGeom prst="rect">
            <a:avLst/>
          </a:prstGeom>
          <a:noFill/>
          <a:ln cap="flat" cmpd="sng" w="38100">
            <a:solidFill>
              <a:srgbClr val="FF00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pic>
        <p:nvPicPr>
          <p:cNvPr id="73" name="Google Shape;73;p15"/>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74" name="Google Shape;74;p15"/>
          <p:cNvPicPr preferRelativeResize="0"/>
          <p:nvPr/>
        </p:nvPicPr>
        <p:blipFill rotWithShape="1">
          <a:blip r:embed="rId5">
            <a:alphaModFix/>
          </a:blip>
          <a:srcRect b="20106" l="23014" r="21716" t="25288"/>
          <a:stretch/>
        </p:blipFill>
        <p:spPr>
          <a:xfrm>
            <a:off x="7281801" y="2571750"/>
            <a:ext cx="2040084" cy="1259750"/>
          </a:xfrm>
          <a:prstGeom prst="rect">
            <a:avLst/>
          </a:prstGeom>
          <a:noFill/>
          <a:ln>
            <a:noFill/>
          </a:ln>
        </p:spPr>
      </p:pic>
      <p:sp>
        <p:nvSpPr>
          <p:cNvPr id="75" name="Google Shape;75;p1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lnSpcReduction="20000"/>
          </a:bodyPr>
          <a:lstStyle/>
          <a:p>
            <a:pPr indent="0" lvl="0" marL="0" rtl="0" algn="l">
              <a:spcBef>
                <a:spcPts val="0"/>
              </a:spcBef>
              <a:spcAft>
                <a:spcPts val="0"/>
              </a:spcAft>
              <a:buNone/>
            </a:pPr>
            <a:r>
              <a:t/>
            </a:r>
            <a:endParaRPr sz="2300">
              <a:solidFill>
                <a:srgbClr val="595959"/>
              </a:solidFill>
              <a:latin typeface="Oswald"/>
              <a:ea typeface="Oswald"/>
              <a:cs typeface="Oswald"/>
              <a:sym typeface="Oswald"/>
            </a:endParaRPr>
          </a:p>
          <a:p>
            <a:pPr indent="0" lvl="0" marL="0" rtl="0" algn="l">
              <a:spcBef>
                <a:spcPts val="0"/>
              </a:spcBef>
              <a:spcAft>
                <a:spcPts val="0"/>
              </a:spcAft>
              <a:buNone/>
            </a:pPr>
            <a:r>
              <a:rPr lang="en" sz="2300">
                <a:solidFill>
                  <a:srgbClr val="595959"/>
                </a:solidFill>
                <a:latin typeface="Oswald"/>
                <a:ea typeface="Oswald"/>
                <a:cs typeface="Oswald"/>
                <a:sym typeface="Oswald"/>
              </a:rPr>
              <a:t>Bullitt East High School  Construction </a:t>
            </a:r>
            <a:endParaRPr sz="2300">
              <a:solidFill>
                <a:srgbClr val="595959"/>
              </a:solidFill>
              <a:latin typeface="Oswald"/>
              <a:ea typeface="Oswald"/>
              <a:cs typeface="Oswald"/>
              <a:sym typeface="Oswald"/>
            </a:endParaRPr>
          </a:p>
        </p:txBody>
      </p:sp>
      <p:sp>
        <p:nvSpPr>
          <p:cNvPr id="76" name="Google Shape;76;p15"/>
          <p:cNvSpPr txBox="1"/>
          <p:nvPr/>
        </p:nvSpPr>
        <p:spPr>
          <a:xfrm>
            <a:off x="2719475" y="1779438"/>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FF0000"/>
                </a:solidFill>
              </a:rPr>
              <a:t>Area A</a:t>
            </a:r>
            <a:endParaRPr b="1" sz="1700">
              <a:solidFill>
                <a:srgbClr val="FF0000"/>
              </a:solidFill>
            </a:endParaRPr>
          </a:p>
        </p:txBody>
      </p:sp>
      <p:sp>
        <p:nvSpPr>
          <p:cNvPr id="77" name="Google Shape;77;p15"/>
          <p:cNvSpPr/>
          <p:nvPr/>
        </p:nvSpPr>
        <p:spPr>
          <a:xfrm>
            <a:off x="4603750" y="95250"/>
            <a:ext cx="2628900" cy="4494600"/>
          </a:xfrm>
          <a:prstGeom prst="rect">
            <a:avLst/>
          </a:prstGeom>
          <a:noFill/>
          <a:ln cap="flat" cmpd="sng" w="38100">
            <a:solidFill>
              <a:schemeClr val="accent5"/>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p>
        </p:txBody>
      </p:sp>
      <p:sp>
        <p:nvSpPr>
          <p:cNvPr id="78" name="Google Shape;78;p15"/>
          <p:cNvSpPr txBox="1"/>
          <p:nvPr/>
        </p:nvSpPr>
        <p:spPr>
          <a:xfrm>
            <a:off x="4703925" y="179800"/>
            <a:ext cx="977400" cy="351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accent5"/>
                </a:solidFill>
              </a:rPr>
              <a:t>Area B</a:t>
            </a:r>
            <a:endParaRPr b="1" sz="1700">
              <a:solidFill>
                <a:schemeClr val="accent5"/>
              </a:solidFill>
            </a:endParaRPr>
          </a:p>
        </p:txBody>
      </p:sp>
      <p:sp>
        <p:nvSpPr>
          <p:cNvPr id="79" name="Google Shape;79;p15"/>
          <p:cNvSpPr/>
          <p:nvPr/>
        </p:nvSpPr>
        <p:spPr>
          <a:xfrm>
            <a:off x="1546500" y="1121450"/>
            <a:ext cx="846900" cy="866100"/>
          </a:xfrm>
          <a:prstGeom prst="rect">
            <a:avLst/>
          </a:prstGeom>
          <a:noFill/>
          <a:ln cap="flat" cmpd="sng" w="38100">
            <a:solidFill>
              <a:srgbClr val="38761D"/>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38761D"/>
              </a:solidFill>
              <a:highlight>
                <a:srgbClr val="38761D"/>
              </a:highlight>
            </a:endParaRPr>
          </a:p>
        </p:txBody>
      </p:sp>
      <p:sp>
        <p:nvSpPr>
          <p:cNvPr id="80" name="Google Shape;80;p15"/>
          <p:cNvSpPr txBox="1"/>
          <p:nvPr/>
        </p:nvSpPr>
        <p:spPr>
          <a:xfrm>
            <a:off x="540850" y="1446100"/>
            <a:ext cx="904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rgbClr val="38761D"/>
                </a:solidFill>
              </a:rPr>
              <a:t>Area C</a:t>
            </a:r>
            <a:endParaRPr b="1" sz="1700">
              <a:solidFill>
                <a:srgbClr val="38761D"/>
              </a:solidFill>
            </a:endParaRPr>
          </a:p>
        </p:txBody>
      </p:sp>
      <p:sp>
        <p:nvSpPr>
          <p:cNvPr id="81" name="Google Shape;81;p15"/>
          <p:cNvSpPr txBox="1"/>
          <p:nvPr/>
        </p:nvSpPr>
        <p:spPr>
          <a:xfrm>
            <a:off x="7351700" y="95250"/>
            <a:ext cx="1792200" cy="2595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u="sng">
                <a:solidFill>
                  <a:schemeClr val="dk1"/>
                </a:solidFill>
              </a:rPr>
              <a:t>Construction Timeframe:</a:t>
            </a:r>
            <a:endParaRPr b="1" sz="1700" u="sng">
              <a:solidFill>
                <a:schemeClr val="dk1"/>
              </a:solidFill>
            </a:endParaRPr>
          </a:p>
          <a:p>
            <a:pPr indent="0" lvl="0" marL="0" rtl="0" algn="l">
              <a:spcBef>
                <a:spcPts val="0"/>
              </a:spcBef>
              <a:spcAft>
                <a:spcPts val="0"/>
              </a:spcAft>
              <a:buNone/>
            </a:pPr>
            <a:r>
              <a:rPr lang="en" sz="1700">
                <a:solidFill>
                  <a:schemeClr val="dk1"/>
                </a:solidFill>
              </a:rPr>
              <a:t>June 1 - Furniture</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rPr lang="en" sz="1700">
                <a:solidFill>
                  <a:schemeClr val="dk1"/>
                </a:solidFill>
              </a:rPr>
              <a:t>July 1 -</a:t>
            </a:r>
            <a:endParaRPr sz="1700">
              <a:solidFill>
                <a:schemeClr val="dk1"/>
              </a:solidFill>
            </a:endParaRPr>
          </a:p>
          <a:p>
            <a:pPr indent="0" lvl="0" marL="0" rtl="0" algn="l">
              <a:spcBef>
                <a:spcPts val="0"/>
              </a:spcBef>
              <a:spcAft>
                <a:spcPts val="0"/>
              </a:spcAft>
              <a:buNone/>
            </a:pPr>
            <a:r>
              <a:rPr lang="en" sz="1700">
                <a:solidFill>
                  <a:schemeClr val="dk1"/>
                </a:solidFill>
              </a:rPr>
              <a:t>Turn Over to BEHS</a:t>
            </a:r>
            <a:endParaRPr sz="1700">
              <a:solidFill>
                <a:schemeClr val="dk1"/>
              </a:solidFill>
            </a:endParaRPr>
          </a:p>
          <a:p>
            <a:pPr indent="0" lvl="0" marL="0" rtl="0" algn="l">
              <a:spcBef>
                <a:spcPts val="0"/>
              </a:spcBef>
              <a:spcAft>
                <a:spcPts val="0"/>
              </a:spcAft>
              <a:buNone/>
            </a:pPr>
            <a:r>
              <a:t/>
            </a:r>
            <a:endParaRPr sz="1700">
              <a:solidFill>
                <a:schemeClr val="dk1"/>
              </a:solidFill>
            </a:endParaRPr>
          </a:p>
          <a:p>
            <a:pPr indent="0" lvl="0" marL="0" rtl="0" algn="l">
              <a:spcBef>
                <a:spcPts val="0"/>
              </a:spcBef>
              <a:spcAft>
                <a:spcPts val="0"/>
              </a:spcAft>
              <a:buNone/>
            </a:pPr>
            <a:r>
              <a:t/>
            </a:r>
            <a:endParaRPr sz="1700">
              <a:solidFill>
                <a:schemeClr val="dk1"/>
              </a:solidFill>
            </a:endParaRPr>
          </a:p>
        </p:txBody>
      </p:sp>
      <p:pic>
        <p:nvPicPr>
          <p:cNvPr id="82" name="Google Shape;82;p15"/>
          <p:cNvPicPr preferRelativeResize="0"/>
          <p:nvPr/>
        </p:nvPicPr>
        <p:blipFill>
          <a:blip r:embed="rId6">
            <a:alphaModFix/>
          </a:blip>
          <a:stretch>
            <a:fillRect/>
          </a:stretch>
        </p:blipFill>
        <p:spPr>
          <a:xfrm>
            <a:off x="7555325" y="3883750"/>
            <a:ext cx="1588675" cy="1259750"/>
          </a:xfrm>
          <a:prstGeom prst="rect">
            <a:avLst/>
          </a:prstGeom>
          <a:noFill/>
          <a:ln>
            <a:noFill/>
          </a:ln>
        </p:spPr>
      </p:pic>
      <p:sp>
        <p:nvSpPr>
          <p:cNvPr id="83" name="Google Shape;83;p15"/>
          <p:cNvSpPr/>
          <p:nvPr/>
        </p:nvSpPr>
        <p:spPr>
          <a:xfrm>
            <a:off x="2393400" y="2691150"/>
            <a:ext cx="1540500" cy="9150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
        <p:nvSpPr>
          <p:cNvPr id="84" name="Google Shape;84;p15"/>
          <p:cNvSpPr/>
          <p:nvPr/>
        </p:nvSpPr>
        <p:spPr>
          <a:xfrm>
            <a:off x="3063250" y="3673800"/>
            <a:ext cx="2567100" cy="677100"/>
          </a:xfrm>
          <a:prstGeom prst="rect">
            <a:avLst/>
          </a:prstGeom>
          <a:noFill/>
          <a:ln cap="flat" cmpd="sng" w="38100">
            <a:solidFill>
              <a:srgbClr val="FF9900"/>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solidFill>
                <a:srgbClr val="156082"/>
              </a:solidFill>
            </a:endParaRPr>
          </a:p>
        </p:txBody>
      </p:sp>
      <p:sp>
        <p:nvSpPr>
          <p:cNvPr id="85" name="Google Shape;85;p15"/>
          <p:cNvSpPr txBox="1"/>
          <p:nvPr/>
        </p:nvSpPr>
        <p:spPr>
          <a:xfrm>
            <a:off x="2956900" y="1282800"/>
            <a:ext cx="1426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rgbClr val="6AA84F"/>
                </a:highlight>
              </a:rPr>
              <a:t>Courtyard</a:t>
            </a:r>
            <a:endParaRPr b="1" sz="1700">
              <a:solidFill>
                <a:schemeClr val="lt1"/>
              </a:solidFill>
              <a:highlight>
                <a:srgbClr val="6AA84F"/>
              </a:highlight>
            </a:endParaRPr>
          </a:p>
        </p:txBody>
      </p:sp>
      <p:sp>
        <p:nvSpPr>
          <p:cNvPr id="86" name="Google Shape;86;p15"/>
          <p:cNvSpPr txBox="1"/>
          <p:nvPr/>
        </p:nvSpPr>
        <p:spPr>
          <a:xfrm>
            <a:off x="5630400" y="4313650"/>
            <a:ext cx="1426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chemeClr val="dk1"/>
                </a:highlight>
              </a:rPr>
              <a:t>Band Tower</a:t>
            </a:r>
            <a:endParaRPr b="1" sz="1700">
              <a:solidFill>
                <a:schemeClr val="lt1"/>
              </a:solidFill>
              <a:highlight>
                <a:schemeClr val="dk1"/>
              </a:highlight>
            </a:endParaRPr>
          </a:p>
        </p:txBody>
      </p:sp>
      <p:sp>
        <p:nvSpPr>
          <p:cNvPr id="87" name="Google Shape;87;p15"/>
          <p:cNvSpPr txBox="1"/>
          <p:nvPr/>
        </p:nvSpPr>
        <p:spPr>
          <a:xfrm>
            <a:off x="540850" y="3222900"/>
            <a:ext cx="9042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rgbClr val="CC0000"/>
                </a:highlight>
              </a:rPr>
              <a:t>School Store</a:t>
            </a:r>
            <a:endParaRPr b="1" sz="1700">
              <a:solidFill>
                <a:schemeClr val="lt1"/>
              </a:solidFill>
              <a:highlight>
                <a:srgbClr val="CC0000"/>
              </a:highlight>
            </a:endParaRPr>
          </a:p>
        </p:txBody>
      </p:sp>
      <p:cxnSp>
        <p:nvCxnSpPr>
          <p:cNvPr id="88" name="Google Shape;88;p15"/>
          <p:cNvCxnSpPr>
            <a:stCxn id="87" idx="3"/>
          </p:cNvCxnSpPr>
          <p:nvPr/>
        </p:nvCxnSpPr>
        <p:spPr>
          <a:xfrm>
            <a:off x="1445050" y="3448350"/>
            <a:ext cx="808500" cy="695700"/>
          </a:xfrm>
          <a:prstGeom prst="straightConnector1">
            <a:avLst/>
          </a:prstGeom>
          <a:noFill/>
          <a:ln cap="flat" cmpd="sng" w="9525">
            <a:solidFill>
              <a:schemeClr val="dk2"/>
            </a:solidFill>
            <a:prstDash val="solid"/>
            <a:round/>
            <a:headEnd len="med" w="med" type="none"/>
            <a:tailEnd len="med" w="med" type="triangle"/>
          </a:ln>
        </p:spPr>
      </p:cxnSp>
      <p:sp>
        <p:nvSpPr>
          <p:cNvPr id="89" name="Google Shape;89;p15"/>
          <p:cNvSpPr txBox="1"/>
          <p:nvPr/>
        </p:nvSpPr>
        <p:spPr>
          <a:xfrm>
            <a:off x="226275" y="790025"/>
            <a:ext cx="1218900" cy="450900"/>
          </a:xfrm>
          <a:prstGeom prst="rect">
            <a:avLst/>
          </a:prstGeom>
          <a:solidFill>
            <a:schemeClr val="lt1"/>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700">
                <a:solidFill>
                  <a:schemeClr val="lt1"/>
                </a:solidFill>
                <a:highlight>
                  <a:srgbClr val="6AA84F"/>
                </a:highlight>
              </a:rPr>
              <a:t>Break Out Area</a:t>
            </a:r>
            <a:endParaRPr b="1" sz="1700">
              <a:solidFill>
                <a:schemeClr val="lt1"/>
              </a:solidFill>
              <a:highlight>
                <a:srgbClr val="6AA84F"/>
              </a:highlight>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pic>
        <p:nvPicPr>
          <p:cNvPr id="94" name="Google Shape;94;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5" name="Google Shape;95;p1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96" name="Google Shape;96;p16"/>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97" name="Google Shape;97;p16"/>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98" name="Google Shape;98;p16"/>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pic>
        <p:nvPicPr>
          <p:cNvPr id="99" name="Google Shape;99;p16" title="Picture10.jpg"/>
          <p:cNvPicPr preferRelativeResize="0"/>
          <p:nvPr/>
        </p:nvPicPr>
        <p:blipFill rotWithShape="1">
          <a:blip r:embed="rId6">
            <a:alphaModFix/>
          </a:blip>
          <a:srcRect b="0" l="0" r="9231" t="0"/>
          <a:stretch/>
        </p:blipFill>
        <p:spPr>
          <a:xfrm>
            <a:off x="0" y="25"/>
            <a:ext cx="4331377" cy="3578926"/>
          </a:xfrm>
          <a:prstGeom prst="rect">
            <a:avLst/>
          </a:prstGeom>
          <a:noFill/>
          <a:ln>
            <a:noFill/>
          </a:ln>
        </p:spPr>
      </p:pic>
      <p:pic>
        <p:nvPicPr>
          <p:cNvPr id="100" name="Google Shape;100;p16" title="Picture11.jpg"/>
          <p:cNvPicPr preferRelativeResize="0"/>
          <p:nvPr/>
        </p:nvPicPr>
        <p:blipFill>
          <a:blip r:embed="rId7">
            <a:alphaModFix/>
          </a:blip>
          <a:stretch>
            <a:fillRect/>
          </a:stretch>
        </p:blipFill>
        <p:spPr>
          <a:xfrm>
            <a:off x="4411550" y="14"/>
            <a:ext cx="4771927" cy="357893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pic>
        <p:nvPicPr>
          <p:cNvPr id="105" name="Google Shape;105;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6" name="Google Shape;106;p17"/>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07" name="Google Shape;107;p17"/>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08" name="Google Shape;108;p17"/>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09" name="Google Shape;109;p17"/>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pic>
        <p:nvPicPr>
          <p:cNvPr id="110" name="Google Shape;110;p17"/>
          <p:cNvPicPr preferRelativeResize="0"/>
          <p:nvPr/>
        </p:nvPicPr>
        <p:blipFill rotWithShape="1">
          <a:blip r:embed="rId6">
            <a:alphaModFix/>
          </a:blip>
          <a:srcRect b="34925" l="0" r="0" t="8444"/>
          <a:stretch/>
        </p:blipFill>
        <p:spPr>
          <a:xfrm>
            <a:off x="0" y="0"/>
            <a:ext cx="9144000" cy="388375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pic>
        <p:nvPicPr>
          <p:cNvPr id="115" name="Google Shape;115;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6" name="Google Shape;116;p18"/>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17" name="Google Shape;117;p18"/>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18" name="Google Shape;118;p18"/>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19" name="Google Shape;119;p18"/>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pic>
        <p:nvPicPr>
          <p:cNvPr id="120" name="Google Shape;120;p18"/>
          <p:cNvPicPr preferRelativeResize="0"/>
          <p:nvPr/>
        </p:nvPicPr>
        <p:blipFill>
          <a:blip r:embed="rId6">
            <a:alphaModFix/>
          </a:blip>
          <a:stretch>
            <a:fillRect/>
          </a:stretch>
        </p:blipFill>
        <p:spPr>
          <a:xfrm>
            <a:off x="0" y="341900"/>
            <a:ext cx="4439101" cy="3323955"/>
          </a:xfrm>
          <a:prstGeom prst="rect">
            <a:avLst/>
          </a:prstGeom>
          <a:noFill/>
          <a:ln>
            <a:noFill/>
          </a:ln>
        </p:spPr>
      </p:pic>
      <p:pic>
        <p:nvPicPr>
          <p:cNvPr id="121" name="Google Shape;121;p18"/>
          <p:cNvPicPr preferRelativeResize="0"/>
          <p:nvPr/>
        </p:nvPicPr>
        <p:blipFill>
          <a:blip r:embed="rId7">
            <a:alphaModFix/>
          </a:blip>
          <a:stretch>
            <a:fillRect/>
          </a:stretch>
        </p:blipFill>
        <p:spPr>
          <a:xfrm>
            <a:off x="4617330" y="341900"/>
            <a:ext cx="4526671" cy="33239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pic>
        <p:nvPicPr>
          <p:cNvPr id="126" name="Google Shape;126;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27" name="Google Shape;127;p19"/>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28" name="Google Shape;128;p19"/>
          <p:cNvSpPr txBox="1"/>
          <p:nvPr/>
        </p:nvSpPr>
        <p:spPr>
          <a:xfrm>
            <a:off x="1259750" y="4350900"/>
            <a:ext cx="587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b="1" lang="en" sz="2800">
                <a:solidFill>
                  <a:schemeClr val="dk2"/>
                </a:solidFill>
                <a:latin typeface="Oswald"/>
                <a:ea typeface="Oswald"/>
                <a:cs typeface="Oswald"/>
                <a:sym typeface="Oswald"/>
              </a:rPr>
              <a:t>Fine Arts</a:t>
            </a:r>
            <a:endParaRPr b="1" sz="2800">
              <a:solidFill>
                <a:schemeClr val="dk2"/>
              </a:solidFill>
              <a:latin typeface="Oswald"/>
              <a:ea typeface="Oswald"/>
              <a:cs typeface="Oswald"/>
              <a:sym typeface="Oswald"/>
            </a:endParaRPr>
          </a:p>
          <a:p>
            <a:pPr indent="0" lvl="0" marL="0" rtl="0" algn="ctr">
              <a:spcBef>
                <a:spcPts val="0"/>
              </a:spcBef>
              <a:spcAft>
                <a:spcPts val="0"/>
              </a:spcAft>
              <a:buClr>
                <a:schemeClr val="dk1"/>
              </a:buClr>
              <a:buSzPct val="39286"/>
              <a:buFont typeface="Arial"/>
              <a:buNone/>
            </a:pPr>
            <a:r>
              <a:rPr b="1" lang="en" sz="2800">
                <a:solidFill>
                  <a:schemeClr val="dk2"/>
                </a:solidFill>
                <a:latin typeface="Oswald"/>
                <a:ea typeface="Oswald"/>
                <a:cs typeface="Oswald"/>
                <a:sym typeface="Oswald"/>
              </a:rPr>
              <a:t>Bullitt East High School - Construction</a:t>
            </a:r>
            <a:r>
              <a:rPr lang="en" sz="2800">
                <a:solidFill>
                  <a:schemeClr val="dk2"/>
                </a:solidFill>
                <a:latin typeface="Oswald"/>
                <a:ea typeface="Oswald"/>
                <a:cs typeface="Oswald"/>
                <a:sym typeface="Oswald"/>
              </a:rPr>
              <a:t> </a:t>
            </a:r>
            <a:endParaRPr b="1" sz="2800">
              <a:solidFill>
                <a:schemeClr val="dk2"/>
              </a:solidFill>
              <a:latin typeface="Oswald"/>
              <a:ea typeface="Oswald"/>
              <a:cs typeface="Oswald"/>
              <a:sym typeface="Oswald"/>
            </a:endParaRPr>
          </a:p>
        </p:txBody>
      </p:sp>
      <p:pic>
        <p:nvPicPr>
          <p:cNvPr id="129" name="Google Shape;129;p19"/>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30" name="Google Shape;130;p19"/>
          <p:cNvPicPr preferRelativeResize="0"/>
          <p:nvPr/>
        </p:nvPicPr>
        <p:blipFill rotWithShape="1">
          <a:blip r:embed="rId5">
            <a:alphaModFix/>
          </a:blip>
          <a:srcRect b="20106" l="23014" r="21716" t="25288"/>
          <a:stretch/>
        </p:blipFill>
        <p:spPr>
          <a:xfrm>
            <a:off x="6039700" y="3883750"/>
            <a:ext cx="1515628" cy="935901"/>
          </a:xfrm>
          <a:prstGeom prst="rect">
            <a:avLst/>
          </a:prstGeom>
          <a:noFill/>
          <a:ln>
            <a:noFill/>
          </a:ln>
        </p:spPr>
      </p:pic>
      <p:sp>
        <p:nvSpPr>
          <p:cNvPr id="131" name="Google Shape;131;p19"/>
          <p:cNvSpPr txBox="1"/>
          <p:nvPr/>
        </p:nvSpPr>
        <p:spPr>
          <a:xfrm>
            <a:off x="0" y="0"/>
            <a:ext cx="9144000" cy="115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Fine Arts</a:t>
            </a:r>
            <a:endParaRPr b="1" sz="1500" u="sng">
              <a:solidFill>
                <a:schemeClr val="dk1"/>
              </a:solidFill>
            </a:endParaRPr>
          </a:p>
          <a:p>
            <a:pPr indent="0" lvl="0" marL="0" rtl="0" algn="l">
              <a:spcBef>
                <a:spcPts val="0"/>
              </a:spcBef>
              <a:spcAft>
                <a:spcPts val="0"/>
              </a:spcAft>
              <a:buNone/>
            </a:pPr>
            <a:r>
              <a:t/>
            </a:r>
            <a:endParaRPr b="1" sz="1500" u="sng">
              <a:solidFill>
                <a:schemeClr val="dk1"/>
              </a:solidFill>
            </a:endParaRPr>
          </a:p>
          <a:p>
            <a:pPr indent="0" lvl="0" marL="0" rtl="0" algn="l">
              <a:lnSpc>
                <a:spcPct val="115000"/>
              </a:lnSpc>
              <a:spcBef>
                <a:spcPts val="0"/>
              </a:spcBef>
              <a:spcAft>
                <a:spcPts val="0"/>
              </a:spcAft>
              <a:buNone/>
            </a:pPr>
            <a:r>
              <a:rPr b="1" lang="en" u="sng">
                <a:solidFill>
                  <a:schemeClr val="dk1"/>
                </a:solidFill>
              </a:rPr>
              <a:t>DPO Vendor Change - Duraflex to Sherwin Williams</a:t>
            </a:r>
            <a:r>
              <a:rPr b="1" lang="en">
                <a:solidFill>
                  <a:schemeClr val="dk1"/>
                </a:solidFill>
              </a:rPr>
              <a:t> - Net Zero Change - </a:t>
            </a:r>
            <a:r>
              <a:rPr i="1" lang="en" sz="1600">
                <a:solidFill>
                  <a:srgbClr val="156082"/>
                </a:solidFill>
              </a:rPr>
              <a:t>This DPO change voids the previous DPO with Duraflex and adds a DPO with Sherwin Williams.  This is a net zero change. </a:t>
            </a:r>
            <a:endParaRPr i="1" sz="1600">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132" name="Google Shape;132;p19"/>
          <p:cNvPicPr preferRelativeResize="0"/>
          <p:nvPr/>
        </p:nvPicPr>
        <p:blipFill>
          <a:blip r:embed="rId6">
            <a:alphaModFix/>
          </a:blip>
          <a:stretch>
            <a:fillRect/>
          </a:stretch>
        </p:blipFill>
        <p:spPr>
          <a:xfrm>
            <a:off x="1470238" y="1244088"/>
            <a:ext cx="5874600" cy="2655326"/>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pic>
        <p:nvPicPr>
          <p:cNvPr id="137" name="Google Shape;137;p20"/>
          <p:cNvPicPr preferRelativeResize="0"/>
          <p:nvPr/>
        </p:nvPicPr>
        <p:blipFill rotWithShape="1">
          <a:blip r:embed="rId3">
            <a:alphaModFix/>
          </a:blip>
          <a:srcRect b="9870" l="0" r="0" t="15134"/>
          <a:stretch/>
        </p:blipFill>
        <p:spPr>
          <a:xfrm>
            <a:off x="0" y="0"/>
            <a:ext cx="9144000" cy="5143500"/>
          </a:xfrm>
          <a:prstGeom prst="rect">
            <a:avLst/>
          </a:prstGeom>
          <a:noFill/>
          <a:ln>
            <a:noFill/>
          </a:ln>
        </p:spPr>
      </p:pic>
      <p:pic>
        <p:nvPicPr>
          <p:cNvPr id="138" name="Google Shape;138;p20"/>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39" name="Google Shape;139;p20"/>
          <p:cNvPicPr preferRelativeResize="0"/>
          <p:nvPr/>
        </p:nvPicPr>
        <p:blipFill>
          <a:blip r:embed="rId5">
            <a:alphaModFix/>
          </a:blip>
          <a:stretch>
            <a:fillRect/>
          </a:stretch>
        </p:blipFill>
        <p:spPr>
          <a:xfrm>
            <a:off x="0" y="3883750"/>
            <a:ext cx="1259750" cy="1259750"/>
          </a:xfrm>
          <a:prstGeom prst="rect">
            <a:avLst/>
          </a:prstGeom>
          <a:noFill/>
          <a:ln>
            <a:noFill/>
          </a:ln>
        </p:spPr>
      </p:pic>
      <p:pic>
        <p:nvPicPr>
          <p:cNvPr id="140" name="Google Shape;140;p20"/>
          <p:cNvPicPr preferRelativeResize="0"/>
          <p:nvPr/>
        </p:nvPicPr>
        <p:blipFill rotWithShape="1">
          <a:blip r:embed="rId6">
            <a:alphaModFix/>
          </a:blip>
          <a:srcRect b="18285" l="0" r="0" t="11712"/>
          <a:stretch/>
        </p:blipFill>
        <p:spPr>
          <a:xfrm>
            <a:off x="5755800" y="3883750"/>
            <a:ext cx="1799526" cy="1259750"/>
          </a:xfrm>
          <a:prstGeom prst="rect">
            <a:avLst/>
          </a:prstGeom>
          <a:noFill/>
          <a:ln>
            <a:noFill/>
          </a:ln>
        </p:spPr>
      </p:pic>
      <p:sp>
        <p:nvSpPr>
          <p:cNvPr id="141" name="Google Shape;141;p20"/>
          <p:cNvSpPr txBox="1"/>
          <p:nvPr/>
        </p:nvSpPr>
        <p:spPr>
          <a:xfrm>
            <a:off x="1259750" y="3883750"/>
            <a:ext cx="46146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rgbClr val="FFFFFF"/>
                </a:solidFill>
                <a:latin typeface="Oswald"/>
                <a:ea typeface="Oswald"/>
                <a:cs typeface="Oswald"/>
                <a:sym typeface="Oswald"/>
              </a:rPr>
              <a:t>Phase 2             Athletics</a:t>
            </a:r>
            <a:endParaRPr sz="2800">
              <a:solidFill>
                <a:srgbClr val="FFFFFF"/>
              </a:solidFill>
              <a:latin typeface="Oswald"/>
              <a:ea typeface="Oswald"/>
              <a:cs typeface="Oswald"/>
              <a:sym typeface="Oswald"/>
            </a:endParaRPr>
          </a:p>
          <a:p>
            <a:pPr indent="0" lvl="0" marL="0" rtl="0" algn="ctr">
              <a:spcBef>
                <a:spcPts val="0"/>
              </a:spcBef>
              <a:spcAft>
                <a:spcPts val="0"/>
              </a:spcAft>
              <a:buNone/>
            </a:pPr>
            <a:r>
              <a:rPr b="1" lang="en" sz="2800">
                <a:solidFill>
                  <a:srgbClr val="FFFFFF"/>
                </a:solidFill>
                <a:latin typeface="Oswald"/>
                <a:ea typeface="Oswald"/>
                <a:cs typeface="Oswald"/>
                <a:sym typeface="Oswald"/>
              </a:rPr>
              <a:t>NBHS Physical      Science Center </a:t>
            </a:r>
            <a:endParaRPr b="1" sz="2800">
              <a:solidFill>
                <a:srgbClr val="FFFFFF"/>
              </a:solidFill>
              <a:latin typeface="Oswald"/>
              <a:ea typeface="Oswald"/>
              <a:cs typeface="Oswald"/>
              <a:sym typeface="Oswald"/>
            </a:endParaRPr>
          </a:p>
        </p:txBody>
      </p:sp>
      <p:pic>
        <p:nvPicPr>
          <p:cNvPr id="142" name="Google Shape;142;p20"/>
          <p:cNvPicPr preferRelativeResize="0"/>
          <p:nvPr/>
        </p:nvPicPr>
        <p:blipFill>
          <a:blip r:embed="rId7">
            <a:alphaModFix/>
          </a:blip>
          <a:stretch>
            <a:fillRect/>
          </a:stretch>
        </p:blipFill>
        <p:spPr>
          <a:xfrm>
            <a:off x="7555325" y="3883750"/>
            <a:ext cx="1588675" cy="1259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pic>
        <p:nvPicPr>
          <p:cNvPr id="147" name="Google Shape;147;p21"/>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48" name="Google Shape;148;p21"/>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49" name="Google Shape;149;p21"/>
          <p:cNvPicPr preferRelativeResize="0"/>
          <p:nvPr/>
        </p:nvPicPr>
        <p:blipFill rotWithShape="1">
          <a:blip r:embed="rId5">
            <a:alphaModFix/>
          </a:blip>
          <a:srcRect b="18285" l="0" r="0" t="11712"/>
          <a:stretch/>
        </p:blipFill>
        <p:spPr>
          <a:xfrm>
            <a:off x="5714875" y="3685750"/>
            <a:ext cx="1799526" cy="1259750"/>
          </a:xfrm>
          <a:prstGeom prst="rect">
            <a:avLst/>
          </a:prstGeom>
          <a:noFill/>
          <a:ln>
            <a:noFill/>
          </a:ln>
        </p:spPr>
      </p:pic>
      <p:sp>
        <p:nvSpPr>
          <p:cNvPr id="150" name="Google Shape;150;p21"/>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51" name="Google Shape;151;p21"/>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52" name="Google Shape;152;p21"/>
          <p:cNvSpPr txBox="1"/>
          <p:nvPr/>
        </p:nvSpPr>
        <p:spPr>
          <a:xfrm>
            <a:off x="0" y="41250"/>
            <a:ext cx="8956500" cy="3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600" u="sng">
                <a:solidFill>
                  <a:schemeClr val="dk1"/>
                </a:solidFill>
              </a:rPr>
              <a:t>UPDATE</a:t>
            </a:r>
            <a:r>
              <a:rPr b="1" lang="en" sz="1600" u="sng">
                <a:solidFill>
                  <a:schemeClr val="dk1"/>
                </a:solidFill>
              </a:rPr>
              <a:t> - Bid Package No. 2 - North Bullitt </a:t>
            </a:r>
            <a:endParaRPr b="1" sz="1600" u="sng">
              <a:solidFill>
                <a:schemeClr val="dk1"/>
              </a:solidFill>
            </a:endParaRPr>
          </a:p>
          <a:p>
            <a:pPr indent="0" lvl="0" marL="0" rtl="0" algn="l">
              <a:spcBef>
                <a:spcPts val="0"/>
              </a:spcBef>
              <a:spcAft>
                <a:spcPts val="0"/>
              </a:spcAft>
              <a:buNone/>
            </a:pPr>
            <a:r>
              <a:t/>
            </a:r>
            <a:endParaRPr b="1" sz="1600" u="sng">
              <a:solidFill>
                <a:schemeClr val="dk1"/>
              </a:solidFill>
            </a:endParaRPr>
          </a:p>
          <a:p>
            <a:pPr indent="-330200" lvl="0" marL="457200" rtl="0" algn="l">
              <a:lnSpc>
                <a:spcPct val="115000"/>
              </a:lnSpc>
              <a:spcBef>
                <a:spcPts val="0"/>
              </a:spcBef>
              <a:spcAft>
                <a:spcPts val="0"/>
              </a:spcAft>
              <a:buClr>
                <a:schemeClr val="dk1"/>
              </a:buClr>
              <a:buSzPts val="1600"/>
              <a:buChar char="●"/>
            </a:pPr>
            <a:r>
              <a:rPr b="1" lang="en" sz="1600">
                <a:solidFill>
                  <a:schemeClr val="dk1"/>
                </a:solidFill>
              </a:rPr>
              <a:t>Anticipated Inspections and Change Order Work</a:t>
            </a:r>
            <a:endParaRPr sz="1600">
              <a:solidFill>
                <a:schemeClr val="dk1"/>
              </a:solidFill>
            </a:endParaRPr>
          </a:p>
          <a:p>
            <a:pPr indent="-330200" lvl="1" marL="914400" rtl="0" algn="l">
              <a:lnSpc>
                <a:spcPct val="115000"/>
              </a:lnSpc>
              <a:spcBef>
                <a:spcPts val="0"/>
              </a:spcBef>
              <a:spcAft>
                <a:spcPts val="0"/>
              </a:spcAft>
              <a:buClr>
                <a:schemeClr val="dk1"/>
              </a:buClr>
              <a:buSzPts val="1600"/>
              <a:buChar char="○"/>
            </a:pPr>
            <a:r>
              <a:rPr lang="en" sz="1600">
                <a:solidFill>
                  <a:schemeClr val="dk1"/>
                </a:solidFill>
              </a:rPr>
              <a:t>Substantial </a:t>
            </a:r>
            <a:r>
              <a:rPr lang="en" sz="1600">
                <a:solidFill>
                  <a:schemeClr val="dk1"/>
                </a:solidFill>
              </a:rPr>
              <a:t>Completion</a:t>
            </a:r>
            <a:r>
              <a:rPr lang="en" sz="1600">
                <a:solidFill>
                  <a:schemeClr val="dk1"/>
                </a:solidFill>
              </a:rPr>
              <a:t> Meeting </a:t>
            </a:r>
            <a:r>
              <a:rPr lang="en" sz="1600">
                <a:solidFill>
                  <a:schemeClr val="dk1"/>
                </a:solidFill>
              </a:rPr>
              <a:t>occurred</a:t>
            </a:r>
            <a:r>
              <a:rPr lang="en" sz="1600">
                <a:solidFill>
                  <a:schemeClr val="dk1"/>
                </a:solidFill>
              </a:rPr>
              <a:t> on March 26th </a:t>
            </a:r>
            <a:r>
              <a:rPr lang="en" sz="1600">
                <a:solidFill>
                  <a:schemeClr val="dk1"/>
                </a:solidFill>
              </a:rPr>
              <a:t>with</a:t>
            </a:r>
            <a:r>
              <a:rPr lang="en" sz="1600">
                <a:solidFill>
                  <a:schemeClr val="dk1"/>
                </a:solidFill>
              </a:rPr>
              <a:t> Contractor.</a:t>
            </a:r>
            <a:endParaRPr sz="1600">
              <a:solidFill>
                <a:schemeClr val="dk1"/>
              </a:solidFill>
            </a:endParaRPr>
          </a:p>
          <a:p>
            <a:pPr indent="-330200" lvl="1" marL="914400" rtl="0" algn="l">
              <a:lnSpc>
                <a:spcPct val="115000"/>
              </a:lnSpc>
              <a:spcBef>
                <a:spcPts val="0"/>
              </a:spcBef>
              <a:spcAft>
                <a:spcPts val="0"/>
              </a:spcAft>
              <a:buClr>
                <a:schemeClr val="dk1"/>
              </a:buClr>
              <a:buSzPts val="1600"/>
              <a:buChar char="○"/>
            </a:pPr>
            <a:r>
              <a:rPr lang="en" sz="1600">
                <a:solidFill>
                  <a:schemeClr val="dk1"/>
                </a:solidFill>
              </a:rPr>
              <a:t>Substantial</a:t>
            </a:r>
            <a:r>
              <a:rPr lang="en" sz="1600">
                <a:solidFill>
                  <a:schemeClr val="dk1"/>
                </a:solidFill>
              </a:rPr>
              <a:t> Completion Date Established as March 18th and May 15th is final Completion Date based on work cited, below, added via Change Order. </a:t>
            </a:r>
            <a:endParaRPr sz="1600">
              <a:solidFill>
                <a:schemeClr val="dk1"/>
              </a:solidFill>
            </a:endParaRPr>
          </a:p>
          <a:p>
            <a:pPr indent="-330200" lvl="1" marL="914400" rtl="0" algn="l">
              <a:lnSpc>
                <a:spcPct val="115000"/>
              </a:lnSpc>
              <a:spcBef>
                <a:spcPts val="0"/>
              </a:spcBef>
              <a:spcAft>
                <a:spcPts val="0"/>
              </a:spcAft>
              <a:buClr>
                <a:schemeClr val="dk1"/>
              </a:buClr>
              <a:buSzPts val="1600"/>
              <a:buChar char="○"/>
            </a:pPr>
            <a:r>
              <a:rPr lang="en" sz="1600">
                <a:solidFill>
                  <a:schemeClr val="dk1"/>
                </a:solidFill>
              </a:rPr>
              <a:t>Work Remaining - </a:t>
            </a:r>
            <a:endParaRPr sz="1600">
              <a:solidFill>
                <a:schemeClr val="dk1"/>
              </a:solidFill>
            </a:endParaRPr>
          </a:p>
          <a:p>
            <a:pPr indent="-330200" lvl="2" marL="1371600" rtl="0" algn="l">
              <a:lnSpc>
                <a:spcPct val="115000"/>
              </a:lnSpc>
              <a:spcBef>
                <a:spcPts val="0"/>
              </a:spcBef>
              <a:spcAft>
                <a:spcPts val="0"/>
              </a:spcAft>
              <a:buClr>
                <a:schemeClr val="dk1"/>
              </a:buClr>
              <a:buSzPts val="1600"/>
              <a:buChar char="■"/>
            </a:pPr>
            <a:r>
              <a:rPr lang="en" sz="1600">
                <a:solidFill>
                  <a:schemeClr val="dk1"/>
                </a:solidFill>
              </a:rPr>
              <a:t>Cable Tray installation for Data Cabling - </a:t>
            </a:r>
            <a:r>
              <a:rPr i="1" lang="en" sz="1600">
                <a:solidFill>
                  <a:schemeClr val="dk1"/>
                </a:solidFill>
              </a:rPr>
              <a:t>Starting Now</a:t>
            </a:r>
            <a:endParaRPr i="1" sz="1600">
              <a:solidFill>
                <a:schemeClr val="dk1"/>
              </a:solidFill>
            </a:endParaRPr>
          </a:p>
          <a:p>
            <a:pPr indent="-330200" lvl="2" marL="1371600" rtl="0" algn="l">
              <a:lnSpc>
                <a:spcPct val="115000"/>
              </a:lnSpc>
              <a:spcBef>
                <a:spcPts val="0"/>
              </a:spcBef>
              <a:spcAft>
                <a:spcPts val="0"/>
              </a:spcAft>
              <a:buClr>
                <a:schemeClr val="dk1"/>
              </a:buClr>
              <a:buSzPts val="1600"/>
              <a:buChar char="■"/>
            </a:pPr>
            <a:r>
              <a:rPr lang="en" sz="1600">
                <a:solidFill>
                  <a:schemeClr val="dk1"/>
                </a:solidFill>
              </a:rPr>
              <a:t>Tennis Court Lighting - All Sites - </a:t>
            </a:r>
            <a:r>
              <a:rPr i="1" lang="en" sz="1600">
                <a:solidFill>
                  <a:schemeClr val="dk1"/>
                </a:solidFill>
              </a:rPr>
              <a:t>Almost Complete </a:t>
            </a:r>
            <a:endParaRPr i="1" sz="1600">
              <a:solidFill>
                <a:schemeClr val="dk1"/>
              </a:solidFill>
            </a:endParaRPr>
          </a:p>
          <a:p>
            <a:pPr indent="0" lvl="0" marL="0" rtl="0" algn="l">
              <a:lnSpc>
                <a:spcPct val="115000"/>
              </a:lnSpc>
              <a:spcBef>
                <a:spcPts val="1200"/>
              </a:spcBef>
              <a:spcAft>
                <a:spcPts val="0"/>
              </a:spcAft>
              <a:buNone/>
            </a:pPr>
            <a:r>
              <a:t/>
            </a:r>
            <a:endParaRPr b="1" i="1" sz="1600">
              <a:solidFill>
                <a:srgbClr val="156082"/>
              </a:solidFill>
            </a:endParaRPr>
          </a:p>
          <a:p>
            <a:pPr indent="0" lvl="0" marL="0" rtl="0" algn="l">
              <a:lnSpc>
                <a:spcPct val="115000"/>
              </a:lnSpc>
              <a:spcBef>
                <a:spcPts val="1200"/>
              </a:spcBef>
              <a:spcAft>
                <a:spcPts val="0"/>
              </a:spcAft>
              <a:buNone/>
            </a:pPr>
            <a:r>
              <a:t/>
            </a:r>
            <a:endParaRPr b="1" sz="1200" u="sng">
              <a:solidFill>
                <a:schemeClr val="dk1"/>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1200"/>
              </a:spcBef>
              <a:spcAft>
                <a:spcPts val="0"/>
              </a:spcAft>
              <a:buNone/>
            </a:pPr>
            <a:r>
              <a:rPr i="1" lang="en" sz="1200">
                <a:solidFill>
                  <a:srgbClr val="156082"/>
                </a:solidFill>
              </a:rPr>
              <a:t> </a:t>
            </a:r>
            <a:endParaRPr i="1" sz="1200">
              <a:solidFill>
                <a:srgbClr val="156082"/>
              </a:solidFill>
            </a:endParaRPr>
          </a:p>
          <a:p>
            <a:pPr indent="0" lvl="0" marL="0" rtl="0" algn="l">
              <a:lnSpc>
                <a:spcPct val="115000"/>
              </a:lnSpc>
              <a:spcBef>
                <a:spcPts val="1200"/>
              </a:spcBef>
              <a:spcAft>
                <a:spcPts val="0"/>
              </a:spcAft>
              <a:buNone/>
            </a:pPr>
            <a:r>
              <a:rPr b="1" lang="en" sz="1200" u="sng">
                <a:solidFill>
                  <a:schemeClr val="dk1"/>
                </a:solidFill>
              </a:rPr>
              <a:t> </a:t>
            </a:r>
            <a:endParaRPr i="1" sz="12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sz="1200">
              <a:solidFill>
                <a:srgbClr val="156082"/>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1200"/>
              </a:spcBef>
              <a:spcAft>
                <a:spcPts val="0"/>
              </a:spcAft>
              <a:buNone/>
            </a:pPr>
            <a:r>
              <a:rPr b="1" lang="en" sz="1200" u="sng">
                <a:solidFill>
                  <a:schemeClr val="dk1"/>
                </a:solidFill>
              </a:rPr>
              <a:t> </a:t>
            </a:r>
            <a:r>
              <a:rPr i="1" lang="en" sz="1200">
                <a:solidFill>
                  <a:srgbClr val="156082"/>
                </a:solidFill>
              </a:rPr>
              <a:t>   </a:t>
            </a:r>
            <a:endParaRPr i="1" sz="1200">
              <a:solidFill>
                <a:srgbClr val="156082"/>
              </a:solidFill>
            </a:endParaRPr>
          </a:p>
          <a:p>
            <a:pPr indent="0" lvl="0" marL="0" rtl="0" algn="l">
              <a:lnSpc>
                <a:spcPct val="115000"/>
              </a:lnSpc>
              <a:spcBef>
                <a:spcPts val="1200"/>
              </a:spcBef>
              <a:spcAft>
                <a:spcPts val="0"/>
              </a:spcAft>
              <a:buNone/>
            </a:pPr>
            <a:r>
              <a:t/>
            </a:r>
            <a:endParaRPr i="1" sz="1200">
              <a:solidFill>
                <a:srgbClr val="156082"/>
              </a:solidFill>
            </a:endParaRPr>
          </a:p>
          <a:p>
            <a:pPr indent="0" lvl="0" marL="0" rtl="0" algn="l">
              <a:lnSpc>
                <a:spcPct val="115000"/>
              </a:lnSpc>
              <a:spcBef>
                <a:spcPts val="1200"/>
              </a:spcBef>
              <a:spcAft>
                <a:spcPts val="0"/>
              </a:spcAft>
              <a:buNone/>
            </a:pPr>
            <a:r>
              <a:rPr b="1" lang="en" sz="1200">
                <a:solidFill>
                  <a:schemeClr val="dk1"/>
                </a:solidFill>
              </a:rPr>
              <a:t> </a:t>
            </a:r>
            <a:endParaRPr b="1" i="1" sz="1200">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sz="1200">
              <a:solidFill>
                <a:srgbClr val="156082"/>
              </a:solidFill>
            </a:endParaRPr>
          </a:p>
          <a:p>
            <a:pPr indent="0" lvl="0" marL="0" rtl="0" algn="l">
              <a:lnSpc>
                <a:spcPct val="115000"/>
              </a:lnSpc>
              <a:spcBef>
                <a:spcPts val="1200"/>
              </a:spcBef>
              <a:spcAft>
                <a:spcPts val="0"/>
              </a:spcAft>
              <a:buNone/>
            </a:pPr>
            <a:r>
              <a:rPr b="1" lang="en" sz="1200">
                <a:solidFill>
                  <a:schemeClr val="dk1"/>
                </a:solidFill>
              </a:rPr>
              <a:t> </a:t>
            </a:r>
            <a:endParaRPr i="1" sz="12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sz="1200">
              <a:solidFill>
                <a:srgbClr val="156082"/>
              </a:solidFill>
            </a:endParaRPr>
          </a:p>
          <a:p>
            <a:pPr indent="0" lvl="0" marL="0" rtl="0" algn="l">
              <a:lnSpc>
                <a:spcPct val="115000"/>
              </a:lnSpc>
              <a:spcBef>
                <a:spcPts val="1200"/>
              </a:spcBef>
              <a:spcAft>
                <a:spcPts val="0"/>
              </a:spcAft>
              <a:buNone/>
            </a:pPr>
            <a:r>
              <a:t/>
            </a:r>
            <a:endParaRPr b="1" sz="1200">
              <a:solidFill>
                <a:schemeClr val="dk1"/>
              </a:solidFill>
            </a:endParaRPr>
          </a:p>
          <a:p>
            <a:pPr indent="0" lvl="0" marL="457200" rtl="0" algn="l">
              <a:lnSpc>
                <a:spcPct val="115000"/>
              </a:lnSpc>
              <a:spcBef>
                <a:spcPts val="1200"/>
              </a:spcBef>
              <a:spcAft>
                <a:spcPts val="0"/>
              </a:spcAft>
              <a:buNone/>
            </a:pPr>
            <a:r>
              <a:t/>
            </a:r>
            <a:endParaRPr i="1" sz="1200">
              <a:solidFill>
                <a:srgbClr val="156082"/>
              </a:solidFill>
            </a:endParaRPr>
          </a:p>
          <a:p>
            <a:pPr indent="0" lvl="0" marL="457200" rtl="0" algn="l">
              <a:lnSpc>
                <a:spcPct val="115000"/>
              </a:lnSpc>
              <a:spcBef>
                <a:spcPts val="1200"/>
              </a:spcBef>
              <a:spcAft>
                <a:spcPts val="0"/>
              </a:spcAft>
              <a:buNone/>
            </a:pPr>
            <a:r>
              <a:t/>
            </a:r>
            <a:endParaRPr b="1" i="1" sz="1200">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sz="1200">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200">
                <a:solidFill>
                  <a:schemeClr val="dk1"/>
                </a:solidFill>
              </a:rPr>
              <a:t> </a:t>
            </a:r>
            <a:endParaRPr sz="12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sz="1200">
              <a:solidFill>
                <a:srgbClr val="156082"/>
              </a:solidFill>
            </a:endParaRPr>
          </a:p>
          <a:p>
            <a:pPr indent="0" lvl="0" marL="0" rtl="0" algn="l">
              <a:lnSpc>
                <a:spcPct val="115000"/>
              </a:lnSpc>
              <a:spcBef>
                <a:spcPts val="900"/>
              </a:spcBef>
              <a:spcAft>
                <a:spcPts val="0"/>
              </a:spcAft>
              <a:buNone/>
            </a:pPr>
            <a:r>
              <a:t/>
            </a:r>
            <a:endParaRPr i="1" sz="1200">
              <a:solidFill>
                <a:srgbClr val="156082"/>
              </a:solidFill>
            </a:endParaRPr>
          </a:p>
          <a:p>
            <a:pPr indent="0" lvl="0" marL="0" rtl="0" algn="l">
              <a:lnSpc>
                <a:spcPct val="115000"/>
              </a:lnSpc>
              <a:spcBef>
                <a:spcPts val="900"/>
              </a:spcBef>
              <a:spcAft>
                <a:spcPts val="0"/>
              </a:spcAft>
              <a:buNone/>
            </a:pPr>
            <a:r>
              <a:rPr i="1" lang="en" sz="1200">
                <a:solidFill>
                  <a:srgbClr val="156082"/>
                </a:solidFill>
              </a:rPr>
              <a:t> </a:t>
            </a:r>
            <a:endParaRPr sz="1200">
              <a:solidFill>
                <a:schemeClr val="dk1"/>
              </a:solidFill>
            </a:endParaRPr>
          </a:p>
          <a:p>
            <a:pPr indent="0" lvl="0" marL="0" rtl="0" algn="l">
              <a:lnSpc>
                <a:spcPct val="115000"/>
              </a:lnSpc>
              <a:spcBef>
                <a:spcPts val="900"/>
              </a:spcBef>
              <a:spcAft>
                <a:spcPts val="0"/>
              </a:spcAft>
              <a:buNone/>
            </a:pPr>
            <a:r>
              <a:rPr lang="en" sz="1200">
                <a:solidFill>
                  <a:schemeClr val="dk1"/>
                </a:solidFill>
              </a:rPr>
              <a:t> </a:t>
            </a:r>
            <a:endParaRPr i="1" sz="1200">
              <a:solidFill>
                <a:schemeClr val="accent1"/>
              </a:solidFill>
            </a:endParaRPr>
          </a:p>
          <a:p>
            <a:pPr indent="0" lvl="0" marL="457200" rtl="0" algn="l">
              <a:spcBef>
                <a:spcPts val="900"/>
              </a:spcBef>
              <a:spcAft>
                <a:spcPts val="0"/>
              </a:spcAft>
              <a:buNone/>
            </a:pPr>
            <a:r>
              <a:t/>
            </a:r>
            <a:endParaRPr i="1" sz="1200">
              <a:solidFill>
                <a:schemeClr val="accent1"/>
              </a:solidFill>
            </a:endParaRPr>
          </a:p>
          <a:p>
            <a:pPr indent="0" lvl="0" marL="0" rtl="0" algn="l">
              <a:lnSpc>
                <a:spcPct val="115000"/>
              </a:lnSpc>
              <a:spcBef>
                <a:spcPts val="1200"/>
              </a:spcBef>
              <a:spcAft>
                <a:spcPts val="0"/>
              </a:spcAft>
              <a:buNone/>
            </a:pPr>
            <a:r>
              <a:t/>
            </a:r>
            <a:endParaRPr sz="1200">
              <a:solidFill>
                <a:schemeClr val="dk1"/>
              </a:solidFill>
            </a:endParaRPr>
          </a:p>
          <a:p>
            <a:pPr indent="0" lvl="0" marL="0" rtl="0" algn="l">
              <a:spcBef>
                <a:spcPts val="1200"/>
              </a:spcBef>
              <a:spcAft>
                <a:spcPts val="0"/>
              </a:spcAft>
              <a:buNone/>
            </a:pPr>
            <a:r>
              <a:t/>
            </a:r>
            <a:endParaRPr i="1" sz="1200">
              <a:solidFill>
                <a:schemeClr val="accen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pic>
        <p:nvPicPr>
          <p:cNvPr id="157" name="Google Shape;157;p22"/>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58" name="Google Shape;158;p22"/>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59" name="Google Shape;159;p22"/>
          <p:cNvPicPr preferRelativeResize="0"/>
          <p:nvPr/>
        </p:nvPicPr>
        <p:blipFill rotWithShape="1">
          <a:blip r:embed="rId5">
            <a:alphaModFix/>
          </a:blip>
          <a:srcRect b="18285" l="0" r="0" t="11712"/>
          <a:stretch/>
        </p:blipFill>
        <p:spPr>
          <a:xfrm>
            <a:off x="5714875" y="3685750"/>
            <a:ext cx="1799526" cy="1259750"/>
          </a:xfrm>
          <a:prstGeom prst="rect">
            <a:avLst/>
          </a:prstGeom>
          <a:noFill/>
          <a:ln>
            <a:noFill/>
          </a:ln>
        </p:spPr>
      </p:pic>
      <p:sp>
        <p:nvSpPr>
          <p:cNvPr id="160" name="Google Shape;160;p22"/>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61" name="Google Shape;161;p22"/>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62" name="Google Shape;162;p22"/>
          <p:cNvSpPr txBox="1"/>
          <p:nvPr/>
        </p:nvSpPr>
        <p:spPr>
          <a:xfrm>
            <a:off x="47400" y="0"/>
            <a:ext cx="90351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b="1" sz="1500" u="sng">
              <a:solidFill>
                <a:schemeClr val="dk1"/>
              </a:solidFill>
            </a:endParaRPr>
          </a:p>
          <a:p>
            <a:pPr indent="0" lvl="0" marL="0" rtl="0" algn="l">
              <a:spcBef>
                <a:spcPts val="0"/>
              </a:spcBef>
              <a:spcAft>
                <a:spcPts val="0"/>
              </a:spcAft>
              <a:buNone/>
            </a:pPr>
            <a:r>
              <a:t/>
            </a:r>
            <a:endParaRPr b="1" sz="1500" u="sng">
              <a:solidFill>
                <a:schemeClr val="dk1"/>
              </a:solidFill>
            </a:endParaRPr>
          </a:p>
          <a:p>
            <a:pPr indent="-330200" lvl="0" marL="457200" rtl="0" algn="l">
              <a:lnSpc>
                <a:spcPct val="115000"/>
              </a:lnSpc>
              <a:spcBef>
                <a:spcPts val="0"/>
              </a:spcBef>
              <a:spcAft>
                <a:spcPts val="0"/>
              </a:spcAft>
              <a:buClr>
                <a:srgbClr val="156082"/>
              </a:buClr>
              <a:buSzPts val="1600"/>
              <a:buChar char="●"/>
            </a:pPr>
            <a:r>
              <a:rPr b="1" lang="en" sz="1600">
                <a:solidFill>
                  <a:srgbClr val="156082"/>
                </a:solidFill>
                <a:highlight>
                  <a:srgbClr val="FFFFFF"/>
                </a:highlight>
              </a:rPr>
              <a:t>Board Action - AIA G704 - Substantial Completion Certificate</a:t>
            </a:r>
            <a:r>
              <a:rPr b="1" lang="en" sz="1600">
                <a:solidFill>
                  <a:srgbClr val="156082"/>
                </a:solidFill>
              </a:rPr>
              <a:t> </a:t>
            </a:r>
            <a:endParaRPr b="1" sz="1600">
              <a:solidFill>
                <a:srgbClr val="156082"/>
              </a:solidFill>
              <a:highlight>
                <a:srgbClr val="FFFFFF"/>
              </a:highlight>
            </a:endParaRPr>
          </a:p>
          <a:p>
            <a:pPr indent="-330200" lvl="1" marL="914400" rtl="0" algn="l">
              <a:lnSpc>
                <a:spcPct val="115000"/>
              </a:lnSpc>
              <a:spcBef>
                <a:spcPts val="0"/>
              </a:spcBef>
              <a:spcAft>
                <a:spcPts val="0"/>
              </a:spcAft>
              <a:buClr>
                <a:srgbClr val="156082"/>
              </a:buClr>
              <a:buSzPts val="1600"/>
              <a:buChar char="○"/>
            </a:pPr>
            <a:r>
              <a:rPr b="1" lang="en" sz="1600">
                <a:solidFill>
                  <a:srgbClr val="156082"/>
                </a:solidFill>
                <a:highlight>
                  <a:srgbClr val="FFFFFF"/>
                </a:highlight>
              </a:rPr>
              <a:t>Phase II Athletics - Baseball/Softball Improvements </a:t>
            </a:r>
            <a:endParaRPr b="1" sz="1600">
              <a:solidFill>
                <a:srgbClr val="156082"/>
              </a:solidFill>
              <a:highlight>
                <a:srgbClr val="FFFFFF"/>
              </a:highlight>
            </a:endParaRPr>
          </a:p>
          <a:p>
            <a:pPr indent="-330200" lvl="1" marL="914400" rtl="0" algn="l">
              <a:lnSpc>
                <a:spcPct val="115000"/>
              </a:lnSpc>
              <a:spcBef>
                <a:spcPts val="0"/>
              </a:spcBef>
              <a:spcAft>
                <a:spcPts val="0"/>
              </a:spcAft>
              <a:buClr>
                <a:srgbClr val="156082"/>
              </a:buClr>
              <a:buSzPts val="1600"/>
              <a:buChar char="○"/>
            </a:pPr>
            <a:r>
              <a:rPr b="1" lang="en" sz="1600">
                <a:solidFill>
                  <a:srgbClr val="156082"/>
                </a:solidFill>
                <a:highlight>
                  <a:srgbClr val="FFFFFF"/>
                </a:highlight>
              </a:rPr>
              <a:t>Phase II Athletics -  North Bullitt PSC </a:t>
            </a:r>
            <a:endParaRPr b="1" sz="1600">
              <a:solidFill>
                <a:srgbClr val="156082"/>
              </a:solidFill>
              <a:highlight>
                <a:srgbClr val="FFFFFF"/>
              </a:highlight>
            </a:endParaRPr>
          </a:p>
          <a:p>
            <a:pPr indent="0" lvl="0" marL="0" rtl="0" algn="l">
              <a:lnSpc>
                <a:spcPct val="115000"/>
              </a:lnSpc>
              <a:spcBef>
                <a:spcPts val="1200"/>
              </a:spcBef>
              <a:spcAft>
                <a:spcPts val="0"/>
              </a:spcAft>
              <a:buNone/>
            </a:pPr>
            <a:r>
              <a:rPr b="1" lang="en" u="sng">
                <a:solidFill>
                  <a:schemeClr val="dk1"/>
                </a:solidFill>
              </a:rPr>
              <a:t>Change Order 34 – Exterior Guardrail </a:t>
            </a:r>
            <a:r>
              <a:rPr b="1" lang="en">
                <a:solidFill>
                  <a:schemeClr val="dk1"/>
                </a:solidFill>
              </a:rPr>
              <a:t> - $10,005.00    </a:t>
            </a:r>
            <a:endParaRPr b="1">
              <a:solidFill>
                <a:schemeClr val="dk1"/>
              </a:solidFill>
            </a:endParaRPr>
          </a:p>
          <a:p>
            <a:pPr indent="0" lvl="0" marL="0" rtl="0" algn="l">
              <a:lnSpc>
                <a:spcPct val="115000"/>
              </a:lnSpc>
              <a:spcBef>
                <a:spcPts val="1200"/>
              </a:spcBef>
              <a:spcAft>
                <a:spcPts val="0"/>
              </a:spcAft>
              <a:buNone/>
            </a:pPr>
            <a:r>
              <a:rPr i="1" lang="en">
                <a:solidFill>
                  <a:srgbClr val="156082"/>
                </a:solidFill>
              </a:rPr>
              <a:t>The building inspector is requiring a 42-inch-high guardrail at the exterior landing next to the main entrance due to the height of the wall curb.  This is a code compliance requirement by the authority having jurisdiction.   </a:t>
            </a:r>
            <a:endParaRPr i="1">
              <a:solidFill>
                <a:srgbClr val="156082"/>
              </a:solidFill>
            </a:endParaRPr>
          </a:p>
          <a:p>
            <a:pPr indent="0" lvl="0" marL="0" rtl="0" algn="l">
              <a:lnSpc>
                <a:spcPct val="115000"/>
              </a:lnSpc>
              <a:spcBef>
                <a:spcPts val="0"/>
              </a:spcBef>
              <a:spcAft>
                <a:spcPts val="0"/>
              </a:spcAft>
              <a:buNone/>
            </a:pPr>
            <a:r>
              <a:t/>
            </a:r>
            <a:endParaRPr b="1" u="sng">
              <a:solidFill>
                <a:schemeClr val="dk1"/>
              </a:solidFill>
            </a:endParaRPr>
          </a:p>
          <a:p>
            <a:pPr indent="0" lvl="0" marL="0" rtl="0" algn="l">
              <a:lnSpc>
                <a:spcPct val="115000"/>
              </a:lnSpc>
              <a:spcBef>
                <a:spcPts val="1200"/>
              </a:spcBef>
              <a:spcAft>
                <a:spcPts val="0"/>
              </a:spcAft>
              <a:buNone/>
            </a:pPr>
            <a:r>
              <a:rPr b="1" lang="en" u="sng">
                <a:solidFill>
                  <a:schemeClr val="dk1"/>
                </a:solidFill>
              </a:rPr>
              <a:t>Change Order 35 – Unused Allowance Credits - (</a:t>
            </a:r>
            <a:r>
              <a:rPr b="1" lang="en">
                <a:solidFill>
                  <a:schemeClr val="dk1"/>
                </a:solidFill>
              </a:rPr>
              <a:t>$97,075.10)  </a:t>
            </a:r>
            <a:endParaRPr b="1">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This is a credit for unused Construction Allowances.</a:t>
            </a:r>
            <a:endParaRPr i="1">
              <a:solidFill>
                <a:srgbClr val="156082"/>
              </a:solidFill>
            </a:endParaRPr>
          </a:p>
          <a:p>
            <a:pPr indent="0" lvl="0" marL="0" rtl="0" algn="l">
              <a:lnSpc>
                <a:spcPct val="115000"/>
              </a:lnSpc>
              <a:spcBef>
                <a:spcPts val="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pic>
        <p:nvPicPr>
          <p:cNvPr id="167" name="Google Shape;167;p23"/>
          <p:cNvPicPr preferRelativeResize="0"/>
          <p:nvPr/>
        </p:nvPicPr>
        <p:blipFill>
          <a:blip r:embed="rId3">
            <a:alphaModFix/>
          </a:blip>
          <a:stretch>
            <a:fillRect/>
          </a:stretch>
        </p:blipFill>
        <p:spPr>
          <a:xfrm>
            <a:off x="7555325" y="3883750"/>
            <a:ext cx="1588675" cy="1259750"/>
          </a:xfrm>
          <a:prstGeom prst="rect">
            <a:avLst/>
          </a:prstGeom>
          <a:noFill/>
          <a:ln>
            <a:noFill/>
          </a:ln>
        </p:spPr>
      </p:pic>
      <p:pic>
        <p:nvPicPr>
          <p:cNvPr id="168" name="Google Shape;168;p23"/>
          <p:cNvPicPr preferRelativeResize="0"/>
          <p:nvPr/>
        </p:nvPicPr>
        <p:blipFill>
          <a:blip r:embed="rId4">
            <a:alphaModFix/>
          </a:blip>
          <a:stretch>
            <a:fillRect/>
          </a:stretch>
        </p:blipFill>
        <p:spPr>
          <a:xfrm>
            <a:off x="0" y="3883750"/>
            <a:ext cx="1259750" cy="1259750"/>
          </a:xfrm>
          <a:prstGeom prst="rect">
            <a:avLst/>
          </a:prstGeom>
          <a:noFill/>
          <a:ln>
            <a:noFill/>
          </a:ln>
        </p:spPr>
      </p:pic>
      <p:pic>
        <p:nvPicPr>
          <p:cNvPr id="169" name="Google Shape;169;p23"/>
          <p:cNvPicPr preferRelativeResize="0"/>
          <p:nvPr/>
        </p:nvPicPr>
        <p:blipFill rotWithShape="1">
          <a:blip r:embed="rId5">
            <a:alphaModFix/>
          </a:blip>
          <a:srcRect b="18285" l="0" r="0" t="11712"/>
          <a:stretch/>
        </p:blipFill>
        <p:spPr>
          <a:xfrm>
            <a:off x="5714875" y="3685750"/>
            <a:ext cx="1799526" cy="1259750"/>
          </a:xfrm>
          <a:prstGeom prst="rect">
            <a:avLst/>
          </a:prstGeom>
          <a:noFill/>
          <a:ln>
            <a:noFill/>
          </a:ln>
        </p:spPr>
      </p:pic>
      <p:sp>
        <p:nvSpPr>
          <p:cNvPr id="170" name="Google Shape;170;p23"/>
          <p:cNvSpPr txBox="1"/>
          <p:nvPr/>
        </p:nvSpPr>
        <p:spPr>
          <a:xfrm>
            <a:off x="121890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2 Athletics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NBHS Physical Science Center </a:t>
            </a:r>
            <a:endParaRPr b="1" sz="2800">
              <a:solidFill>
                <a:schemeClr val="dk2"/>
              </a:solidFill>
              <a:latin typeface="Oswald"/>
              <a:ea typeface="Oswald"/>
              <a:cs typeface="Oswald"/>
              <a:sym typeface="Oswald"/>
            </a:endParaRPr>
          </a:p>
        </p:txBody>
      </p:sp>
      <p:pic>
        <p:nvPicPr>
          <p:cNvPr id="171" name="Google Shape;171;p23"/>
          <p:cNvPicPr preferRelativeResize="0"/>
          <p:nvPr/>
        </p:nvPicPr>
        <p:blipFill>
          <a:blip r:embed="rId3">
            <a:alphaModFix/>
          </a:blip>
          <a:stretch>
            <a:fillRect/>
          </a:stretch>
        </p:blipFill>
        <p:spPr>
          <a:xfrm>
            <a:off x="7555325" y="3883750"/>
            <a:ext cx="1588675" cy="1259750"/>
          </a:xfrm>
          <a:prstGeom prst="rect">
            <a:avLst/>
          </a:prstGeom>
          <a:noFill/>
          <a:ln>
            <a:noFill/>
          </a:ln>
        </p:spPr>
      </p:pic>
      <p:sp>
        <p:nvSpPr>
          <p:cNvPr id="172" name="Google Shape;172;p23"/>
          <p:cNvSpPr txBox="1"/>
          <p:nvPr/>
        </p:nvSpPr>
        <p:spPr>
          <a:xfrm>
            <a:off x="47400" y="0"/>
            <a:ext cx="90351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2 - North Bullitt </a:t>
            </a:r>
            <a:endParaRPr b="1" sz="1500" u="sng">
              <a:solidFill>
                <a:schemeClr val="dk1"/>
              </a:solidFill>
            </a:endParaRPr>
          </a:p>
          <a:p>
            <a:pPr indent="0" lvl="0" marL="0" rtl="0" algn="l">
              <a:lnSpc>
                <a:spcPct val="115000"/>
              </a:lnSpc>
              <a:spcBef>
                <a:spcPts val="0"/>
              </a:spcBef>
              <a:spcAft>
                <a:spcPts val="0"/>
              </a:spcAft>
              <a:buNone/>
            </a:pPr>
            <a:r>
              <a:t/>
            </a:r>
            <a:endParaRPr i="1">
              <a:solidFill>
                <a:srgbClr val="156082"/>
              </a:solidFill>
            </a:endParaRPr>
          </a:p>
          <a:p>
            <a:pPr indent="0" lvl="0" marL="0" rtl="0" algn="l">
              <a:lnSpc>
                <a:spcPct val="115000"/>
              </a:lnSpc>
              <a:spcBef>
                <a:spcPts val="0"/>
              </a:spcBef>
              <a:spcAft>
                <a:spcPts val="0"/>
              </a:spcAft>
              <a:buNone/>
            </a:pPr>
            <a:r>
              <a:rPr b="1" lang="en" u="sng">
                <a:solidFill>
                  <a:schemeClr val="dk1"/>
                </a:solidFill>
              </a:rPr>
              <a:t>Change Order 36 – </a:t>
            </a:r>
            <a:r>
              <a:rPr b="1" i="1" lang="en" u="sng">
                <a:solidFill>
                  <a:schemeClr val="dk1"/>
                </a:solidFill>
              </a:rPr>
              <a:t>Additional Interior Lighting </a:t>
            </a:r>
            <a:r>
              <a:rPr b="1" lang="en" u="sng">
                <a:solidFill>
                  <a:schemeClr val="dk1"/>
                </a:solidFill>
              </a:rPr>
              <a:t> -</a:t>
            </a:r>
            <a:r>
              <a:rPr b="1" lang="en">
                <a:solidFill>
                  <a:schemeClr val="dk1"/>
                </a:solidFill>
              </a:rPr>
              <a:t> $19,910.00 </a:t>
            </a:r>
            <a:endParaRPr b="1">
              <a:solidFill>
                <a:schemeClr val="dk1"/>
              </a:solidFill>
            </a:endParaRPr>
          </a:p>
          <a:p>
            <a:pPr indent="0" lvl="0" marL="0" rtl="0" algn="l">
              <a:lnSpc>
                <a:spcPct val="115000"/>
              </a:lnSpc>
              <a:spcBef>
                <a:spcPts val="1200"/>
              </a:spcBef>
              <a:spcAft>
                <a:spcPts val="0"/>
              </a:spcAft>
              <a:buNone/>
            </a:pPr>
            <a:r>
              <a:rPr i="1" lang="en">
                <a:solidFill>
                  <a:srgbClr val="156082"/>
                </a:solidFill>
              </a:rPr>
              <a:t>BCPS Facilities requested additional lights be added at the locker room stalls, mop sink, shower stalls, and PE locker room doorways.</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Change Order 37 – </a:t>
            </a:r>
            <a:r>
              <a:rPr b="1" i="1" lang="en" u="sng">
                <a:solidFill>
                  <a:schemeClr val="dk1"/>
                </a:solidFill>
              </a:rPr>
              <a:t>Added Bulkheads and Infill </a:t>
            </a:r>
            <a:r>
              <a:rPr b="1" lang="en" u="sng">
                <a:solidFill>
                  <a:schemeClr val="dk1"/>
                </a:solidFill>
              </a:rPr>
              <a:t> -</a:t>
            </a:r>
            <a:r>
              <a:rPr b="1" lang="en">
                <a:solidFill>
                  <a:schemeClr val="dk1"/>
                </a:solidFill>
              </a:rPr>
              <a:t> $2,838.00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Areas where walls could not go up to the roof deck due to conflicts with roof joists were infilled with stud framing and drywall finishes.  This was does to compartmentalize public spaces from restrooms and shower areas.</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pic>
        <p:nvPicPr>
          <p:cNvPr id="177" name="Google Shape;177;p24"/>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78" name="Google Shape;178;p24"/>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179" name="Google Shape;179;p24"/>
          <p:cNvPicPr preferRelativeResize="0"/>
          <p:nvPr/>
        </p:nvPicPr>
        <p:blipFill rotWithShape="1">
          <a:blip r:embed="rId4">
            <a:alphaModFix/>
          </a:blip>
          <a:srcRect b="32092" l="0" r="0" t="34416"/>
          <a:stretch/>
        </p:blipFill>
        <p:spPr>
          <a:xfrm>
            <a:off x="703338" y="0"/>
            <a:ext cx="7737325" cy="2202550"/>
          </a:xfrm>
          <a:prstGeom prst="rect">
            <a:avLst/>
          </a:prstGeom>
          <a:noFill/>
          <a:ln>
            <a:noFill/>
          </a:ln>
        </p:spPr>
      </p:pic>
      <p:pic>
        <p:nvPicPr>
          <p:cNvPr id="180" name="Google Shape;180;p24"/>
          <p:cNvPicPr preferRelativeResize="0"/>
          <p:nvPr/>
        </p:nvPicPr>
        <p:blipFill rotWithShape="1">
          <a:blip r:embed="rId4">
            <a:alphaModFix/>
          </a:blip>
          <a:srcRect b="63538" l="0" r="0" t="5029"/>
          <a:stretch/>
        </p:blipFill>
        <p:spPr>
          <a:xfrm>
            <a:off x="1769350" y="2202550"/>
            <a:ext cx="6909951" cy="1846051"/>
          </a:xfrm>
          <a:prstGeom prst="rect">
            <a:avLst/>
          </a:prstGeom>
          <a:noFill/>
          <a:ln>
            <a:noFill/>
          </a:ln>
        </p:spPr>
      </p:pic>
      <p:pic>
        <p:nvPicPr>
          <p:cNvPr id="181" name="Google Shape;181;p24"/>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182" name="Google Shape;182;p24"/>
          <p:cNvPicPr preferRelativeResize="0"/>
          <p:nvPr/>
        </p:nvPicPr>
        <p:blipFill rotWithShape="1">
          <a:blip r:embed="rId6">
            <a:alphaModFix/>
          </a:blip>
          <a:srcRect b="20106" l="23014" r="21716" t="25288"/>
          <a:stretch/>
        </p:blipFill>
        <p:spPr>
          <a:xfrm>
            <a:off x="260225" y="2"/>
            <a:ext cx="1588675" cy="980998"/>
          </a:xfrm>
          <a:prstGeom prst="rect">
            <a:avLst/>
          </a:prstGeom>
          <a:noFill/>
          <a:ln>
            <a:noFill/>
          </a:ln>
        </p:spPr>
      </p:pic>
      <p:pic>
        <p:nvPicPr>
          <p:cNvPr id="183" name="Google Shape;183;p24"/>
          <p:cNvPicPr preferRelativeResize="0"/>
          <p:nvPr/>
        </p:nvPicPr>
        <p:blipFill>
          <a:blip r:embed="rId7">
            <a:alphaModFix/>
          </a:blip>
          <a:stretch>
            <a:fillRect/>
          </a:stretch>
        </p:blipFill>
        <p:spPr>
          <a:xfrm>
            <a:off x="7633000" y="2686288"/>
            <a:ext cx="1165976" cy="1165976"/>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pic>
        <p:nvPicPr>
          <p:cNvPr id="188" name="Google Shape;188;p25"/>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189" name="Google Shape;189;p25"/>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190" name="Google Shape;190;p25"/>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191" name="Google Shape;191;p25"/>
          <p:cNvPicPr preferRelativeResize="0"/>
          <p:nvPr/>
        </p:nvPicPr>
        <p:blipFill rotWithShape="1">
          <a:blip r:embed="rId5">
            <a:alphaModFix/>
          </a:blip>
          <a:srcRect b="4020" l="0" r="0" t="18670"/>
          <a:stretch/>
        </p:blipFill>
        <p:spPr>
          <a:xfrm>
            <a:off x="0" y="0"/>
            <a:ext cx="9143999" cy="3883750"/>
          </a:xfrm>
          <a:prstGeom prst="rect">
            <a:avLst/>
          </a:prstGeom>
          <a:noFill/>
          <a:ln>
            <a:noFill/>
          </a:ln>
        </p:spPr>
      </p:pic>
      <p:pic>
        <p:nvPicPr>
          <p:cNvPr id="192" name="Google Shape;192;p25"/>
          <p:cNvPicPr preferRelativeResize="0"/>
          <p:nvPr/>
        </p:nvPicPr>
        <p:blipFill>
          <a:blip r:embed="rId6">
            <a:alphaModFix/>
          </a:blip>
          <a:stretch>
            <a:fillRect/>
          </a:stretch>
        </p:blipFill>
        <p:spPr>
          <a:xfrm>
            <a:off x="7822497" y="2686288"/>
            <a:ext cx="1165976" cy="11659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pic>
        <p:nvPicPr>
          <p:cNvPr id="197" name="Google Shape;197;p26"/>
          <p:cNvPicPr preferRelativeResize="0"/>
          <p:nvPr/>
        </p:nvPicPr>
        <p:blipFill rotWithShape="1">
          <a:blip r:embed="rId3">
            <a:alphaModFix/>
          </a:blip>
          <a:srcRect b="0" l="0" r="0" t="15125"/>
          <a:stretch/>
        </p:blipFill>
        <p:spPr>
          <a:xfrm>
            <a:off x="0" y="0"/>
            <a:ext cx="9144000" cy="3883749"/>
          </a:xfrm>
          <a:prstGeom prst="rect">
            <a:avLst/>
          </a:prstGeom>
          <a:noFill/>
          <a:ln>
            <a:noFill/>
          </a:ln>
        </p:spPr>
      </p:pic>
      <p:pic>
        <p:nvPicPr>
          <p:cNvPr id="198" name="Google Shape;198;p26"/>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199" name="Google Shape;199;p26"/>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200" name="Google Shape;200;p26"/>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201" name="Google Shape;201;p26"/>
          <p:cNvPicPr preferRelativeResize="0"/>
          <p:nvPr/>
        </p:nvPicPr>
        <p:blipFill>
          <a:blip r:embed="rId6">
            <a:alphaModFix/>
          </a:blip>
          <a:stretch>
            <a:fillRect/>
          </a:stretch>
        </p:blipFill>
        <p:spPr>
          <a:xfrm>
            <a:off x="7633000" y="2686288"/>
            <a:ext cx="1165976" cy="116597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pic>
        <p:nvPicPr>
          <p:cNvPr id="206" name="Google Shape;206;p27"/>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207" name="Google Shape;207;p27"/>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208" name="Google Shape;208;p27"/>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09" name="Google Shape;209;p27"/>
          <p:cNvPicPr preferRelativeResize="0"/>
          <p:nvPr/>
        </p:nvPicPr>
        <p:blipFill rotWithShape="1">
          <a:blip r:embed="rId5">
            <a:alphaModFix/>
          </a:blip>
          <a:srcRect b="0" l="0" r="0" t="28658"/>
          <a:stretch/>
        </p:blipFill>
        <p:spPr>
          <a:xfrm>
            <a:off x="0" y="0"/>
            <a:ext cx="9144000" cy="3832875"/>
          </a:xfrm>
          <a:prstGeom prst="rect">
            <a:avLst/>
          </a:prstGeom>
          <a:noFill/>
          <a:ln>
            <a:noFill/>
          </a:ln>
        </p:spPr>
      </p:pic>
      <p:pic>
        <p:nvPicPr>
          <p:cNvPr id="210" name="Google Shape;210;p27"/>
          <p:cNvPicPr preferRelativeResize="0"/>
          <p:nvPr/>
        </p:nvPicPr>
        <p:blipFill rotWithShape="1">
          <a:blip r:embed="rId6">
            <a:alphaModFix/>
          </a:blip>
          <a:srcRect b="20106" l="23014" r="21716" t="25288"/>
          <a:stretch/>
        </p:blipFill>
        <p:spPr>
          <a:xfrm>
            <a:off x="260225" y="2"/>
            <a:ext cx="1588675" cy="980998"/>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pic>
        <p:nvPicPr>
          <p:cNvPr id="215" name="Google Shape;215;p28"/>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216" name="Google Shape;216;p28"/>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217" name="Google Shape;217;p28"/>
          <p:cNvPicPr preferRelativeResize="0"/>
          <p:nvPr/>
        </p:nvPicPr>
        <p:blipFill>
          <a:blip r:embed="rId4">
            <a:alphaModFix/>
          </a:blip>
          <a:stretch>
            <a:fillRect/>
          </a:stretch>
        </p:blipFill>
        <p:spPr>
          <a:xfrm>
            <a:off x="7555325" y="3883750"/>
            <a:ext cx="1588675" cy="1259750"/>
          </a:xfrm>
          <a:prstGeom prst="rect">
            <a:avLst/>
          </a:prstGeom>
          <a:noFill/>
          <a:ln>
            <a:noFill/>
          </a:ln>
        </p:spPr>
      </p:pic>
      <p:pic>
        <p:nvPicPr>
          <p:cNvPr id="218" name="Google Shape;218;p28"/>
          <p:cNvPicPr preferRelativeResize="0"/>
          <p:nvPr/>
        </p:nvPicPr>
        <p:blipFill>
          <a:blip r:embed="rId5">
            <a:alphaModFix/>
          </a:blip>
          <a:stretch>
            <a:fillRect/>
          </a:stretch>
        </p:blipFill>
        <p:spPr>
          <a:xfrm>
            <a:off x="1440075" y="-30325"/>
            <a:ext cx="5934919" cy="4046100"/>
          </a:xfrm>
          <a:prstGeom prst="rect">
            <a:avLst/>
          </a:prstGeom>
          <a:noFill/>
          <a:ln>
            <a:noFill/>
          </a:ln>
        </p:spPr>
      </p:pic>
      <p:pic>
        <p:nvPicPr>
          <p:cNvPr id="219" name="Google Shape;219;p28"/>
          <p:cNvPicPr preferRelativeResize="0"/>
          <p:nvPr/>
        </p:nvPicPr>
        <p:blipFill rotWithShape="1">
          <a:blip r:embed="rId6">
            <a:alphaModFix/>
          </a:blip>
          <a:srcRect b="20106" l="23014" r="21716" t="25288"/>
          <a:stretch/>
        </p:blipFill>
        <p:spPr>
          <a:xfrm>
            <a:off x="260225" y="2"/>
            <a:ext cx="1588675" cy="980998"/>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pic>
        <p:nvPicPr>
          <p:cNvPr id="224" name="Google Shape;224;p29" title="Picture1.jpg"/>
          <p:cNvPicPr preferRelativeResize="0"/>
          <p:nvPr/>
        </p:nvPicPr>
        <p:blipFill>
          <a:blip r:embed="rId3">
            <a:alphaModFix/>
          </a:blip>
          <a:stretch>
            <a:fillRect/>
          </a:stretch>
        </p:blipFill>
        <p:spPr>
          <a:xfrm>
            <a:off x="4635633" y="345975"/>
            <a:ext cx="4508368" cy="3381276"/>
          </a:xfrm>
          <a:prstGeom prst="rect">
            <a:avLst/>
          </a:prstGeom>
          <a:noFill/>
          <a:ln>
            <a:noFill/>
          </a:ln>
        </p:spPr>
      </p:pic>
      <p:pic>
        <p:nvPicPr>
          <p:cNvPr id="225" name="Google Shape;225;p29"/>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226" name="Google Shape;226;p29"/>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Construction</a:t>
            </a:r>
            <a:endParaRPr b="1" sz="2800">
              <a:solidFill>
                <a:schemeClr val="dk2"/>
              </a:solidFill>
              <a:latin typeface="Oswald"/>
              <a:ea typeface="Oswald"/>
              <a:cs typeface="Oswald"/>
              <a:sym typeface="Oswald"/>
            </a:endParaRPr>
          </a:p>
        </p:txBody>
      </p:sp>
      <p:pic>
        <p:nvPicPr>
          <p:cNvPr id="227" name="Google Shape;227;p29"/>
          <p:cNvPicPr preferRelativeResize="0"/>
          <p:nvPr/>
        </p:nvPicPr>
        <p:blipFill>
          <a:blip r:embed="rId5">
            <a:alphaModFix/>
          </a:blip>
          <a:stretch>
            <a:fillRect/>
          </a:stretch>
        </p:blipFill>
        <p:spPr>
          <a:xfrm>
            <a:off x="7555325" y="3883750"/>
            <a:ext cx="1588675" cy="1259750"/>
          </a:xfrm>
          <a:prstGeom prst="rect">
            <a:avLst/>
          </a:prstGeom>
          <a:noFill/>
          <a:ln>
            <a:noFill/>
          </a:ln>
        </p:spPr>
      </p:pic>
      <p:pic>
        <p:nvPicPr>
          <p:cNvPr id="228" name="Google Shape;228;p29"/>
          <p:cNvPicPr preferRelativeResize="0"/>
          <p:nvPr/>
        </p:nvPicPr>
        <p:blipFill>
          <a:blip r:embed="rId6">
            <a:alphaModFix/>
          </a:blip>
          <a:stretch>
            <a:fillRect/>
          </a:stretch>
        </p:blipFill>
        <p:spPr>
          <a:xfrm>
            <a:off x="7633000" y="2686288"/>
            <a:ext cx="1165976" cy="1165976"/>
          </a:xfrm>
          <a:prstGeom prst="rect">
            <a:avLst/>
          </a:prstGeom>
          <a:noFill/>
          <a:ln>
            <a:noFill/>
          </a:ln>
        </p:spPr>
      </p:pic>
      <p:pic>
        <p:nvPicPr>
          <p:cNvPr id="229" name="Google Shape;229;p29" title="Picture2.jpg"/>
          <p:cNvPicPr preferRelativeResize="0"/>
          <p:nvPr/>
        </p:nvPicPr>
        <p:blipFill>
          <a:blip r:embed="rId7">
            <a:alphaModFix/>
          </a:blip>
          <a:stretch>
            <a:fillRect/>
          </a:stretch>
        </p:blipFill>
        <p:spPr>
          <a:xfrm>
            <a:off x="58600" y="357725"/>
            <a:ext cx="4477024" cy="3357774"/>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pic>
        <p:nvPicPr>
          <p:cNvPr id="234" name="Google Shape;234;p30"/>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235" name="Google Shape;235;p30"/>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Update</a:t>
            </a:r>
            <a:endParaRPr b="1" sz="2800">
              <a:solidFill>
                <a:schemeClr val="dk2"/>
              </a:solidFill>
              <a:latin typeface="Oswald"/>
              <a:ea typeface="Oswald"/>
              <a:cs typeface="Oswald"/>
              <a:sym typeface="Oswald"/>
            </a:endParaRPr>
          </a:p>
        </p:txBody>
      </p:sp>
      <p:pic>
        <p:nvPicPr>
          <p:cNvPr id="236" name="Google Shape;236;p30"/>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37" name="Google Shape;237;p30"/>
          <p:cNvSpPr txBox="1"/>
          <p:nvPr/>
        </p:nvSpPr>
        <p:spPr>
          <a:xfrm>
            <a:off x="81225" y="0"/>
            <a:ext cx="80808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Central and Bullitt East PSC</a:t>
            </a:r>
            <a:endParaRPr b="1" sz="1500" u="sng">
              <a:solidFill>
                <a:schemeClr val="dk1"/>
              </a:solidFill>
            </a:endParaRPr>
          </a:p>
          <a:p>
            <a:pPr indent="0" lvl="0" marL="0" rtl="0" algn="l">
              <a:lnSpc>
                <a:spcPct val="100000"/>
              </a:lnSpc>
              <a:spcBef>
                <a:spcPts val="0"/>
              </a:spcBef>
              <a:spcAft>
                <a:spcPts val="0"/>
              </a:spcAft>
              <a:buNone/>
            </a:pPr>
            <a:r>
              <a:t/>
            </a:r>
            <a:endParaRPr b="1" sz="1500" u="sng">
              <a:solidFill>
                <a:schemeClr val="dk1"/>
              </a:solidFill>
            </a:endParaRPr>
          </a:p>
          <a:p>
            <a:pPr indent="0" lvl="0" marL="0" rtl="0" algn="l">
              <a:lnSpc>
                <a:spcPct val="100000"/>
              </a:lnSpc>
              <a:spcBef>
                <a:spcPts val="0"/>
              </a:spcBef>
              <a:spcAft>
                <a:spcPts val="0"/>
              </a:spcAft>
              <a:buNone/>
            </a:pPr>
            <a:r>
              <a:t/>
            </a:r>
            <a:endParaRPr b="1" i="1" u="sng">
              <a:solidFill>
                <a:schemeClr val="dk1"/>
              </a:solidFill>
            </a:endParaRPr>
          </a:p>
          <a:p>
            <a:pPr indent="0" lvl="0" marL="0" rtl="0" algn="l">
              <a:lnSpc>
                <a:spcPct val="100000"/>
              </a:lnSpc>
              <a:spcBef>
                <a:spcPts val="0"/>
              </a:spcBef>
              <a:spcAft>
                <a:spcPts val="0"/>
              </a:spcAft>
              <a:buNone/>
            </a:pPr>
            <a:r>
              <a:rPr b="1" i="1" lang="en" u="sng">
                <a:solidFill>
                  <a:schemeClr val="dk1"/>
                </a:solidFill>
              </a:rPr>
              <a:t>Bullitt East PSC &amp; Bullitt Central PSC – BG 25-145 –</a:t>
            </a:r>
            <a:r>
              <a:rPr lang="en">
                <a:solidFill>
                  <a:schemeClr val="dk1"/>
                </a:solidFill>
              </a:rPr>
              <a:t> </a:t>
            </a:r>
            <a:r>
              <a:rPr b="1" i="1" lang="en" u="sng">
                <a:solidFill>
                  <a:schemeClr val="dk1"/>
                </a:solidFill>
              </a:rPr>
              <a:t>Lee Building DPO – Elevator Glazed Brick Credit  </a:t>
            </a:r>
            <a:r>
              <a:rPr lang="en">
                <a:solidFill>
                  <a:schemeClr val="dk1"/>
                </a:solidFill>
              </a:rPr>
              <a:t> </a:t>
            </a:r>
            <a:r>
              <a:rPr b="1" lang="en" u="sng">
                <a:solidFill>
                  <a:schemeClr val="dk1"/>
                </a:solidFill>
              </a:rPr>
              <a:t>- ($3,900.00)  - The same credit for each facility.</a:t>
            </a:r>
            <a:endParaRPr b="1" u="sng">
              <a:solidFill>
                <a:schemeClr val="dk1"/>
              </a:solidFill>
            </a:endParaRPr>
          </a:p>
          <a:p>
            <a:pPr indent="0" lvl="0" marL="0" rtl="0" algn="l">
              <a:lnSpc>
                <a:spcPct val="115000"/>
              </a:lnSpc>
              <a:spcBef>
                <a:spcPts val="1200"/>
              </a:spcBef>
              <a:spcAft>
                <a:spcPts val="0"/>
              </a:spcAft>
              <a:buNone/>
            </a:pPr>
            <a:r>
              <a:rPr i="1" lang="en">
                <a:solidFill>
                  <a:srgbClr val="156082"/>
                </a:solidFill>
              </a:rPr>
              <a:t> Brick types were changed on the elevator shaft to match the design at North's PSC.</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B Sign DPO – Outdoor Back-Lit Light Credit - $ (14,637.75)</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This is a material credit for lettering that was submitted as back-lit, but lighting is not required </a:t>
            </a:r>
            <a:endParaRPr i="1">
              <a:solidFill>
                <a:srgbClr val="156082"/>
              </a:solidFill>
            </a:endParaRPr>
          </a:p>
          <a:p>
            <a:pPr indent="0" lvl="0" marL="0" rtl="0" algn="l">
              <a:lnSpc>
                <a:spcPct val="115000"/>
              </a:lnSpc>
              <a:spcBef>
                <a:spcPts val="600"/>
              </a:spcBef>
              <a:spcAft>
                <a:spcPts val="0"/>
              </a:spcAft>
              <a:buClr>
                <a:schemeClr val="dk1"/>
              </a:buClr>
              <a:buSzPts val="1100"/>
              <a:buFont typeface="Arial"/>
              <a:buNone/>
            </a:pPr>
            <a:r>
              <a:rPr i="1" lang="en">
                <a:solidFill>
                  <a:srgbClr val="156082"/>
                </a:solidFill>
              </a:rPr>
              <a:t>per the drawings.   This credit covers omission of the back-lit option for exterior lettering. </a:t>
            </a:r>
            <a:endParaRPr b="1" u="sng">
              <a:solidFill>
                <a:schemeClr val="dk1"/>
              </a:solidFill>
            </a:endParaRPr>
          </a:p>
          <a:p>
            <a:pPr indent="0" lvl="0" marL="0" rtl="0" algn="l">
              <a:spcBef>
                <a:spcPts val="300"/>
              </a:spcBef>
              <a:spcAft>
                <a:spcPts val="0"/>
              </a:spcAft>
              <a:buNone/>
            </a:pPr>
            <a:r>
              <a:t/>
            </a:r>
            <a:endParaRPr b="1" u="sng">
              <a:solidFill>
                <a:schemeClr val="dk1"/>
              </a:solidFill>
            </a:endParaRPr>
          </a:p>
          <a:p>
            <a:pPr indent="0" lvl="0" marL="0" rtl="0" algn="l">
              <a:lnSpc>
                <a:spcPct val="100000"/>
              </a:lnSpc>
              <a:spcBef>
                <a:spcPts val="1200"/>
              </a:spcBef>
              <a:spcAft>
                <a:spcPts val="0"/>
              </a:spcAft>
              <a:buNone/>
            </a:pPr>
            <a:r>
              <a:rPr b="1" lang="en" u="sng">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pic>
        <p:nvPicPr>
          <p:cNvPr id="242" name="Google Shape;242;p31"/>
          <p:cNvPicPr preferRelativeResize="0"/>
          <p:nvPr/>
        </p:nvPicPr>
        <p:blipFill rotWithShape="1">
          <a:blip r:embed="rId3">
            <a:alphaModFix/>
          </a:blip>
          <a:srcRect b="36649" l="0" r="0" t="0"/>
          <a:stretch/>
        </p:blipFill>
        <p:spPr>
          <a:xfrm>
            <a:off x="4037850" y="949975"/>
            <a:ext cx="5106150" cy="2426175"/>
          </a:xfrm>
          <a:prstGeom prst="rect">
            <a:avLst/>
          </a:prstGeom>
          <a:noFill/>
          <a:ln>
            <a:noFill/>
          </a:ln>
        </p:spPr>
      </p:pic>
      <p:pic>
        <p:nvPicPr>
          <p:cNvPr id="243" name="Google Shape;243;p31"/>
          <p:cNvPicPr preferRelativeResize="0"/>
          <p:nvPr/>
        </p:nvPicPr>
        <p:blipFill>
          <a:blip r:embed="rId4">
            <a:alphaModFix/>
          </a:blip>
          <a:stretch>
            <a:fillRect/>
          </a:stretch>
        </p:blipFill>
        <p:spPr>
          <a:xfrm>
            <a:off x="0" y="3883750"/>
            <a:ext cx="1259750" cy="1259750"/>
          </a:xfrm>
          <a:prstGeom prst="rect">
            <a:avLst/>
          </a:prstGeom>
          <a:noFill/>
          <a:ln>
            <a:noFill/>
          </a:ln>
        </p:spPr>
      </p:pic>
      <p:sp>
        <p:nvSpPr>
          <p:cNvPr id="244" name="Google Shape;244;p31"/>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Update</a:t>
            </a:r>
            <a:endParaRPr b="1" sz="2800">
              <a:solidFill>
                <a:schemeClr val="dk2"/>
              </a:solidFill>
              <a:latin typeface="Oswald"/>
              <a:ea typeface="Oswald"/>
              <a:cs typeface="Oswald"/>
              <a:sym typeface="Oswald"/>
            </a:endParaRPr>
          </a:p>
        </p:txBody>
      </p:sp>
      <p:pic>
        <p:nvPicPr>
          <p:cNvPr id="245" name="Google Shape;245;p31"/>
          <p:cNvPicPr preferRelativeResize="0"/>
          <p:nvPr/>
        </p:nvPicPr>
        <p:blipFill>
          <a:blip r:embed="rId5">
            <a:alphaModFix/>
          </a:blip>
          <a:stretch>
            <a:fillRect/>
          </a:stretch>
        </p:blipFill>
        <p:spPr>
          <a:xfrm>
            <a:off x="7555325" y="3883750"/>
            <a:ext cx="1588675" cy="1259750"/>
          </a:xfrm>
          <a:prstGeom prst="rect">
            <a:avLst/>
          </a:prstGeom>
          <a:noFill/>
          <a:ln>
            <a:noFill/>
          </a:ln>
        </p:spPr>
      </p:pic>
      <p:sp>
        <p:nvSpPr>
          <p:cNvPr id="246" name="Google Shape;246;p31"/>
          <p:cNvSpPr txBox="1"/>
          <p:nvPr/>
        </p:nvSpPr>
        <p:spPr>
          <a:xfrm>
            <a:off x="81225" y="0"/>
            <a:ext cx="38643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Bullitt East PSC</a:t>
            </a:r>
            <a:endParaRPr b="1" sz="1500" u="sng">
              <a:solidFill>
                <a:schemeClr val="dk1"/>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u="sng">
                <a:solidFill>
                  <a:schemeClr val="dk1"/>
                </a:solidFill>
              </a:rPr>
              <a:t>Change Order 13 – Berm Removal and Baseball Concrete  </a:t>
            </a:r>
            <a:r>
              <a:rPr lang="en">
                <a:solidFill>
                  <a:schemeClr val="dk1"/>
                </a:solidFill>
              </a:rPr>
              <a:t> </a:t>
            </a:r>
            <a:r>
              <a:rPr b="1" lang="en" u="sng">
                <a:solidFill>
                  <a:schemeClr val="dk1"/>
                </a:solidFill>
              </a:rPr>
              <a:t> - $85,963.00</a:t>
            </a:r>
            <a:endParaRPr b="1" u="sng">
              <a:solidFill>
                <a:schemeClr val="dk1"/>
              </a:solidFill>
            </a:endParaRPr>
          </a:p>
          <a:p>
            <a:pPr indent="0" lvl="0" marL="0" rtl="0" algn="l">
              <a:lnSpc>
                <a:spcPct val="115000"/>
              </a:lnSpc>
              <a:spcBef>
                <a:spcPts val="1200"/>
              </a:spcBef>
              <a:spcAft>
                <a:spcPts val="0"/>
              </a:spcAft>
              <a:buClr>
                <a:schemeClr val="dk1"/>
              </a:buClr>
              <a:buSzPts val="1100"/>
              <a:buFont typeface="Arial"/>
              <a:buNone/>
            </a:pPr>
            <a:r>
              <a:rPr i="1" lang="en">
                <a:solidFill>
                  <a:srgbClr val="156082"/>
                </a:solidFill>
              </a:rPr>
              <a:t>BCPS Leadership directed the constructed Berm at the Softball field to be removed by the Contractor.  Contract Unit Prices were utilized to establish cost of work to haul off 2170 CY of soil fill to the location specified by BCPS.</a:t>
            </a:r>
            <a:endParaRPr i="1">
              <a:solidFill>
                <a:srgbClr val="156082"/>
              </a:solidFill>
            </a:endParaRPr>
          </a:p>
          <a:p>
            <a:pPr indent="0" lvl="0" marL="0" rtl="0" algn="l">
              <a:lnSpc>
                <a:spcPct val="115000"/>
              </a:lnSpc>
              <a:spcBef>
                <a:spcPts val="600"/>
              </a:spcBef>
              <a:spcAft>
                <a:spcPts val="0"/>
              </a:spcAft>
              <a:buClr>
                <a:schemeClr val="dk1"/>
              </a:buClr>
              <a:buSzPts val="1100"/>
              <a:buFont typeface="Arial"/>
              <a:buNone/>
            </a:pPr>
            <a:r>
              <a:rPr i="1" lang="en">
                <a:solidFill>
                  <a:srgbClr val="156082"/>
                </a:solidFill>
              </a:rPr>
              <a:t>Also, additional concrete was added at the batting tunnel area per BCPS Leadership direction.</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247" name="Google Shape;247;p31"/>
          <p:cNvPicPr preferRelativeResize="0"/>
          <p:nvPr/>
        </p:nvPicPr>
        <p:blipFill rotWithShape="1">
          <a:blip r:embed="rId6">
            <a:alphaModFix/>
          </a:blip>
          <a:srcRect b="20106" l="23014" r="21716" t="25288"/>
          <a:stretch/>
        </p:blipFill>
        <p:spPr>
          <a:xfrm>
            <a:off x="7555325" y="2861402"/>
            <a:ext cx="1588675" cy="980998"/>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1" name="Shape 251"/>
        <p:cNvGrpSpPr/>
        <p:nvPr/>
      </p:nvGrpSpPr>
      <p:grpSpPr>
        <a:xfrm>
          <a:off x="0" y="0"/>
          <a:ext cx="0" cy="0"/>
          <a:chOff x="0" y="0"/>
          <a:chExt cx="0" cy="0"/>
        </a:xfrm>
      </p:grpSpPr>
      <p:pic>
        <p:nvPicPr>
          <p:cNvPr id="252" name="Google Shape;252;p32"/>
          <p:cNvPicPr preferRelativeResize="0"/>
          <p:nvPr/>
        </p:nvPicPr>
        <p:blipFill>
          <a:blip r:embed="rId3">
            <a:alphaModFix/>
          </a:blip>
          <a:stretch>
            <a:fillRect/>
          </a:stretch>
        </p:blipFill>
        <p:spPr>
          <a:xfrm>
            <a:off x="0" y="3883750"/>
            <a:ext cx="1259750" cy="1259750"/>
          </a:xfrm>
          <a:prstGeom prst="rect">
            <a:avLst/>
          </a:prstGeom>
          <a:noFill/>
          <a:ln>
            <a:noFill/>
          </a:ln>
        </p:spPr>
      </p:pic>
      <p:sp>
        <p:nvSpPr>
          <p:cNvPr id="253" name="Google Shape;253;p32"/>
          <p:cNvSpPr txBox="1"/>
          <p:nvPr/>
        </p:nvSpPr>
        <p:spPr>
          <a:xfrm>
            <a:off x="1259750" y="4350900"/>
            <a:ext cx="6295500" cy="792600"/>
          </a:xfrm>
          <a:prstGeom prst="rect">
            <a:avLst/>
          </a:prstGeom>
          <a:noFill/>
          <a:ln>
            <a:noFill/>
          </a:ln>
        </p:spPr>
        <p:txBody>
          <a:bodyPr anchorCtr="0" anchor="t" bIns="91425" lIns="91425" spcFirstLastPara="1" rIns="91425" wrap="square" tIns="91425">
            <a:normAutofit fontScale="85000" lnSpcReduction="20000"/>
          </a:bodyPr>
          <a:lstStyle/>
          <a:p>
            <a:pPr indent="0" lvl="0" marL="0" rtl="0" algn="ctr">
              <a:spcBef>
                <a:spcPts val="0"/>
              </a:spcBef>
              <a:spcAft>
                <a:spcPts val="0"/>
              </a:spcAft>
              <a:buNone/>
            </a:pPr>
            <a:r>
              <a:rPr lang="en" sz="2800">
                <a:solidFill>
                  <a:schemeClr val="dk2"/>
                </a:solidFill>
                <a:latin typeface="Oswald"/>
                <a:ea typeface="Oswald"/>
                <a:cs typeface="Oswald"/>
                <a:sym typeface="Oswald"/>
              </a:rPr>
              <a:t>Phase 3 Athletics - Physical Science Centers</a:t>
            </a:r>
            <a:endParaRPr sz="2800">
              <a:solidFill>
                <a:schemeClr val="dk2"/>
              </a:solidFill>
              <a:latin typeface="Oswald"/>
              <a:ea typeface="Oswald"/>
              <a:cs typeface="Oswald"/>
              <a:sym typeface="Oswald"/>
            </a:endParaRPr>
          </a:p>
          <a:p>
            <a:pPr indent="0" lvl="0" marL="0" rtl="0" algn="ctr">
              <a:spcBef>
                <a:spcPts val="0"/>
              </a:spcBef>
              <a:spcAft>
                <a:spcPts val="0"/>
              </a:spcAft>
              <a:buNone/>
            </a:pPr>
            <a:r>
              <a:rPr b="1" lang="en" sz="2800">
                <a:solidFill>
                  <a:schemeClr val="dk2"/>
                </a:solidFill>
                <a:latin typeface="Oswald"/>
                <a:ea typeface="Oswald"/>
                <a:cs typeface="Oswald"/>
                <a:sym typeface="Oswald"/>
              </a:rPr>
              <a:t>Bullitt Central &amp; Bullitt East - Update</a:t>
            </a:r>
            <a:endParaRPr b="1" sz="2800">
              <a:solidFill>
                <a:schemeClr val="dk2"/>
              </a:solidFill>
              <a:latin typeface="Oswald"/>
              <a:ea typeface="Oswald"/>
              <a:cs typeface="Oswald"/>
              <a:sym typeface="Oswald"/>
            </a:endParaRPr>
          </a:p>
        </p:txBody>
      </p:sp>
      <p:pic>
        <p:nvPicPr>
          <p:cNvPr id="254" name="Google Shape;254;p32"/>
          <p:cNvPicPr preferRelativeResize="0"/>
          <p:nvPr/>
        </p:nvPicPr>
        <p:blipFill>
          <a:blip r:embed="rId4">
            <a:alphaModFix/>
          </a:blip>
          <a:stretch>
            <a:fillRect/>
          </a:stretch>
        </p:blipFill>
        <p:spPr>
          <a:xfrm>
            <a:off x="7555325" y="3883750"/>
            <a:ext cx="1588675" cy="1259750"/>
          </a:xfrm>
          <a:prstGeom prst="rect">
            <a:avLst/>
          </a:prstGeom>
          <a:noFill/>
          <a:ln>
            <a:noFill/>
          </a:ln>
        </p:spPr>
      </p:pic>
      <p:sp>
        <p:nvSpPr>
          <p:cNvPr id="255" name="Google Shape;255;p32"/>
          <p:cNvSpPr txBox="1"/>
          <p:nvPr/>
        </p:nvSpPr>
        <p:spPr>
          <a:xfrm>
            <a:off x="81225" y="0"/>
            <a:ext cx="5042100" cy="3842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 sz="1500" u="sng">
                <a:solidFill>
                  <a:schemeClr val="dk1"/>
                </a:solidFill>
              </a:rPr>
              <a:t>Board Consent Items - Bid Package No. 1 - </a:t>
            </a:r>
            <a:endParaRPr b="1" sz="1500" u="sng">
              <a:solidFill>
                <a:schemeClr val="dk1"/>
              </a:solidFill>
            </a:endParaRPr>
          </a:p>
          <a:p>
            <a:pPr indent="0" lvl="0" marL="0" rtl="0" algn="l">
              <a:spcBef>
                <a:spcPts val="0"/>
              </a:spcBef>
              <a:spcAft>
                <a:spcPts val="0"/>
              </a:spcAft>
              <a:buNone/>
            </a:pPr>
            <a:r>
              <a:rPr b="1" lang="en" sz="1500" u="sng">
                <a:solidFill>
                  <a:schemeClr val="dk1"/>
                </a:solidFill>
              </a:rPr>
              <a:t>Bullitt East PSC</a:t>
            </a:r>
            <a:endParaRPr b="1" sz="1500" u="sng">
              <a:solidFill>
                <a:schemeClr val="dk1"/>
              </a:solidFill>
            </a:endParaRPr>
          </a:p>
          <a:p>
            <a:pPr indent="0" lvl="0" marL="0" rtl="0" algn="l">
              <a:lnSpc>
                <a:spcPct val="100000"/>
              </a:lnSpc>
              <a:spcBef>
                <a:spcPts val="0"/>
              </a:spcBef>
              <a:spcAft>
                <a:spcPts val="0"/>
              </a:spcAft>
              <a:buNone/>
            </a:pPr>
            <a:r>
              <a:t/>
            </a:r>
            <a:endParaRPr i="1">
              <a:solidFill>
                <a:srgbClr val="156082"/>
              </a:solidFill>
            </a:endParaRPr>
          </a:p>
          <a:p>
            <a:pPr indent="0" lvl="0" marL="0" rtl="0" algn="l">
              <a:lnSpc>
                <a:spcPct val="100000"/>
              </a:lnSpc>
              <a:spcBef>
                <a:spcPts val="1200"/>
              </a:spcBef>
              <a:spcAft>
                <a:spcPts val="0"/>
              </a:spcAft>
              <a:buNone/>
            </a:pPr>
            <a:r>
              <a:rPr b="1" i="1" lang="en" u="sng">
                <a:solidFill>
                  <a:schemeClr val="dk1"/>
                </a:solidFill>
              </a:rPr>
              <a:t>hange Order 14 –  Stadium Lighting Additions  </a:t>
            </a:r>
            <a:r>
              <a:rPr lang="en">
                <a:solidFill>
                  <a:schemeClr val="dk1"/>
                </a:solidFill>
              </a:rPr>
              <a:t> </a:t>
            </a:r>
            <a:r>
              <a:rPr b="1" lang="en" u="sng">
                <a:solidFill>
                  <a:schemeClr val="dk1"/>
                </a:solidFill>
              </a:rPr>
              <a:t> $49,471.00</a:t>
            </a:r>
            <a:endParaRPr b="1" u="sng">
              <a:solidFill>
                <a:schemeClr val="dk1"/>
              </a:solidFill>
            </a:endParaRPr>
          </a:p>
          <a:p>
            <a:pPr indent="0" lvl="0" marL="0" rtl="0" algn="l">
              <a:lnSpc>
                <a:spcPct val="115000"/>
              </a:lnSpc>
              <a:spcBef>
                <a:spcPts val="1200"/>
              </a:spcBef>
              <a:spcAft>
                <a:spcPts val="0"/>
              </a:spcAft>
              <a:buNone/>
            </a:pPr>
            <a:r>
              <a:rPr i="1" lang="en">
                <a:solidFill>
                  <a:srgbClr val="156082"/>
                </a:solidFill>
              </a:rPr>
              <a:t>Scope for this work includes the addition of lights on the field light poles at the football stadium to provide general lighting outside of a game setting to light pathways for student access during early morning arrivals.</a:t>
            </a:r>
            <a:endParaRPr i="1">
              <a:solidFill>
                <a:srgbClr val="156082"/>
              </a:solidFill>
            </a:endParaRPr>
          </a:p>
          <a:p>
            <a:pPr indent="0" lvl="0" marL="0" rtl="0" algn="l">
              <a:lnSpc>
                <a:spcPct val="115000"/>
              </a:lnSpc>
              <a:spcBef>
                <a:spcPts val="600"/>
              </a:spcBef>
              <a:spcAft>
                <a:spcPts val="0"/>
              </a:spcAft>
              <a:buNone/>
            </a:pPr>
            <a:r>
              <a:rPr i="1" lang="en">
                <a:solidFill>
                  <a:srgbClr val="156082"/>
                </a:solidFill>
              </a:rPr>
              <a:t>Work also includes two additional pathway lighting poles.  Work can be performed by the electrical contractor already on site to provide work at the field house facility.</a:t>
            </a:r>
            <a:endParaRPr i="1">
              <a:solidFill>
                <a:srgbClr val="156082"/>
              </a:solidFill>
            </a:endParaRPr>
          </a:p>
          <a:p>
            <a:pPr indent="0" lvl="0" marL="0" rtl="0" algn="l">
              <a:lnSpc>
                <a:spcPct val="115000"/>
              </a:lnSpc>
              <a:spcBef>
                <a:spcPts val="6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rPr b="1" lang="en" u="sng">
                <a:solidFill>
                  <a:schemeClr val="dk1"/>
                </a:solidFill>
              </a:rPr>
              <a:t> </a:t>
            </a:r>
            <a:r>
              <a:rPr i="1" lang="en">
                <a:solidFill>
                  <a:srgbClr val="156082"/>
                </a:solidFill>
              </a:rPr>
              <a:t>   </a:t>
            </a:r>
            <a:endParaRPr i="1">
              <a:solidFill>
                <a:srgbClr val="156082"/>
              </a:solidFill>
            </a:endParaRPr>
          </a:p>
          <a:p>
            <a:pPr indent="0" lvl="0" marL="0" rtl="0" algn="l">
              <a:lnSpc>
                <a:spcPct val="115000"/>
              </a:lnSpc>
              <a:spcBef>
                <a:spcPts val="1200"/>
              </a:spcBef>
              <a:spcAft>
                <a:spcPts val="0"/>
              </a:spcAft>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b="1" i="1">
              <a:solidFill>
                <a:srgbClr val="156082"/>
              </a:solidFill>
            </a:endParaRPr>
          </a:p>
          <a:p>
            <a:pPr indent="0" lvl="0" marL="0" rtl="0" algn="l">
              <a:lnSpc>
                <a:spcPct val="115000"/>
              </a:lnSpc>
              <a:spcBef>
                <a:spcPts val="3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rPr b="1" lang="en">
                <a:solidFill>
                  <a:schemeClr val="dk1"/>
                </a:solidFill>
              </a:rPr>
              <a:t> </a:t>
            </a:r>
            <a:endParaRPr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i="1">
              <a:solidFill>
                <a:srgbClr val="156082"/>
              </a:solidFill>
            </a:endParaRPr>
          </a:p>
          <a:p>
            <a:pPr indent="0" lvl="0" marL="0" rtl="0" algn="l">
              <a:lnSpc>
                <a:spcPct val="115000"/>
              </a:lnSpc>
              <a:spcBef>
                <a:spcPts val="1200"/>
              </a:spcBef>
              <a:spcAft>
                <a:spcPts val="0"/>
              </a:spcAft>
              <a:buNone/>
            </a:pPr>
            <a:r>
              <a:t/>
            </a:r>
            <a:endParaRPr b="1">
              <a:solidFill>
                <a:schemeClr val="dk1"/>
              </a:solidFill>
            </a:endParaRPr>
          </a:p>
          <a:p>
            <a:pPr indent="0" lvl="0" marL="457200" rtl="0" algn="l">
              <a:lnSpc>
                <a:spcPct val="115000"/>
              </a:lnSpc>
              <a:spcBef>
                <a:spcPts val="1200"/>
              </a:spcBef>
              <a:spcAft>
                <a:spcPts val="0"/>
              </a:spcAft>
              <a:buNone/>
            </a:pPr>
            <a:r>
              <a:t/>
            </a:r>
            <a:endParaRPr i="1">
              <a:solidFill>
                <a:srgbClr val="156082"/>
              </a:solidFill>
            </a:endParaRPr>
          </a:p>
          <a:p>
            <a:pPr indent="0" lvl="0" marL="457200" rtl="0" algn="l">
              <a:lnSpc>
                <a:spcPct val="115000"/>
              </a:lnSpc>
              <a:spcBef>
                <a:spcPts val="1200"/>
              </a:spcBef>
              <a:spcAft>
                <a:spcPts val="0"/>
              </a:spcAft>
              <a:buNone/>
            </a:pPr>
            <a:r>
              <a:t/>
            </a:r>
            <a:endParaRPr b="1" i="1">
              <a:solidFill>
                <a:srgbClr val="156082"/>
              </a:solidFill>
            </a:endParaRPr>
          </a:p>
          <a:p>
            <a:pPr indent="0" lvl="0" marL="0" rtl="0" algn="l">
              <a:lnSpc>
                <a:spcPct val="115000"/>
              </a:lnSpc>
              <a:spcBef>
                <a:spcPts val="1200"/>
              </a:spcBef>
              <a:spcAft>
                <a:spcPts val="0"/>
              </a:spcAft>
              <a:buClr>
                <a:schemeClr val="dk1"/>
              </a:buClr>
              <a:buSzPts val="1100"/>
              <a:buFont typeface="Arial"/>
              <a:buNone/>
            </a:pPr>
            <a:r>
              <a:t/>
            </a:r>
            <a:endParaRPr b="1">
              <a:solidFill>
                <a:schemeClr val="dk1"/>
              </a:solidFill>
              <a:highlight>
                <a:srgbClr val="FFFFFF"/>
              </a:highlight>
            </a:endParaRPr>
          </a:p>
          <a:p>
            <a:pPr indent="0" lvl="0" marL="0" rtl="0" algn="l">
              <a:lnSpc>
                <a:spcPct val="115000"/>
              </a:lnSpc>
              <a:spcBef>
                <a:spcPts val="1200"/>
              </a:spcBef>
              <a:spcAft>
                <a:spcPts val="0"/>
              </a:spcAft>
              <a:buClr>
                <a:schemeClr val="dk1"/>
              </a:buClr>
              <a:buSzPts val="1100"/>
              <a:buFont typeface="Arial"/>
              <a:buNone/>
            </a:pPr>
            <a:r>
              <a:rPr lang="en" sz="1100">
                <a:solidFill>
                  <a:schemeClr val="dk1"/>
                </a:solidFill>
              </a:rPr>
              <a:t> </a:t>
            </a:r>
            <a:endParaRPr sz="1100">
              <a:solidFill>
                <a:schemeClr val="dk1"/>
              </a:solidFill>
            </a:endParaRPr>
          </a:p>
          <a:p>
            <a:pPr indent="0" lvl="0" marL="0" rtl="0" algn="l">
              <a:lnSpc>
                <a:spcPct val="115000"/>
              </a:lnSpc>
              <a:spcBef>
                <a:spcPts val="1200"/>
              </a:spcBef>
              <a:spcAft>
                <a:spcPts val="0"/>
              </a:spcAft>
              <a:buClr>
                <a:schemeClr val="dk1"/>
              </a:buClr>
              <a:buSzPts val="1100"/>
              <a:buFont typeface="Arial"/>
              <a:buNone/>
            </a:pPr>
            <a:r>
              <a:t/>
            </a:r>
            <a:endParaRPr b="1" i="1">
              <a:solidFill>
                <a:srgbClr val="156082"/>
              </a:solidFill>
            </a:endParaRPr>
          </a:p>
          <a:p>
            <a:pPr indent="0" lvl="0" marL="0" rtl="0" algn="l">
              <a:lnSpc>
                <a:spcPct val="115000"/>
              </a:lnSpc>
              <a:spcBef>
                <a:spcPts val="900"/>
              </a:spcBef>
              <a:spcAft>
                <a:spcPts val="0"/>
              </a:spcAft>
              <a:buNone/>
            </a:pPr>
            <a:r>
              <a:t/>
            </a:r>
            <a:endParaRPr i="1" sz="1300">
              <a:solidFill>
                <a:srgbClr val="156082"/>
              </a:solidFill>
            </a:endParaRPr>
          </a:p>
          <a:p>
            <a:pPr indent="0" lvl="0" marL="0" rtl="0" algn="l">
              <a:lnSpc>
                <a:spcPct val="115000"/>
              </a:lnSpc>
              <a:spcBef>
                <a:spcPts val="900"/>
              </a:spcBef>
              <a:spcAft>
                <a:spcPts val="0"/>
              </a:spcAft>
              <a:buNone/>
            </a:pPr>
            <a:r>
              <a:rPr i="1" lang="en" sz="1300">
                <a:solidFill>
                  <a:srgbClr val="156082"/>
                </a:solidFill>
              </a:rPr>
              <a:t> </a:t>
            </a:r>
            <a:endParaRPr>
              <a:solidFill>
                <a:schemeClr val="dk1"/>
              </a:solidFill>
            </a:endParaRPr>
          </a:p>
          <a:p>
            <a:pPr indent="0" lvl="0" marL="0" rtl="0" algn="l">
              <a:lnSpc>
                <a:spcPct val="115000"/>
              </a:lnSpc>
              <a:spcBef>
                <a:spcPts val="900"/>
              </a:spcBef>
              <a:spcAft>
                <a:spcPts val="0"/>
              </a:spcAft>
              <a:buNone/>
            </a:pPr>
            <a:r>
              <a:rPr lang="en">
                <a:solidFill>
                  <a:schemeClr val="dk1"/>
                </a:solidFill>
              </a:rPr>
              <a:t> </a:t>
            </a:r>
            <a:endParaRPr i="1" sz="1500">
              <a:solidFill>
                <a:schemeClr val="accent1"/>
              </a:solidFill>
            </a:endParaRPr>
          </a:p>
          <a:p>
            <a:pPr indent="0" lvl="0" marL="457200" rtl="0" algn="l">
              <a:spcBef>
                <a:spcPts val="900"/>
              </a:spcBef>
              <a:spcAft>
                <a:spcPts val="0"/>
              </a:spcAft>
              <a:buNone/>
            </a:pPr>
            <a:r>
              <a:t/>
            </a:r>
            <a:endParaRPr i="1" sz="1500">
              <a:solidFill>
                <a:schemeClr val="accent1"/>
              </a:solidFill>
            </a:endParaRPr>
          </a:p>
          <a:p>
            <a:pPr indent="0" lvl="0" marL="0" rtl="0" algn="l">
              <a:lnSpc>
                <a:spcPct val="115000"/>
              </a:lnSpc>
              <a:spcBef>
                <a:spcPts val="1200"/>
              </a:spcBef>
              <a:spcAft>
                <a:spcPts val="0"/>
              </a:spcAft>
              <a:buNone/>
            </a:pPr>
            <a:r>
              <a:t/>
            </a:r>
            <a:endParaRPr>
              <a:solidFill>
                <a:schemeClr val="dk1"/>
              </a:solidFill>
            </a:endParaRPr>
          </a:p>
          <a:p>
            <a:pPr indent="0" lvl="0" marL="0" rtl="0" algn="l">
              <a:spcBef>
                <a:spcPts val="1200"/>
              </a:spcBef>
              <a:spcAft>
                <a:spcPts val="0"/>
              </a:spcAft>
              <a:buNone/>
            </a:pPr>
            <a:r>
              <a:t/>
            </a:r>
            <a:endParaRPr i="1" sz="1700">
              <a:solidFill>
                <a:schemeClr val="accent1"/>
              </a:solidFill>
            </a:endParaRPr>
          </a:p>
        </p:txBody>
      </p:sp>
      <p:pic>
        <p:nvPicPr>
          <p:cNvPr id="256" name="Google Shape;256;p32"/>
          <p:cNvPicPr preferRelativeResize="0"/>
          <p:nvPr/>
        </p:nvPicPr>
        <p:blipFill rotWithShape="1">
          <a:blip r:embed="rId5">
            <a:alphaModFix/>
          </a:blip>
          <a:srcRect b="20106" l="23014" r="21716" t="25288"/>
          <a:stretch/>
        </p:blipFill>
        <p:spPr>
          <a:xfrm>
            <a:off x="7555325" y="2861402"/>
            <a:ext cx="1588675" cy="980998"/>
          </a:xfrm>
          <a:prstGeom prst="rect">
            <a:avLst/>
          </a:prstGeom>
          <a:noFill/>
          <a:ln>
            <a:noFill/>
          </a:ln>
        </p:spPr>
      </p:pic>
      <p:pic>
        <p:nvPicPr>
          <p:cNvPr id="257" name="Google Shape;257;p32"/>
          <p:cNvPicPr preferRelativeResize="0"/>
          <p:nvPr/>
        </p:nvPicPr>
        <p:blipFill>
          <a:blip r:embed="rId6">
            <a:alphaModFix/>
          </a:blip>
          <a:stretch>
            <a:fillRect/>
          </a:stretch>
        </p:blipFill>
        <p:spPr>
          <a:xfrm>
            <a:off x="5179604" y="7648"/>
            <a:ext cx="3964401" cy="38424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