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y="5143500" cx="9144000"/>
  <p:notesSz cx="6858000" cy="9144000"/>
  <p:embeddedFontLst>
    <p:embeddedFont>
      <p:font typeface="Merriweather Sans"/>
      <p:regular r:id="rId11"/>
      <p:bold r:id="rId12"/>
      <p:italic r:id="rId13"/>
      <p:boldItalic r:id="rId14"/>
    </p:embeddedFont>
    <p:embeddedFont>
      <p:font typeface="Arial Narrow"/>
      <p:regular r:id="rId15"/>
      <p:bold r:id="rId16"/>
      <p:italic r:id="rId17"/>
      <p:boldItalic r:id="rId18"/>
    </p:embeddedFont>
    <p:embeddedFont>
      <p:font typeface="Merriweather Sans Medium"/>
      <p:regular r:id="rId19"/>
      <p:bold r:id="rId20"/>
      <p:italic r:id="rId21"/>
      <p:boldItalic r:id="rId22"/>
    </p:embeddedFont>
    <p:embeddedFont>
      <p:font typeface="Merriweather Sans ExtraBold"/>
      <p:bold r:id="rId23"/>
      <p:boldItalic r:id="rId24"/>
    </p:embeddedFont>
    <p:embeddedFont>
      <p:font typeface="Annie Use Your Telescope"/>
      <p:regular r:id="rId25"/>
    </p:embeddedFont>
    <p:embeddedFont>
      <p:font typeface="Barlow ExtraBold"/>
      <p:bold r:id="rId26"/>
      <p:boldItalic r:id="rId27"/>
    </p:embeddedFont>
    <p:embeddedFont>
      <p:font typeface="Barlow"/>
      <p:regular r:id="rId28"/>
      <p:bold r:id="rId29"/>
      <p:italic r:id="rId30"/>
      <p:boldItalic r:id="rId31"/>
    </p:embeddedFont>
    <p:embeddedFont>
      <p:font typeface="Merriweather Sans Light"/>
      <p:regular r:id="rId32"/>
      <p:bold r:id="rId33"/>
      <p:italic r:id="rId34"/>
      <p:boldItalic r:id="rId3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erriweatherSansMedium-bold.fntdata"/><Relationship Id="rId22" Type="http://schemas.openxmlformats.org/officeDocument/2006/relationships/font" Target="fonts/MerriweatherSansMedium-boldItalic.fntdata"/><Relationship Id="rId21" Type="http://schemas.openxmlformats.org/officeDocument/2006/relationships/font" Target="fonts/MerriweatherSansMedium-italic.fntdata"/><Relationship Id="rId24" Type="http://schemas.openxmlformats.org/officeDocument/2006/relationships/font" Target="fonts/MerriweatherSansExtraBold-boldItalic.fntdata"/><Relationship Id="rId23" Type="http://schemas.openxmlformats.org/officeDocument/2006/relationships/font" Target="fonts/MerriweatherSansExtraBold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BarlowExtraBold-bold.fntdata"/><Relationship Id="rId25" Type="http://schemas.openxmlformats.org/officeDocument/2006/relationships/font" Target="fonts/AnnieUseYourTelescope-regular.fntdata"/><Relationship Id="rId28" Type="http://schemas.openxmlformats.org/officeDocument/2006/relationships/font" Target="fonts/Barlow-regular.fntdata"/><Relationship Id="rId27" Type="http://schemas.openxmlformats.org/officeDocument/2006/relationships/font" Target="fonts/BarlowExtraBold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Barlow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Barlow-boldItalic.fntdata"/><Relationship Id="rId30" Type="http://schemas.openxmlformats.org/officeDocument/2006/relationships/font" Target="fonts/Barlow-italic.fntdata"/><Relationship Id="rId11" Type="http://schemas.openxmlformats.org/officeDocument/2006/relationships/font" Target="fonts/MerriweatherSans-regular.fntdata"/><Relationship Id="rId33" Type="http://schemas.openxmlformats.org/officeDocument/2006/relationships/font" Target="fonts/MerriweatherSansLight-bold.fntdata"/><Relationship Id="rId10" Type="http://schemas.openxmlformats.org/officeDocument/2006/relationships/slide" Target="slides/slide6.xml"/><Relationship Id="rId32" Type="http://schemas.openxmlformats.org/officeDocument/2006/relationships/font" Target="fonts/MerriweatherSansLight-regular.fntdata"/><Relationship Id="rId13" Type="http://schemas.openxmlformats.org/officeDocument/2006/relationships/font" Target="fonts/MerriweatherSans-italic.fntdata"/><Relationship Id="rId35" Type="http://schemas.openxmlformats.org/officeDocument/2006/relationships/font" Target="fonts/MerriweatherSansLight-boldItalic.fntdata"/><Relationship Id="rId12" Type="http://schemas.openxmlformats.org/officeDocument/2006/relationships/font" Target="fonts/MerriweatherSans-bold.fntdata"/><Relationship Id="rId34" Type="http://schemas.openxmlformats.org/officeDocument/2006/relationships/font" Target="fonts/MerriweatherSansLight-italic.fntdata"/><Relationship Id="rId15" Type="http://schemas.openxmlformats.org/officeDocument/2006/relationships/font" Target="fonts/ArialNarrow-regular.fntdata"/><Relationship Id="rId14" Type="http://schemas.openxmlformats.org/officeDocument/2006/relationships/font" Target="fonts/MerriweatherSans-boldItalic.fntdata"/><Relationship Id="rId17" Type="http://schemas.openxmlformats.org/officeDocument/2006/relationships/font" Target="fonts/ArialNarrow-italic.fntdata"/><Relationship Id="rId16" Type="http://schemas.openxmlformats.org/officeDocument/2006/relationships/font" Target="fonts/ArialNarrow-bold.fntdata"/><Relationship Id="rId19" Type="http://schemas.openxmlformats.org/officeDocument/2006/relationships/font" Target="fonts/MerriweatherSansMedium-regular.fntdata"/><Relationship Id="rId18" Type="http://schemas.openxmlformats.org/officeDocument/2006/relationships/font" Target="fonts/ArialNarrow-bold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drive.google.com/drive/folders/18jMuRcKUXukvC7ms2J1qUXiJYMFzX7-q?usp=drive_link" TargetMode="Externa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education.ky.gov/school/prischedrecov/Documents/2025-2026%20Zoneton%20Middle%20School%20Diagnostic%20Review.pdf" TargetMode="Externa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2"/>
              </a:rPr>
              <a:t>CSIP 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db86a925d1_0_23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db86a925d1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db86a925d1_0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db86a925d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2"/>
              </a:rPr>
              <a:t>ZMS Diagnostic Report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db86a925d1_0_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db86a925d1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db86a925d1_0_1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db86a925d1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db86a925d1_0_5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db86a925d1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1789450" y="2068200"/>
            <a:ext cx="6683100" cy="100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Merriweather Sans"/>
              <a:buNone/>
              <a:defRPr sz="4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1921925" y="3750150"/>
            <a:ext cx="6550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erriweather Sans Light"/>
              <a:buNone/>
              <a:defRPr sz="2800">
                <a:solidFill>
                  <a:schemeClr val="lt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 2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4844400" cy="141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00"/>
              <a:buFont typeface="Merriweather Sans ExtraBold"/>
              <a:buNone/>
              <a:defRPr sz="3800">
                <a:solidFill>
                  <a:schemeClr val="lt1"/>
                </a:solidFill>
                <a:latin typeface="Merriweather Sans ExtraBold"/>
                <a:ea typeface="Merriweather Sans ExtraBold"/>
                <a:cs typeface="Merriweather Sans ExtraBold"/>
                <a:sym typeface="Merriweather Sans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3800"/>
              <a:buNone/>
              <a:defRPr sz="3800">
                <a:solidFill>
                  <a:srgbClr val="152950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3800"/>
              <a:buNone/>
              <a:defRPr sz="3800">
                <a:solidFill>
                  <a:srgbClr val="152950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3800"/>
              <a:buNone/>
              <a:defRPr sz="3800">
                <a:solidFill>
                  <a:srgbClr val="152950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3800"/>
              <a:buNone/>
              <a:defRPr sz="3800">
                <a:solidFill>
                  <a:srgbClr val="152950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3800"/>
              <a:buNone/>
              <a:defRPr sz="3800">
                <a:solidFill>
                  <a:srgbClr val="152950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3800"/>
              <a:buNone/>
              <a:defRPr sz="3800">
                <a:solidFill>
                  <a:srgbClr val="152950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3800"/>
              <a:buNone/>
              <a:defRPr sz="3800">
                <a:solidFill>
                  <a:srgbClr val="152950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3800"/>
              <a:buNone/>
              <a:defRPr sz="3800">
                <a:solidFill>
                  <a:srgbClr val="152950"/>
                </a:solidFill>
              </a:defRPr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&amp; BODY" type="tx">
  <p:cSld name="TITLE_AND_BODY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114550" y="3002050"/>
            <a:ext cx="408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Merriweather Sans ExtraBold"/>
              <a:buNone/>
              <a:defRPr sz="2900">
                <a:solidFill>
                  <a:schemeClr val="dk1"/>
                </a:solidFill>
                <a:latin typeface="Merriweather Sans ExtraBold"/>
                <a:ea typeface="Merriweather Sans ExtraBold"/>
                <a:cs typeface="Merriweather Sans ExtraBold"/>
                <a:sym typeface="Merriweather Sans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4735050" y="277050"/>
            <a:ext cx="4286100" cy="471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rriweather Sans"/>
              <a:buChar char="●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erriweather Sans"/>
              <a:buChar char="○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erriweather Sans"/>
              <a:buChar char="■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erriweather Sans"/>
              <a:buChar char="●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erriweather Sans"/>
              <a:buChar char="○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erriweather Sans"/>
              <a:buChar char="■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erriweather Sans"/>
              <a:buChar char="●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erriweather Sans"/>
              <a:buChar char="○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erriweather Sans"/>
              <a:buChar char="■"/>
              <a:defRPr b="1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&amp; 2 COLUMNS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1264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erriweather Sans ExtraBold"/>
              <a:buNone/>
              <a:defRPr>
                <a:solidFill>
                  <a:schemeClr val="lt1"/>
                </a:solidFill>
                <a:latin typeface="Merriweather Sans ExtraBold"/>
                <a:ea typeface="Merriweather Sans ExtraBold"/>
                <a:cs typeface="Merriweather Sans ExtraBold"/>
                <a:sym typeface="Merriweather Sans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500800" y="256422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 sz="1400">
                <a:solidFill>
                  <a:schemeClr val="dk1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726675" y="256422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 sz="1400">
                <a:solidFill>
                  <a:schemeClr val="dk1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titleOnly">
  <p:cSld name="TITLE_ONLY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20458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&amp; 3 COLUMNS">
  <p:cSld name="ONE_COLUMN_TEX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412950" y="631800"/>
            <a:ext cx="83181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None/>
              <a:defRPr sz="31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412950" y="31402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" name="Google Shape;32;p7"/>
          <p:cNvSpPr txBox="1"/>
          <p:nvPr>
            <p:ph idx="2" type="body"/>
          </p:nvPr>
        </p:nvSpPr>
        <p:spPr>
          <a:xfrm>
            <a:off x="3312475" y="31402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3" name="Google Shape;33;p7"/>
          <p:cNvSpPr txBox="1"/>
          <p:nvPr>
            <p:ph idx="3" type="body"/>
          </p:nvPr>
        </p:nvSpPr>
        <p:spPr>
          <a:xfrm>
            <a:off x="6183600" y="31402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4" name="Google Shape;34;p7"/>
          <p:cNvSpPr txBox="1"/>
          <p:nvPr>
            <p:ph idx="4" type="title"/>
          </p:nvPr>
        </p:nvSpPr>
        <p:spPr>
          <a:xfrm>
            <a:off x="557425" y="2117700"/>
            <a:ext cx="20082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7"/>
          <p:cNvSpPr txBox="1"/>
          <p:nvPr>
            <p:ph idx="5" type="title"/>
          </p:nvPr>
        </p:nvSpPr>
        <p:spPr>
          <a:xfrm>
            <a:off x="3567900" y="2117700"/>
            <a:ext cx="20082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7"/>
          <p:cNvSpPr txBox="1"/>
          <p:nvPr>
            <p:ph idx="6" type="title"/>
          </p:nvPr>
        </p:nvSpPr>
        <p:spPr>
          <a:xfrm>
            <a:off x="6578375" y="2117700"/>
            <a:ext cx="20082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"/>
              <a:buNone/>
              <a:defRPr sz="400"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HOTO &amp; BLURB" type="blank">
  <p:cSld name="BLANK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9" name="Google Shape;39;p8"/>
          <p:cNvSpPr txBox="1"/>
          <p:nvPr>
            <p:ph type="title"/>
          </p:nvPr>
        </p:nvSpPr>
        <p:spPr>
          <a:xfrm>
            <a:off x="772400" y="1249525"/>
            <a:ext cx="32451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0" name="Google Shape;40;p8"/>
          <p:cNvSpPr txBox="1"/>
          <p:nvPr>
            <p:ph idx="1" type="body"/>
          </p:nvPr>
        </p:nvSpPr>
        <p:spPr>
          <a:xfrm>
            <a:off x="772400" y="2435675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ACT INFO">
  <p:cSld name="BLANK_1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3" name="Google Shape;43;p9"/>
          <p:cNvSpPr txBox="1"/>
          <p:nvPr>
            <p:ph type="title"/>
          </p:nvPr>
        </p:nvSpPr>
        <p:spPr>
          <a:xfrm>
            <a:off x="2043150" y="801250"/>
            <a:ext cx="50577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None/>
              <a:defRPr sz="1800">
                <a:solidFill>
                  <a:srgbClr val="15295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None/>
              <a:defRPr sz="1800">
                <a:solidFill>
                  <a:srgbClr val="15295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None/>
              <a:defRPr sz="1800">
                <a:solidFill>
                  <a:srgbClr val="15295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None/>
              <a:defRPr sz="1800">
                <a:solidFill>
                  <a:srgbClr val="15295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None/>
              <a:defRPr sz="1800">
                <a:solidFill>
                  <a:srgbClr val="15295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None/>
              <a:defRPr sz="1800">
                <a:solidFill>
                  <a:srgbClr val="15295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None/>
              <a:defRPr sz="1800">
                <a:solidFill>
                  <a:srgbClr val="15295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None/>
              <a:defRPr sz="1800">
                <a:solidFill>
                  <a:srgbClr val="152950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2" type="title"/>
          </p:nvPr>
        </p:nvSpPr>
        <p:spPr>
          <a:xfrm>
            <a:off x="1312725" y="2327450"/>
            <a:ext cx="4613100" cy="479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Merriweather Sans"/>
              <a:buNone/>
              <a:defRPr sz="19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3" type="title"/>
          </p:nvPr>
        </p:nvSpPr>
        <p:spPr>
          <a:xfrm>
            <a:off x="1312725" y="3021950"/>
            <a:ext cx="4613100" cy="479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Merriweather Sans"/>
              <a:buNone/>
              <a:defRPr sz="19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  <p:sp>
        <p:nvSpPr>
          <p:cNvPr id="46" name="Google Shape;46;p9"/>
          <p:cNvSpPr txBox="1"/>
          <p:nvPr>
            <p:ph idx="4" type="title"/>
          </p:nvPr>
        </p:nvSpPr>
        <p:spPr>
          <a:xfrm>
            <a:off x="1312725" y="3684363"/>
            <a:ext cx="4613100" cy="479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Merriweather Sans"/>
              <a:buNone/>
              <a:defRPr sz="19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5" type="title"/>
          </p:nvPr>
        </p:nvSpPr>
        <p:spPr>
          <a:xfrm>
            <a:off x="1312725" y="4346775"/>
            <a:ext cx="4613100" cy="479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Merriweather Sans"/>
              <a:buNone/>
              <a:defRPr sz="19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_1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" name="Google Shape;50;p10"/>
          <p:cNvSpPr txBox="1"/>
          <p:nvPr>
            <p:ph type="title"/>
          </p:nvPr>
        </p:nvSpPr>
        <p:spPr>
          <a:xfrm>
            <a:off x="1215325" y="1928892"/>
            <a:ext cx="2934000" cy="31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Merriweather Sans Light"/>
              <a:buNone/>
              <a:defRPr sz="1500">
                <a:solidFill>
                  <a:schemeClr val="lt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1pPr>
            <a:lvl2pPr lvl="1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  <p:sp>
        <p:nvSpPr>
          <p:cNvPr id="51" name="Google Shape;51;p10"/>
          <p:cNvSpPr txBox="1"/>
          <p:nvPr>
            <p:ph idx="2" type="title"/>
          </p:nvPr>
        </p:nvSpPr>
        <p:spPr>
          <a:xfrm>
            <a:off x="1215325" y="2578117"/>
            <a:ext cx="2934000" cy="31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Merriweather Sans Light"/>
              <a:buNone/>
              <a:defRPr sz="1500">
                <a:solidFill>
                  <a:schemeClr val="lt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1pPr>
            <a:lvl2pPr lvl="1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  <p:sp>
        <p:nvSpPr>
          <p:cNvPr id="52" name="Google Shape;52;p10"/>
          <p:cNvSpPr txBox="1"/>
          <p:nvPr>
            <p:ph idx="3" type="title"/>
          </p:nvPr>
        </p:nvSpPr>
        <p:spPr>
          <a:xfrm>
            <a:off x="1215325" y="3876529"/>
            <a:ext cx="2934000" cy="31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Merriweather Sans Light"/>
              <a:buNone/>
              <a:defRPr sz="1500">
                <a:solidFill>
                  <a:schemeClr val="lt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1pPr>
            <a:lvl2pPr lvl="1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erriweather Sans"/>
              <a:buNone/>
              <a:defRPr sz="12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_2">
  <p:cSld name="BLANK_2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>
  <p:cSld name="TITLE_1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2"/>
          <p:cNvSpPr txBox="1"/>
          <p:nvPr>
            <p:ph type="ctrTitle"/>
          </p:nvPr>
        </p:nvSpPr>
        <p:spPr>
          <a:xfrm>
            <a:off x="1815525" y="1991825"/>
            <a:ext cx="5585400" cy="11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2pPr>
            <a:lvl3pPr lvl="2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3pPr>
            <a:lvl4pPr lvl="3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4pPr>
            <a:lvl5pPr lvl="4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5pPr>
            <a:lvl6pPr lvl="5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6pPr>
            <a:lvl7pPr lvl="6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7pPr>
            <a:lvl8pPr lvl="7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8pPr>
            <a:lvl9pPr lvl="8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60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2800"/>
              <a:buFont typeface="Merriweather Sans ExtraBold"/>
              <a:buNone/>
              <a:defRPr sz="2800">
                <a:solidFill>
                  <a:srgbClr val="152950"/>
                </a:solidFill>
                <a:latin typeface="Merriweather Sans ExtraBold"/>
                <a:ea typeface="Merriweather Sans ExtraBold"/>
                <a:cs typeface="Merriweather Sans ExtraBold"/>
                <a:sym typeface="Merriweather Sans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800"/>
              <a:buFont typeface="Merriweather Sans Medium"/>
              <a:buChar char="●"/>
              <a:defRPr sz="1800">
                <a:solidFill>
                  <a:srgbClr val="152950"/>
                </a:solidFill>
                <a:latin typeface="Merriweather Sans Medium"/>
                <a:ea typeface="Merriweather Sans Medium"/>
                <a:cs typeface="Merriweather Sans Medium"/>
                <a:sym typeface="Merriweather Sans Medium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400"/>
              <a:buFont typeface="Merriweather Sans Light"/>
              <a:buChar char="○"/>
              <a:defRPr>
                <a:solidFill>
                  <a:srgbClr val="152950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400"/>
              <a:buFont typeface="Merriweather Sans Light"/>
              <a:buChar char="■"/>
              <a:defRPr>
                <a:solidFill>
                  <a:srgbClr val="152950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400"/>
              <a:buFont typeface="Merriweather Sans Light"/>
              <a:buChar char="●"/>
              <a:defRPr>
                <a:solidFill>
                  <a:srgbClr val="152950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400"/>
              <a:buFont typeface="Merriweather Sans Light"/>
              <a:buChar char="○"/>
              <a:defRPr>
                <a:solidFill>
                  <a:srgbClr val="152950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400"/>
              <a:buFont typeface="Merriweather Sans Light"/>
              <a:buChar char="■"/>
              <a:defRPr>
                <a:solidFill>
                  <a:srgbClr val="152950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400"/>
              <a:buFont typeface="Merriweather Sans Light"/>
              <a:buChar char="●"/>
              <a:defRPr>
                <a:solidFill>
                  <a:srgbClr val="152950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400"/>
              <a:buFont typeface="Merriweather Sans Light"/>
              <a:buChar char="○"/>
              <a:defRPr>
                <a:solidFill>
                  <a:srgbClr val="152950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2950"/>
              </a:buClr>
              <a:buSzPts val="1400"/>
              <a:buFont typeface="Merriweather Sans Light"/>
              <a:buChar char="■"/>
              <a:defRPr>
                <a:solidFill>
                  <a:srgbClr val="152950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>
    <p:fade thruBlk="1"/>
  </p:transition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/>
          <p:nvPr>
            <p:ph type="ctrTitle"/>
          </p:nvPr>
        </p:nvSpPr>
        <p:spPr>
          <a:xfrm>
            <a:off x="2110200" y="3561075"/>
            <a:ext cx="6683100" cy="100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5500">
              <a:latin typeface="Annie Use Your Telescope"/>
              <a:ea typeface="Annie Use Your Telescope"/>
              <a:cs typeface="Annie Use Your Telescope"/>
              <a:sym typeface="Annie Use Your Telescop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5444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Turnaround Plan</a:t>
            </a:r>
            <a:endParaRPr b="1" sz="3444">
              <a:solidFill>
                <a:schemeClr val="lt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8" name="Google Shape;68;p14"/>
          <p:cNvSpPr txBox="1"/>
          <p:nvPr>
            <p:ph type="title"/>
          </p:nvPr>
        </p:nvSpPr>
        <p:spPr>
          <a:xfrm>
            <a:off x="1215325" y="1928892"/>
            <a:ext cx="2934000" cy="31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4"/>
          <p:cNvSpPr txBox="1"/>
          <p:nvPr>
            <p:ph idx="2" type="title"/>
          </p:nvPr>
        </p:nvSpPr>
        <p:spPr>
          <a:xfrm>
            <a:off x="1215325" y="2578117"/>
            <a:ext cx="2934000" cy="31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4"/>
          <p:cNvSpPr txBox="1"/>
          <p:nvPr>
            <p:ph idx="3" type="title"/>
          </p:nvPr>
        </p:nvSpPr>
        <p:spPr>
          <a:xfrm>
            <a:off x="1215325" y="3876529"/>
            <a:ext cx="2934000" cy="31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4"/>
          <p:cNvSpPr/>
          <p:nvPr/>
        </p:nvSpPr>
        <p:spPr>
          <a:xfrm>
            <a:off x="685150" y="390150"/>
            <a:ext cx="8065200" cy="4273200"/>
          </a:xfrm>
          <a:prstGeom prst="flowChartAlternateProcess">
            <a:avLst/>
          </a:prstGeom>
          <a:solidFill>
            <a:srgbClr val="165F3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72" name="Google Shape;72;p14"/>
          <p:cNvSpPr txBox="1"/>
          <p:nvPr/>
        </p:nvSpPr>
        <p:spPr>
          <a:xfrm>
            <a:off x="2404950" y="390150"/>
            <a:ext cx="5076900" cy="416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Lesley Chadwell- School Principal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Dr. Mitzi Phelan- School Assistant Principal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Karissa Lewis- School Counselor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Tessa Spratt- District Instructional Coach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Amber Threlkel- School MTSS Coach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Courtney Thompson- School UA teacher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Shelby Morrow- School 7th grade Social Studies teacher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Sydni Webb- School 8th grade Math teacher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Caleb Dawson- School 6th grade Science teacher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Sidney Curran- School 6th grade ELA teacher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Che Haselwood- KDE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Sarah Vivian- KDE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Dr. Amy Compton- District Director of Secondary Education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Carey Murphy- District Special Education Coach</a:t>
            </a:r>
            <a:endParaRPr sz="13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73" name="Google Shape;73;p14"/>
          <p:cNvSpPr/>
          <p:nvPr/>
        </p:nvSpPr>
        <p:spPr>
          <a:xfrm>
            <a:off x="1847200" y="127400"/>
            <a:ext cx="5947800" cy="923700"/>
          </a:xfrm>
          <a:prstGeom prst="flowChartAlternateProcess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74" name="Google Shape;74;p14"/>
          <p:cNvSpPr txBox="1"/>
          <p:nvPr/>
        </p:nvSpPr>
        <p:spPr>
          <a:xfrm>
            <a:off x="2157725" y="246825"/>
            <a:ext cx="5501700" cy="64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Turnaround Team</a:t>
            </a:r>
            <a:endParaRPr sz="30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/>
          <p:nvPr>
            <p:ph type="title"/>
          </p:nvPr>
        </p:nvSpPr>
        <p:spPr>
          <a:xfrm>
            <a:off x="311700" y="1264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320">
                <a:latin typeface="Barlow ExtraBold"/>
                <a:ea typeface="Barlow ExtraBold"/>
                <a:cs typeface="Barlow ExtraBold"/>
                <a:sym typeface="Barlow ExtraBold"/>
              </a:rPr>
              <a:t>Improvement </a:t>
            </a:r>
            <a:r>
              <a:rPr lang="en" sz="3320">
                <a:latin typeface="Barlow ExtraBold"/>
                <a:ea typeface="Barlow ExtraBold"/>
                <a:cs typeface="Barlow ExtraBold"/>
                <a:sym typeface="Barlow ExtraBold"/>
              </a:rPr>
              <a:t>Priorities </a:t>
            </a:r>
            <a:endParaRPr sz="3320">
              <a:latin typeface="Barlow ExtraBold"/>
              <a:ea typeface="Barlow ExtraBold"/>
              <a:cs typeface="Barlow ExtraBold"/>
              <a:sym typeface="Barlow ExtraBold"/>
            </a:endParaRPr>
          </a:p>
        </p:txBody>
      </p:sp>
      <p:sp>
        <p:nvSpPr>
          <p:cNvPr id="80" name="Google Shape;80;p15"/>
          <p:cNvSpPr txBox="1"/>
          <p:nvPr>
            <p:ph idx="1" type="body"/>
          </p:nvPr>
        </p:nvSpPr>
        <p:spPr>
          <a:xfrm>
            <a:off x="508750" y="2070600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Arial Narrow"/>
                <a:ea typeface="Arial Narrow"/>
                <a:cs typeface="Arial Narrow"/>
                <a:sym typeface="Arial Narrow"/>
              </a:rPr>
              <a:t>Priority #1</a:t>
            </a:r>
            <a:endParaRPr b="1"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200">
                <a:latin typeface="Arial Narrow"/>
                <a:ea typeface="Arial Narrow"/>
                <a:cs typeface="Arial Narrow"/>
                <a:sym typeface="Arial Narrow"/>
              </a:rPr>
              <a:t>Develop and </a:t>
            </a:r>
            <a:r>
              <a:rPr lang="en" sz="1200">
                <a:latin typeface="Arial Narrow"/>
                <a:ea typeface="Arial Narrow"/>
                <a:cs typeface="Arial Narrow"/>
                <a:sym typeface="Arial Narrow"/>
              </a:rPr>
              <a:t>Implement Professional Learning and Coaching System to ensure high quality Tier 1 instructional practice. </a:t>
            </a:r>
            <a:r>
              <a:rPr lang="en" sz="1200"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sz="1200"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200">
                <a:latin typeface="Arial Narrow"/>
                <a:ea typeface="Arial Narrow"/>
                <a:cs typeface="Arial Narrow"/>
                <a:sym typeface="Arial Narrow"/>
              </a:rPr>
              <a:t>Standard 6: Professional staff members receive the support they need to strengthen their professional practice.</a:t>
            </a:r>
            <a:endParaRPr sz="1200"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81" name="Google Shape;8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5"/>
          <p:cNvSpPr txBox="1"/>
          <p:nvPr>
            <p:ph idx="2" type="body"/>
          </p:nvPr>
        </p:nvSpPr>
        <p:spPr>
          <a:xfrm>
            <a:off x="4508650" y="2022825"/>
            <a:ext cx="4249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Priority #2</a:t>
            </a:r>
            <a:endParaRPr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Strengthen and monitor schoolwide instructional expectations that reinforce rigor, high expectations and learner engagement by ensuring every classroom consistently delivers standards-aligned, high-quality instruction that requires productive struggle, authentic application and student discourse.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Standard 21: Instruction is characterized by high expectations and learner-centered practices.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83" name="Google Shape;83;p15"/>
          <p:cNvSpPr/>
          <p:nvPr/>
        </p:nvSpPr>
        <p:spPr>
          <a:xfrm>
            <a:off x="1934775" y="3216675"/>
            <a:ext cx="405900" cy="4458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84" name="Google Shape;84;p15"/>
          <p:cNvSpPr/>
          <p:nvPr/>
        </p:nvSpPr>
        <p:spPr>
          <a:xfrm>
            <a:off x="6163750" y="3555900"/>
            <a:ext cx="405900" cy="4458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6"/>
          <p:cNvSpPr txBox="1"/>
          <p:nvPr>
            <p:ph type="title"/>
          </p:nvPr>
        </p:nvSpPr>
        <p:spPr>
          <a:xfrm>
            <a:off x="148650" y="105300"/>
            <a:ext cx="8278200" cy="646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300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Priority #1- Professional Learning &amp; Coaching System </a:t>
            </a:r>
            <a:endParaRPr sz="3000"/>
          </a:p>
        </p:txBody>
      </p:sp>
      <p:sp>
        <p:nvSpPr>
          <p:cNvPr id="90" name="Google Shape;90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1" name="Google Shape;91;p16"/>
          <p:cNvSpPr txBox="1"/>
          <p:nvPr/>
        </p:nvSpPr>
        <p:spPr>
          <a:xfrm>
            <a:off x="180500" y="1140800"/>
            <a:ext cx="4422600" cy="34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b="1"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Phenomenal</a:t>
            </a:r>
            <a:r>
              <a:rPr b="1"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 Teaching professional learning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: (facilitated by teacher leaders) to strengthen Tier 1 instruction through increased rigor, productive struggle, authentic application, and student discourse, ensuring standards-aligned, high-quality, learner-centered classrooms.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b="1"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HQIR </a:t>
            </a:r>
            <a:r>
              <a:rPr b="1"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Internalization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: teams will engage in  protocol to understand the high-quality instructional resource before teaching it so instruction is </a:t>
            </a:r>
            <a:r>
              <a:rPr b="1"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intentional, rigorous, and aligned to standards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.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b="1"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Differentiated teacher support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: all teachers engage in a shared focus, but receive varied strategies, coaching, and resources based on their individual strengths and needs within the Danielson domains (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Environment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, Planning, Instruction, and Professionalism)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92" name="Google Shape;92;p16"/>
          <p:cNvSpPr txBox="1"/>
          <p:nvPr/>
        </p:nvSpPr>
        <p:spPr>
          <a:xfrm>
            <a:off x="5119625" y="1791450"/>
            <a:ext cx="3193800" cy="19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Implementation will be monitored through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PLCs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Classroom observations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Coaching cycles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Data Trackers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Level Up Framework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ILT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93" name="Google Shape;93;p16"/>
          <p:cNvSpPr txBox="1"/>
          <p:nvPr/>
        </p:nvSpPr>
        <p:spPr>
          <a:xfrm>
            <a:off x="5286825" y="1130625"/>
            <a:ext cx="2595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Merriweather Sans Medium"/>
                <a:ea typeface="Merriweather Sans Medium"/>
                <a:cs typeface="Merriweather Sans Medium"/>
                <a:sym typeface="Merriweather Sans Medium"/>
              </a:rPr>
              <a:t>Monitoring</a:t>
            </a:r>
            <a:endParaRPr sz="1800">
              <a:solidFill>
                <a:schemeClr val="dk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94" name="Google Shape;94;p16"/>
          <p:cNvSpPr/>
          <p:nvPr/>
        </p:nvSpPr>
        <p:spPr>
          <a:xfrm>
            <a:off x="7385550" y="1441950"/>
            <a:ext cx="290100" cy="3495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7"/>
          <p:cNvSpPr txBox="1"/>
          <p:nvPr>
            <p:ph type="title"/>
          </p:nvPr>
        </p:nvSpPr>
        <p:spPr>
          <a:xfrm>
            <a:off x="148650" y="105300"/>
            <a:ext cx="8665500" cy="145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Priority #1- Coaching System </a:t>
            </a:r>
            <a:endParaRPr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00" name="Google Shape;100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1" name="Google Shape;101;p17"/>
          <p:cNvSpPr txBox="1"/>
          <p:nvPr/>
        </p:nvSpPr>
        <p:spPr>
          <a:xfrm>
            <a:off x="148650" y="1145450"/>
            <a:ext cx="8219400" cy="32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048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PLC training through Solution Tree (6–8 sessions) will strengthen leadership capacity to leverage  weekly PLCs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Scheduled coaching cycles will reinforce implementation of HQIR -  supporting application, monitoring, and continuous improvement of Tier 1 practices.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Four week PLC rotation- unit planning, weekly lesson strategies, formative assessments and student data tracker, MTSS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Monthly leadership coaching will build ILT capacity to develop and sustain effective systems for professional learning, coaching, and progress monitoring focused on Tier 1 improvement.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Leadership will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use observational and student data to provide differentiated support and ensure a strategic, sustained approach to strengthening Tier 1 instruction.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02" name="Google Shape;102;p17"/>
          <p:cNvSpPr txBox="1"/>
          <p:nvPr/>
        </p:nvSpPr>
        <p:spPr>
          <a:xfrm>
            <a:off x="5777350" y="3500875"/>
            <a:ext cx="25191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63600" lIns="63600" spcFirstLastPara="1" rIns="63600" wrap="square" tIns="63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Implementation will be monitored through </a:t>
            </a:r>
            <a:endParaRPr sz="10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24699" lvl="0" marL="317999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35"/>
              <a:buFont typeface="Arial Narrow"/>
              <a:buChar char="●"/>
            </a:pPr>
            <a:r>
              <a:rPr lang="en" sz="1035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Feedback</a:t>
            </a:r>
            <a:endParaRPr sz="10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24699" lvl="0" marL="317999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35"/>
              <a:buFont typeface="Arial Narrow"/>
              <a:buChar char="●"/>
            </a:pPr>
            <a:r>
              <a:rPr lang="en" sz="1035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Observation data </a:t>
            </a:r>
            <a:endParaRPr sz="10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24699" lvl="0" marL="317999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35"/>
              <a:buFont typeface="Arial Narrow"/>
              <a:buChar char="●"/>
            </a:pPr>
            <a:r>
              <a:rPr lang="en" sz="1035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PLC</a:t>
            </a:r>
            <a:endParaRPr sz="10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24699" lvl="0" marL="317999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35"/>
              <a:buFont typeface="Arial Narrow"/>
              <a:buChar char="●"/>
            </a:pPr>
            <a:r>
              <a:rPr lang="en" sz="1035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ILT</a:t>
            </a:r>
            <a:endParaRPr sz="10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24699" lvl="0" marL="317999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35"/>
              <a:buFont typeface="Arial Narrow"/>
              <a:buChar char="●"/>
            </a:pPr>
            <a:r>
              <a:rPr lang="en" sz="1035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Level Up Framework </a:t>
            </a:r>
            <a:endParaRPr sz="10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317999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35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317999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35">
              <a:solidFill>
                <a:schemeClr val="lt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103" name="Google Shape;103;p17"/>
          <p:cNvSpPr txBox="1"/>
          <p:nvPr/>
        </p:nvSpPr>
        <p:spPr>
          <a:xfrm>
            <a:off x="5713650" y="3069550"/>
            <a:ext cx="2216700" cy="473100"/>
          </a:xfrm>
          <a:prstGeom prst="rect">
            <a:avLst/>
          </a:prstGeom>
          <a:noFill/>
          <a:ln>
            <a:noFill/>
          </a:ln>
        </p:spPr>
        <p:txBody>
          <a:bodyPr anchorCtr="0" anchor="t" bIns="63600" lIns="63600" spcFirstLastPara="1" rIns="63600" wrap="square" tIns="636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2">
                <a:solidFill>
                  <a:schemeClr val="dk1"/>
                </a:solidFill>
                <a:latin typeface="Merriweather Sans Medium"/>
                <a:ea typeface="Merriweather Sans Medium"/>
                <a:cs typeface="Merriweather Sans Medium"/>
                <a:sym typeface="Merriweather Sans Medium"/>
              </a:rPr>
              <a:t>Monitoring</a:t>
            </a:r>
            <a:endParaRPr sz="1652">
              <a:solidFill>
                <a:schemeClr val="dk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104" name="Google Shape;104;p17"/>
          <p:cNvSpPr/>
          <p:nvPr/>
        </p:nvSpPr>
        <p:spPr>
          <a:xfrm>
            <a:off x="7491855" y="3029389"/>
            <a:ext cx="201900" cy="2430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dk1"/>
          </a:solidFill>
          <a:ln cap="flat" cmpd="sng" w="66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3600" lIns="63600" spcFirstLastPara="1" rIns="63600" wrap="square" tIns="636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74">
              <a:solidFill>
                <a:schemeClr val="dk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8"/>
          <p:cNvSpPr txBox="1"/>
          <p:nvPr>
            <p:ph type="title"/>
          </p:nvPr>
        </p:nvSpPr>
        <p:spPr>
          <a:xfrm>
            <a:off x="148650" y="105300"/>
            <a:ext cx="8278200" cy="646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b="1" lang="en" sz="300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Priority #2- Tier 1 Instruction </a:t>
            </a:r>
            <a:r>
              <a:rPr b="1" lang="en" sz="300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sz="3000"/>
          </a:p>
        </p:txBody>
      </p:sp>
      <p:sp>
        <p:nvSpPr>
          <p:cNvPr id="110" name="Google Shape;110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1" name="Google Shape;111;p18"/>
          <p:cNvSpPr txBox="1"/>
          <p:nvPr/>
        </p:nvSpPr>
        <p:spPr>
          <a:xfrm>
            <a:off x="180500" y="1140800"/>
            <a:ext cx="4422600" cy="34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Instructional Expectations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Learning Target written on board and referenced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HQIR implementation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Workshop Model (mini-lesson, work time, reflection)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 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Discourse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Productive Struggle (students thinking, persisting through challenges)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Thinking Strategies (evidence of rigorous work)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Professional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Learning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Differentiated Learning Support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HQIR Internalization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○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Phenomenal Teaching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92100" lvl="2" marL="13716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 Narrow"/>
              <a:buChar char="■"/>
            </a:pPr>
            <a:r>
              <a:rPr lang="en" sz="1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Plan</a:t>
            </a:r>
            <a:endParaRPr sz="10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92100" lvl="2" marL="13716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 Narrow"/>
              <a:buChar char="■"/>
            </a:pPr>
            <a:r>
              <a:rPr lang="en" sz="1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Community</a:t>
            </a:r>
            <a:endParaRPr sz="10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92100" lvl="2" marL="13716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 Narrow"/>
              <a:buChar char="■"/>
            </a:pPr>
            <a:r>
              <a:rPr lang="en" sz="1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Workshop</a:t>
            </a:r>
            <a:endParaRPr sz="10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92100" lvl="2" marL="13716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 Narrow"/>
              <a:buChar char="■"/>
            </a:pPr>
            <a:r>
              <a:rPr lang="en" sz="1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Thinking Strategies </a:t>
            </a:r>
            <a:endParaRPr sz="10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92100" lvl="2" marL="13716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 Narrow"/>
              <a:buChar char="■"/>
            </a:pPr>
            <a:r>
              <a:rPr lang="en" sz="1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Discourse</a:t>
            </a:r>
            <a:endParaRPr sz="10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92100" lvl="2" marL="13716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 Narrow"/>
              <a:buChar char="■"/>
            </a:pPr>
            <a:r>
              <a:rPr lang="en" sz="1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Assessment</a:t>
            </a:r>
            <a:endParaRPr sz="10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5119625" y="1791450"/>
            <a:ext cx="3193800" cy="19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Implementation will be monitored through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PLCs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Classroom observations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Coaching cycles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Planning Sessions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Data Trackers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Level Up Framework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 Narrow"/>
              <a:buChar char="●"/>
            </a:pPr>
            <a:r>
              <a:rPr lang="en" sz="12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ILT </a:t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113" name="Google Shape;113;p18"/>
          <p:cNvSpPr txBox="1"/>
          <p:nvPr/>
        </p:nvSpPr>
        <p:spPr>
          <a:xfrm>
            <a:off x="5286825" y="1130625"/>
            <a:ext cx="2595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Merriweather Sans Medium"/>
                <a:ea typeface="Merriweather Sans Medium"/>
                <a:cs typeface="Merriweather Sans Medium"/>
                <a:sym typeface="Merriweather Sans Medium"/>
              </a:rPr>
              <a:t>Monitoring</a:t>
            </a:r>
            <a:endParaRPr sz="1800">
              <a:solidFill>
                <a:schemeClr val="dk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  <p:sp>
        <p:nvSpPr>
          <p:cNvPr id="114" name="Google Shape;114;p18"/>
          <p:cNvSpPr/>
          <p:nvPr/>
        </p:nvSpPr>
        <p:spPr>
          <a:xfrm>
            <a:off x="7385550" y="1441950"/>
            <a:ext cx="290100" cy="3495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Merriweather Sans Medium"/>
              <a:ea typeface="Merriweather Sans Medium"/>
              <a:cs typeface="Merriweather Sans Medium"/>
              <a:sym typeface="Merriweather Sans 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