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Lst>
  <p:sldSz cy="5143500" cx="9144000"/>
  <p:notesSz cx="6858000" cy="9144000"/>
  <p:embeddedFontLst>
    <p:embeddedFont>
      <p:font typeface="Oswald"/>
      <p:regular r:id="rId10"/>
      <p:bold r:id="rId1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font" Target="fonts/Oswald-bold.fntdata"/><Relationship Id="rId10" Type="http://schemas.openxmlformats.org/officeDocument/2006/relationships/font" Target="fonts/Oswald-regular.fntdata"/><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3b0ab35aa09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3b0ab35aa09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3d803284f78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3d803284f78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3d1c819634e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3d1c819634e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g3e70fe04c65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3e70fe04c65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jpg"/><Relationship Id="rId4" Type="http://schemas.openxmlformats.org/officeDocument/2006/relationships/image" Target="../media/image6.png"/><Relationship Id="rId5" Type="http://schemas.openxmlformats.org/officeDocument/2006/relationships/image" Target="../media/image4.png"/><Relationship Id="rId6" Type="http://schemas.openxmlformats.org/officeDocument/2006/relationships/image" Target="../media/image3.png"/><Relationship Id="rId7"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5.jpg"/><Relationship Id="rId4" Type="http://schemas.openxmlformats.org/officeDocument/2006/relationships/image" Target="../media/image4.png"/><Relationship Id="rId5"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5.jpg"/><Relationship Id="rId4" Type="http://schemas.openxmlformats.org/officeDocument/2006/relationships/image" Target="../media/image4.png"/><Relationship Id="rId5"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jpg"/><Relationship Id="rId4" Type="http://schemas.openxmlformats.org/officeDocument/2006/relationships/image" Target="../media/image5.jpg"/><Relationship Id="rId5" Type="http://schemas.openxmlformats.org/officeDocument/2006/relationships/image" Target="../media/image4.png"/><Relationship Id="rId6" Type="http://schemas.openxmlformats.org/officeDocument/2006/relationships/image" Target="../media/image3.png"/><Relationship Id="rId7"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0" y="3883750"/>
            <a:ext cx="1259750" cy="1259750"/>
          </a:xfrm>
          <a:prstGeom prst="rect">
            <a:avLst/>
          </a:prstGeom>
          <a:noFill/>
          <a:ln>
            <a:noFill/>
          </a:ln>
        </p:spPr>
      </p:pic>
      <p:sp>
        <p:nvSpPr>
          <p:cNvPr id="55" name="Google Shape;55;p13"/>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&amp; Bullitt East - Construction</a:t>
            </a:r>
            <a:endParaRPr b="1" sz="2800">
              <a:solidFill>
                <a:schemeClr val="dk2"/>
              </a:solidFill>
              <a:latin typeface="Oswald"/>
              <a:ea typeface="Oswald"/>
              <a:cs typeface="Oswald"/>
              <a:sym typeface="Oswald"/>
            </a:endParaRPr>
          </a:p>
        </p:txBody>
      </p:sp>
      <p:pic>
        <p:nvPicPr>
          <p:cNvPr id="56" name="Google Shape;56;p13"/>
          <p:cNvPicPr preferRelativeResize="0"/>
          <p:nvPr/>
        </p:nvPicPr>
        <p:blipFill rotWithShape="1">
          <a:blip r:embed="rId4">
            <a:alphaModFix/>
          </a:blip>
          <a:srcRect b="32092" l="0" r="0" t="34416"/>
          <a:stretch/>
        </p:blipFill>
        <p:spPr>
          <a:xfrm>
            <a:off x="703338" y="0"/>
            <a:ext cx="7737325" cy="2202550"/>
          </a:xfrm>
          <a:prstGeom prst="rect">
            <a:avLst/>
          </a:prstGeom>
          <a:noFill/>
          <a:ln>
            <a:noFill/>
          </a:ln>
        </p:spPr>
      </p:pic>
      <p:pic>
        <p:nvPicPr>
          <p:cNvPr id="57" name="Google Shape;57;p13"/>
          <p:cNvPicPr preferRelativeResize="0"/>
          <p:nvPr/>
        </p:nvPicPr>
        <p:blipFill rotWithShape="1">
          <a:blip r:embed="rId4">
            <a:alphaModFix/>
          </a:blip>
          <a:srcRect b="63538" l="0" r="0" t="5029"/>
          <a:stretch/>
        </p:blipFill>
        <p:spPr>
          <a:xfrm>
            <a:off x="1769350" y="2202550"/>
            <a:ext cx="6909951" cy="1846051"/>
          </a:xfrm>
          <a:prstGeom prst="rect">
            <a:avLst/>
          </a:prstGeom>
          <a:noFill/>
          <a:ln>
            <a:noFill/>
          </a:ln>
        </p:spPr>
      </p:pic>
      <p:pic>
        <p:nvPicPr>
          <p:cNvPr id="58" name="Google Shape;58;p13"/>
          <p:cNvPicPr preferRelativeResize="0"/>
          <p:nvPr/>
        </p:nvPicPr>
        <p:blipFill>
          <a:blip r:embed="rId5">
            <a:alphaModFix/>
          </a:blip>
          <a:stretch>
            <a:fillRect/>
          </a:stretch>
        </p:blipFill>
        <p:spPr>
          <a:xfrm>
            <a:off x="7555325" y="3883750"/>
            <a:ext cx="1588675" cy="1259750"/>
          </a:xfrm>
          <a:prstGeom prst="rect">
            <a:avLst/>
          </a:prstGeom>
          <a:noFill/>
          <a:ln>
            <a:noFill/>
          </a:ln>
        </p:spPr>
      </p:pic>
      <p:pic>
        <p:nvPicPr>
          <p:cNvPr id="59" name="Google Shape;59;p13"/>
          <p:cNvPicPr preferRelativeResize="0"/>
          <p:nvPr/>
        </p:nvPicPr>
        <p:blipFill rotWithShape="1">
          <a:blip r:embed="rId6">
            <a:alphaModFix/>
          </a:blip>
          <a:srcRect b="20106" l="23014" r="21716" t="25288"/>
          <a:stretch/>
        </p:blipFill>
        <p:spPr>
          <a:xfrm>
            <a:off x="260225" y="2"/>
            <a:ext cx="1588675" cy="980998"/>
          </a:xfrm>
          <a:prstGeom prst="rect">
            <a:avLst/>
          </a:prstGeom>
          <a:noFill/>
          <a:ln>
            <a:noFill/>
          </a:ln>
        </p:spPr>
      </p:pic>
      <p:pic>
        <p:nvPicPr>
          <p:cNvPr id="60" name="Google Shape;60;p13"/>
          <p:cNvPicPr preferRelativeResize="0"/>
          <p:nvPr/>
        </p:nvPicPr>
        <p:blipFill>
          <a:blip r:embed="rId7">
            <a:alphaModFix/>
          </a:blip>
          <a:stretch>
            <a:fillRect/>
          </a:stretch>
        </p:blipFill>
        <p:spPr>
          <a:xfrm>
            <a:off x="7633000" y="2686288"/>
            <a:ext cx="1165976" cy="116597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14"/>
          <p:cNvSpPr txBox="1"/>
          <p:nvPr/>
        </p:nvSpPr>
        <p:spPr>
          <a:xfrm>
            <a:off x="81225" y="0"/>
            <a:ext cx="9035100" cy="3842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rgbClr val="000000"/>
                </a:solidFill>
              </a:rPr>
              <a:t>Board Consent Items - Bid Package No. 1 - </a:t>
            </a:r>
            <a:r>
              <a:rPr b="1" lang="en" sz="1500" u="sng"/>
              <a:t> </a:t>
            </a:r>
            <a:r>
              <a:rPr b="1" lang="en" sz="1500" u="sng">
                <a:solidFill>
                  <a:srgbClr val="000000"/>
                </a:solidFill>
              </a:rPr>
              <a:t>Bullitt </a:t>
            </a:r>
            <a:r>
              <a:rPr b="1" lang="en" sz="1500" u="sng"/>
              <a:t>Central</a:t>
            </a:r>
            <a:r>
              <a:rPr b="1" lang="en" sz="1500" u="sng">
                <a:solidFill>
                  <a:srgbClr val="000000"/>
                </a:solidFill>
              </a:rPr>
              <a:t> PSC</a:t>
            </a:r>
            <a:endParaRPr b="1" sz="1500" u="sng">
              <a:solidFill>
                <a:srgbClr val="000000"/>
              </a:solidFill>
            </a:endParaRPr>
          </a:p>
          <a:p>
            <a:pPr indent="0" lvl="0" marL="0" rtl="0" algn="l">
              <a:lnSpc>
                <a:spcPct val="100000"/>
              </a:lnSpc>
              <a:spcBef>
                <a:spcPts val="0"/>
              </a:spcBef>
              <a:spcAft>
                <a:spcPts val="0"/>
              </a:spcAft>
              <a:buNone/>
            </a:pPr>
            <a:r>
              <a:t/>
            </a:r>
            <a:endParaRPr i="1">
              <a:solidFill>
                <a:srgbClr val="156082"/>
              </a:solidFill>
            </a:endParaRPr>
          </a:p>
          <a:p>
            <a:pPr indent="0" lvl="0" marL="0" rtl="0" algn="l">
              <a:lnSpc>
                <a:spcPct val="100000"/>
              </a:lnSpc>
              <a:spcBef>
                <a:spcPts val="1200"/>
              </a:spcBef>
              <a:spcAft>
                <a:spcPts val="0"/>
              </a:spcAft>
              <a:buNone/>
            </a:pPr>
            <a:r>
              <a:rPr b="1" i="1" lang="en" u="sng">
                <a:solidFill>
                  <a:srgbClr val="000000"/>
                </a:solidFill>
              </a:rPr>
              <a:t>Change Order 14 –  </a:t>
            </a:r>
            <a:r>
              <a:rPr b="1" i="1" lang="en" u="sng"/>
              <a:t> </a:t>
            </a:r>
            <a:r>
              <a:rPr b="1" i="1" lang="en" u="sng">
                <a:solidFill>
                  <a:schemeClr val="dk1"/>
                </a:solidFill>
              </a:rPr>
              <a:t>Ductwork Revisions </a:t>
            </a:r>
            <a:r>
              <a:rPr b="1" i="1" lang="en" u="sng">
                <a:solidFill>
                  <a:schemeClr val="dk1"/>
                </a:solidFill>
              </a:rPr>
              <a:t> </a:t>
            </a:r>
            <a:r>
              <a:rPr lang="en">
                <a:solidFill>
                  <a:schemeClr val="dk1"/>
                </a:solidFill>
              </a:rPr>
              <a:t> </a:t>
            </a:r>
            <a:r>
              <a:rPr b="1" i="1" lang="en">
                <a:solidFill>
                  <a:schemeClr val="dk1"/>
                </a:solidFill>
              </a:rPr>
              <a:t>- $25,128.00</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i="1" lang="en">
                <a:solidFill>
                  <a:srgbClr val="156082"/>
                </a:solidFill>
              </a:rPr>
              <a:t>BCPS Leadership requests the duct routing in the PE locker rooms be revised to increase height of the ducts in the interior spaces.  To achieve this, ductwork is being relocated to the practice field area to pull it out of the PE rooms to gain more height.  The costs are priced under to separate cost documents due to revisions to the design once contractors could confirm duct heights in the field. Two COR’s result in the total Change Order cost.</a:t>
            </a:r>
            <a:endParaRPr i="1">
              <a:solidFill>
                <a:srgbClr val="156082"/>
              </a:solidFill>
            </a:endParaRPr>
          </a:p>
          <a:p>
            <a:pPr indent="0" lvl="0" marL="0" rtl="0" algn="l">
              <a:lnSpc>
                <a:spcPct val="100000"/>
              </a:lnSpc>
              <a:spcBef>
                <a:spcPts val="0"/>
              </a:spcBef>
              <a:spcAft>
                <a:spcPts val="0"/>
              </a:spcAft>
              <a:buNone/>
            </a:pPr>
            <a:r>
              <a:t/>
            </a:r>
            <a:endParaRPr sz="1100">
              <a:solidFill>
                <a:schemeClr val="dk1"/>
              </a:solidFill>
            </a:endParaRPr>
          </a:p>
          <a:p>
            <a:pPr indent="0" lvl="0" marL="0" rtl="0" algn="l">
              <a:lnSpc>
                <a:spcPct val="115000"/>
              </a:lnSpc>
              <a:spcBef>
                <a:spcPts val="1200"/>
              </a:spcBef>
              <a:spcAft>
                <a:spcPts val="0"/>
              </a:spcAft>
              <a:buNone/>
            </a:pPr>
            <a:r>
              <a:rPr b="1" i="1" lang="en" u="sng">
                <a:solidFill>
                  <a:schemeClr val="dk1"/>
                </a:solidFill>
              </a:rPr>
              <a:t>Change Order 15 –   Geothermal Water Treatment &amp; Wall Heater Add  </a:t>
            </a:r>
            <a:r>
              <a:rPr lang="en">
                <a:solidFill>
                  <a:schemeClr val="dk1"/>
                </a:solidFill>
              </a:rPr>
              <a:t> </a:t>
            </a:r>
            <a:r>
              <a:rPr b="1" i="1" lang="en">
                <a:solidFill>
                  <a:schemeClr val="dk1"/>
                </a:solidFill>
              </a:rPr>
              <a:t>- $94,253.00</a:t>
            </a:r>
            <a:endParaRPr>
              <a:solidFill>
                <a:schemeClr val="dk1"/>
              </a:solidFill>
            </a:endParaRPr>
          </a:p>
          <a:p>
            <a:pPr indent="0" lvl="0" marL="0" rtl="0" algn="l">
              <a:lnSpc>
                <a:spcPct val="115000"/>
              </a:lnSpc>
              <a:spcBef>
                <a:spcPts val="300"/>
              </a:spcBef>
              <a:spcAft>
                <a:spcPts val="0"/>
              </a:spcAft>
              <a:buClr>
                <a:schemeClr val="dk1"/>
              </a:buClr>
              <a:buSzPts val="1100"/>
              <a:buFont typeface="Arial"/>
              <a:buNone/>
            </a:pPr>
            <a:r>
              <a:rPr i="1" lang="en">
                <a:solidFill>
                  <a:srgbClr val="156082"/>
                </a:solidFill>
              </a:rPr>
              <a:t>BCPS Facilities requested the addition of an "EZ Water Treatment" system to maintain the geothermal system at the facility.  Also included in this change order is the addition of an electric wall heater that maintains the temperature in the geothermal pump room per the recommendation of the commissioning engineer.    Work can happen in sequence with trades on site.</a:t>
            </a:r>
            <a:endParaRPr i="1">
              <a:solidFill>
                <a:srgbClr val="156082"/>
              </a:solidFill>
            </a:endParaRPr>
          </a:p>
          <a:p>
            <a:pPr indent="0" lvl="0" marL="0" rtl="0" algn="l">
              <a:lnSpc>
                <a:spcPct val="115000"/>
              </a:lnSpc>
              <a:spcBef>
                <a:spcPts val="600"/>
              </a:spcBef>
              <a:spcAft>
                <a:spcPts val="0"/>
              </a:spcAft>
              <a:buNone/>
            </a:pPr>
            <a:r>
              <a:t/>
            </a:r>
            <a:endParaRPr>
              <a:solidFill>
                <a:schemeClr val="dk1"/>
              </a:solidFill>
            </a:endParaRPr>
          </a:p>
          <a:p>
            <a:pPr indent="0" lvl="0" marL="0" rtl="0" algn="l">
              <a:lnSpc>
                <a:spcPct val="115000"/>
              </a:lnSpc>
              <a:spcBef>
                <a:spcPts val="6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rPr b="1" lang="en" u="sng">
                <a:solidFill>
                  <a:srgbClr val="000000"/>
                </a:solidFill>
              </a:rPr>
              <a:t>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rgbClr val="000000"/>
                </a:solidFill>
              </a:rPr>
              <a:t> </a:t>
            </a:r>
            <a:endParaRPr b="1" i="1">
              <a:solidFill>
                <a:srgbClr val="156082"/>
              </a:solidFill>
            </a:endParaRPr>
          </a:p>
          <a:p>
            <a:pPr indent="0" lvl="0" marL="0" rtl="0" algn="l">
              <a:lnSpc>
                <a:spcPct val="115000"/>
              </a:lnSpc>
              <a:spcBef>
                <a:spcPts val="300"/>
              </a:spcBef>
              <a:spcAft>
                <a:spcPts val="0"/>
              </a:spcAft>
              <a:buClr>
                <a:srgbClr val="000000"/>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rgbClr val="000000"/>
                </a:solidFill>
              </a:rPr>
              <a:t> </a:t>
            </a:r>
            <a:endParaRPr i="1">
              <a:solidFill>
                <a:srgbClr val="156082"/>
              </a:solidFill>
            </a:endParaRPr>
          </a:p>
          <a:p>
            <a:pPr indent="0" lvl="0" marL="0" rtl="0" algn="l">
              <a:lnSpc>
                <a:spcPct val="115000"/>
              </a:lnSpc>
              <a:spcBef>
                <a:spcPts val="1200"/>
              </a:spcBef>
              <a:spcAft>
                <a:spcPts val="0"/>
              </a:spcAft>
              <a:buClr>
                <a:srgbClr val="000000"/>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rgbClr val="000000"/>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rgbClr val="000000"/>
              </a:buClr>
              <a:buSzPts val="1100"/>
              <a:buFont typeface="Arial"/>
              <a:buNone/>
            </a:pPr>
            <a:r>
              <a:t/>
            </a:r>
            <a:endParaRPr b="1">
              <a:solidFill>
                <a:srgbClr val="000000"/>
              </a:solidFill>
              <a:highlight>
                <a:srgbClr val="FFFFFF"/>
              </a:highlight>
            </a:endParaRPr>
          </a:p>
          <a:p>
            <a:pPr indent="0" lvl="0" marL="0" rtl="0" algn="l">
              <a:lnSpc>
                <a:spcPct val="115000"/>
              </a:lnSpc>
              <a:spcBef>
                <a:spcPts val="1200"/>
              </a:spcBef>
              <a:spcAft>
                <a:spcPts val="0"/>
              </a:spcAft>
              <a:buClr>
                <a:srgbClr val="000000"/>
              </a:buClr>
              <a:buSzPts val="1100"/>
              <a:buFont typeface="Arial"/>
              <a:buNone/>
            </a:pPr>
            <a:r>
              <a:rPr lang="en" sz="1100">
                <a:solidFill>
                  <a:srgbClr val="000000"/>
                </a:solidFill>
              </a:rPr>
              <a:t> </a:t>
            </a:r>
            <a:endParaRPr sz="1100">
              <a:solidFill>
                <a:srgbClr val="000000"/>
              </a:solidFill>
            </a:endParaRPr>
          </a:p>
          <a:p>
            <a:pPr indent="0" lvl="0" marL="0" rtl="0" algn="l">
              <a:lnSpc>
                <a:spcPct val="115000"/>
              </a:lnSpc>
              <a:spcBef>
                <a:spcPts val="1200"/>
              </a:spcBef>
              <a:spcAft>
                <a:spcPts val="0"/>
              </a:spcAft>
              <a:buClr>
                <a:srgbClr val="000000"/>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rgbClr val="000000"/>
              </a:solidFill>
            </a:endParaRPr>
          </a:p>
          <a:p>
            <a:pPr indent="0" lvl="0" marL="0" rtl="0" algn="l">
              <a:lnSpc>
                <a:spcPct val="115000"/>
              </a:lnSpc>
              <a:spcBef>
                <a:spcPts val="900"/>
              </a:spcBef>
              <a:spcAft>
                <a:spcPts val="0"/>
              </a:spcAft>
              <a:buNone/>
            </a:pPr>
            <a:r>
              <a:rPr lang="en">
                <a:solidFill>
                  <a:srgbClr val="000000"/>
                </a:solidFill>
              </a:rPr>
              <a:t> </a:t>
            </a:r>
            <a:endParaRPr i="1" sz="1500">
              <a:solidFill>
                <a:srgbClr val="4285F4"/>
              </a:solidFill>
            </a:endParaRPr>
          </a:p>
          <a:p>
            <a:pPr indent="0" lvl="0" marL="457200" rtl="0" algn="l">
              <a:spcBef>
                <a:spcPts val="900"/>
              </a:spcBef>
              <a:spcAft>
                <a:spcPts val="0"/>
              </a:spcAft>
              <a:buNone/>
            </a:pPr>
            <a:r>
              <a:t/>
            </a:r>
            <a:endParaRPr i="1" sz="1500">
              <a:solidFill>
                <a:srgbClr val="4285F4"/>
              </a:solidFill>
            </a:endParaRPr>
          </a:p>
          <a:p>
            <a:pPr indent="0" lvl="0" marL="0" rtl="0" algn="l">
              <a:lnSpc>
                <a:spcPct val="115000"/>
              </a:lnSpc>
              <a:spcBef>
                <a:spcPts val="1200"/>
              </a:spcBef>
              <a:spcAft>
                <a:spcPts val="0"/>
              </a:spcAft>
              <a:buNone/>
            </a:pPr>
            <a:r>
              <a:t/>
            </a:r>
            <a:endParaRPr>
              <a:solidFill>
                <a:srgbClr val="000000"/>
              </a:solidFill>
            </a:endParaRPr>
          </a:p>
          <a:p>
            <a:pPr indent="0" lvl="0" marL="0" rtl="0" algn="l">
              <a:spcBef>
                <a:spcPts val="1200"/>
              </a:spcBef>
              <a:spcAft>
                <a:spcPts val="0"/>
              </a:spcAft>
              <a:buNone/>
            </a:pPr>
            <a:r>
              <a:t/>
            </a:r>
            <a:endParaRPr i="1" sz="1700">
              <a:solidFill>
                <a:srgbClr val="4285F4"/>
              </a:solidFill>
            </a:endParaRPr>
          </a:p>
        </p:txBody>
      </p:sp>
      <p:pic>
        <p:nvPicPr>
          <p:cNvPr id="66" name="Google Shape;66;p14"/>
          <p:cNvPicPr preferRelativeResize="0"/>
          <p:nvPr/>
        </p:nvPicPr>
        <p:blipFill>
          <a:blip r:embed="rId3">
            <a:alphaModFix/>
          </a:blip>
          <a:stretch>
            <a:fillRect/>
          </a:stretch>
        </p:blipFill>
        <p:spPr>
          <a:xfrm>
            <a:off x="0" y="3883750"/>
            <a:ext cx="1259750" cy="1259750"/>
          </a:xfrm>
          <a:prstGeom prst="rect">
            <a:avLst/>
          </a:prstGeom>
          <a:noFill/>
          <a:ln>
            <a:noFill/>
          </a:ln>
        </p:spPr>
      </p:pic>
      <p:sp>
        <p:nvSpPr>
          <p:cNvPr id="67" name="Google Shape;67;p14"/>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&amp; Bullitt East - Construction</a:t>
            </a:r>
            <a:endParaRPr b="1" sz="2800">
              <a:solidFill>
                <a:schemeClr val="dk2"/>
              </a:solidFill>
              <a:latin typeface="Oswald"/>
              <a:ea typeface="Oswald"/>
              <a:cs typeface="Oswald"/>
              <a:sym typeface="Oswald"/>
            </a:endParaRPr>
          </a:p>
        </p:txBody>
      </p:sp>
      <p:pic>
        <p:nvPicPr>
          <p:cNvPr id="68" name="Google Shape;68;p14"/>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69" name="Google Shape;69;p14"/>
          <p:cNvPicPr preferRelativeResize="0"/>
          <p:nvPr/>
        </p:nvPicPr>
        <p:blipFill>
          <a:blip r:embed="rId5">
            <a:alphaModFix/>
          </a:blip>
          <a:stretch>
            <a:fillRect/>
          </a:stretch>
        </p:blipFill>
        <p:spPr>
          <a:xfrm>
            <a:off x="8210025" y="-2"/>
            <a:ext cx="933976" cy="933952"/>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5"/>
          <p:cNvSpPr txBox="1"/>
          <p:nvPr/>
        </p:nvSpPr>
        <p:spPr>
          <a:xfrm>
            <a:off x="81225" y="0"/>
            <a:ext cx="9035100" cy="3842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rgbClr val="000000"/>
                </a:solidFill>
              </a:rPr>
              <a:t>Board Consent Items - Bid Package No. 1 - </a:t>
            </a:r>
            <a:r>
              <a:rPr b="1" lang="en" sz="1500" u="sng"/>
              <a:t> </a:t>
            </a:r>
            <a:r>
              <a:rPr b="1" lang="en" sz="1500" u="sng">
                <a:solidFill>
                  <a:srgbClr val="000000"/>
                </a:solidFill>
              </a:rPr>
              <a:t>Bullitt </a:t>
            </a:r>
            <a:r>
              <a:rPr b="1" lang="en" sz="1500" u="sng"/>
              <a:t>East </a:t>
            </a:r>
            <a:r>
              <a:rPr b="1" lang="en" sz="1500" u="sng">
                <a:solidFill>
                  <a:srgbClr val="000000"/>
                </a:solidFill>
              </a:rPr>
              <a:t>PSC</a:t>
            </a:r>
            <a:endParaRPr b="1" sz="1500" u="sng">
              <a:solidFill>
                <a:srgbClr val="000000"/>
              </a:solidFill>
            </a:endParaRPr>
          </a:p>
          <a:p>
            <a:pPr indent="0" lvl="0" marL="0" rtl="0" algn="l">
              <a:lnSpc>
                <a:spcPct val="100000"/>
              </a:lnSpc>
              <a:spcBef>
                <a:spcPts val="0"/>
              </a:spcBef>
              <a:spcAft>
                <a:spcPts val="0"/>
              </a:spcAft>
              <a:buNone/>
            </a:pPr>
            <a:r>
              <a:t/>
            </a:r>
            <a:endParaRPr i="1">
              <a:solidFill>
                <a:srgbClr val="156082"/>
              </a:solidFill>
            </a:endParaRPr>
          </a:p>
          <a:p>
            <a:pPr indent="0" lvl="0" marL="0" rtl="0" algn="l">
              <a:lnSpc>
                <a:spcPct val="100000"/>
              </a:lnSpc>
              <a:spcBef>
                <a:spcPts val="1200"/>
              </a:spcBef>
              <a:spcAft>
                <a:spcPts val="0"/>
              </a:spcAft>
              <a:buNone/>
            </a:pPr>
            <a:r>
              <a:rPr b="1" i="1" lang="en" u="sng">
                <a:solidFill>
                  <a:srgbClr val="000000"/>
                </a:solidFill>
              </a:rPr>
              <a:t>Change Order 1</a:t>
            </a:r>
            <a:r>
              <a:rPr b="1" i="1" lang="en" u="sng"/>
              <a:t>5 </a:t>
            </a:r>
            <a:r>
              <a:rPr b="1" i="1" lang="en" u="sng">
                <a:solidFill>
                  <a:srgbClr val="000000"/>
                </a:solidFill>
              </a:rPr>
              <a:t>–  </a:t>
            </a:r>
            <a:r>
              <a:rPr b="1" i="1" lang="en" u="sng">
                <a:solidFill>
                  <a:schemeClr val="dk1"/>
                </a:solidFill>
              </a:rPr>
              <a:t>Ductwork Revisions  </a:t>
            </a:r>
            <a:r>
              <a:rPr lang="en">
                <a:solidFill>
                  <a:schemeClr val="dk1"/>
                </a:solidFill>
              </a:rPr>
              <a:t>- </a:t>
            </a:r>
            <a:r>
              <a:rPr b="1" i="1" lang="en">
                <a:solidFill>
                  <a:schemeClr val="dk1"/>
                </a:solidFill>
              </a:rPr>
              <a:t>$22,350.00 </a:t>
            </a:r>
            <a:endParaRPr b="1" i="1">
              <a:solidFill>
                <a:schemeClr val="dk1"/>
              </a:solidFill>
            </a:endParaRPr>
          </a:p>
          <a:p>
            <a:pPr indent="0" lvl="0" marL="0" rtl="0" algn="l">
              <a:lnSpc>
                <a:spcPct val="115000"/>
              </a:lnSpc>
              <a:spcBef>
                <a:spcPts val="1200"/>
              </a:spcBef>
              <a:spcAft>
                <a:spcPts val="0"/>
              </a:spcAft>
              <a:buNone/>
            </a:pPr>
            <a:r>
              <a:rPr i="1" lang="en">
                <a:solidFill>
                  <a:srgbClr val="156082"/>
                </a:solidFill>
              </a:rPr>
              <a:t>BCPS Leadership requests the duct routing in the PE locker rooms be revised to increase height of the ducts in the interior spaces.  To achieve this, ductwork is being relocated to the practice field area to pull it out of the PE rooms to gain more height.  The costs are priced under to separate cost documents due to revisions to the design once contractors could confirm duct heights in the field. Two COR’s result in the total Change Order cost.</a:t>
            </a:r>
            <a:endParaRPr i="1">
              <a:solidFill>
                <a:srgbClr val="156082"/>
              </a:solidFill>
            </a:endParaRPr>
          </a:p>
          <a:p>
            <a:pPr indent="0" lvl="0" marL="0" rtl="0" algn="l">
              <a:lnSpc>
                <a:spcPct val="100000"/>
              </a:lnSpc>
              <a:spcBef>
                <a:spcPts val="0"/>
              </a:spcBef>
              <a:spcAft>
                <a:spcPts val="0"/>
              </a:spcAft>
              <a:buNone/>
            </a:pPr>
            <a:r>
              <a:t/>
            </a:r>
            <a:endParaRPr sz="1100">
              <a:solidFill>
                <a:schemeClr val="dk1"/>
              </a:solidFill>
            </a:endParaRPr>
          </a:p>
          <a:p>
            <a:pPr indent="0" lvl="0" marL="0" rtl="0" algn="l">
              <a:lnSpc>
                <a:spcPct val="115000"/>
              </a:lnSpc>
              <a:spcBef>
                <a:spcPts val="1200"/>
              </a:spcBef>
              <a:spcAft>
                <a:spcPts val="0"/>
              </a:spcAft>
              <a:buNone/>
            </a:pPr>
            <a:r>
              <a:rPr b="1" i="1" lang="en" u="sng">
                <a:solidFill>
                  <a:schemeClr val="dk1"/>
                </a:solidFill>
              </a:rPr>
              <a:t>Change Order 16  –  Geothermal Water Treatment &amp; Wall Heater Add  </a:t>
            </a:r>
            <a:r>
              <a:rPr lang="en">
                <a:solidFill>
                  <a:schemeClr val="dk1"/>
                </a:solidFill>
              </a:rPr>
              <a:t> </a:t>
            </a:r>
            <a:r>
              <a:rPr b="1" i="1" lang="en">
                <a:solidFill>
                  <a:schemeClr val="dk1"/>
                </a:solidFill>
              </a:rPr>
              <a:t>- $94,253.00</a:t>
            </a:r>
            <a:endParaRPr>
              <a:solidFill>
                <a:schemeClr val="dk1"/>
              </a:solidFill>
            </a:endParaRPr>
          </a:p>
          <a:p>
            <a:pPr indent="0" lvl="0" marL="0" rtl="0" algn="l">
              <a:lnSpc>
                <a:spcPct val="115000"/>
              </a:lnSpc>
              <a:spcBef>
                <a:spcPts val="300"/>
              </a:spcBef>
              <a:spcAft>
                <a:spcPts val="0"/>
              </a:spcAft>
              <a:buNone/>
            </a:pPr>
            <a:r>
              <a:rPr i="1" lang="en">
                <a:solidFill>
                  <a:srgbClr val="156082"/>
                </a:solidFill>
              </a:rPr>
              <a:t>BCPS Facilities requested the addition of an "EZ Water Treatment" system to maintain the geothermal system at the facility.  Also included in this change order is the addition of an electric wall heater that maintains the temperature in the geothermal pump room per the recommendation of the commissioning engineer.    Work can happen in sequence with trades on site.</a:t>
            </a:r>
            <a:endParaRPr i="1">
              <a:solidFill>
                <a:srgbClr val="156082"/>
              </a:solidFill>
            </a:endParaRPr>
          </a:p>
          <a:p>
            <a:pPr indent="0" lvl="0" marL="0" rtl="0" algn="l">
              <a:lnSpc>
                <a:spcPct val="115000"/>
              </a:lnSpc>
              <a:spcBef>
                <a:spcPts val="600"/>
              </a:spcBef>
              <a:spcAft>
                <a:spcPts val="0"/>
              </a:spcAft>
              <a:buNone/>
            </a:pPr>
            <a:r>
              <a:t/>
            </a:r>
            <a:endParaRPr>
              <a:solidFill>
                <a:schemeClr val="dk1"/>
              </a:solidFill>
            </a:endParaRPr>
          </a:p>
          <a:p>
            <a:pPr indent="0" lvl="0" marL="0" rtl="0" algn="l">
              <a:lnSpc>
                <a:spcPct val="115000"/>
              </a:lnSpc>
              <a:spcBef>
                <a:spcPts val="6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rPr b="1" lang="en" u="sng">
                <a:solidFill>
                  <a:srgbClr val="000000"/>
                </a:solidFill>
              </a:rPr>
              <a:t>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rgbClr val="000000"/>
                </a:solidFill>
              </a:rPr>
              <a:t> </a:t>
            </a:r>
            <a:endParaRPr b="1" i="1">
              <a:solidFill>
                <a:srgbClr val="156082"/>
              </a:solidFill>
            </a:endParaRPr>
          </a:p>
          <a:p>
            <a:pPr indent="0" lvl="0" marL="0" rtl="0" algn="l">
              <a:lnSpc>
                <a:spcPct val="115000"/>
              </a:lnSpc>
              <a:spcBef>
                <a:spcPts val="300"/>
              </a:spcBef>
              <a:spcAft>
                <a:spcPts val="0"/>
              </a:spcAft>
              <a:buClr>
                <a:srgbClr val="000000"/>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rgbClr val="000000"/>
                </a:solidFill>
              </a:rPr>
              <a:t> </a:t>
            </a:r>
            <a:endParaRPr i="1">
              <a:solidFill>
                <a:srgbClr val="156082"/>
              </a:solidFill>
            </a:endParaRPr>
          </a:p>
          <a:p>
            <a:pPr indent="0" lvl="0" marL="0" rtl="0" algn="l">
              <a:lnSpc>
                <a:spcPct val="115000"/>
              </a:lnSpc>
              <a:spcBef>
                <a:spcPts val="1200"/>
              </a:spcBef>
              <a:spcAft>
                <a:spcPts val="0"/>
              </a:spcAft>
              <a:buClr>
                <a:srgbClr val="000000"/>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rgbClr val="000000"/>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rgbClr val="000000"/>
              </a:buClr>
              <a:buSzPts val="1100"/>
              <a:buFont typeface="Arial"/>
              <a:buNone/>
            </a:pPr>
            <a:r>
              <a:t/>
            </a:r>
            <a:endParaRPr b="1">
              <a:solidFill>
                <a:srgbClr val="000000"/>
              </a:solidFill>
              <a:highlight>
                <a:srgbClr val="FFFFFF"/>
              </a:highlight>
            </a:endParaRPr>
          </a:p>
          <a:p>
            <a:pPr indent="0" lvl="0" marL="0" rtl="0" algn="l">
              <a:lnSpc>
                <a:spcPct val="115000"/>
              </a:lnSpc>
              <a:spcBef>
                <a:spcPts val="1200"/>
              </a:spcBef>
              <a:spcAft>
                <a:spcPts val="0"/>
              </a:spcAft>
              <a:buClr>
                <a:srgbClr val="000000"/>
              </a:buClr>
              <a:buSzPts val="1100"/>
              <a:buFont typeface="Arial"/>
              <a:buNone/>
            </a:pPr>
            <a:r>
              <a:rPr lang="en" sz="1100">
                <a:solidFill>
                  <a:srgbClr val="000000"/>
                </a:solidFill>
              </a:rPr>
              <a:t> </a:t>
            </a:r>
            <a:endParaRPr sz="1100">
              <a:solidFill>
                <a:srgbClr val="000000"/>
              </a:solidFill>
            </a:endParaRPr>
          </a:p>
          <a:p>
            <a:pPr indent="0" lvl="0" marL="0" rtl="0" algn="l">
              <a:lnSpc>
                <a:spcPct val="115000"/>
              </a:lnSpc>
              <a:spcBef>
                <a:spcPts val="1200"/>
              </a:spcBef>
              <a:spcAft>
                <a:spcPts val="0"/>
              </a:spcAft>
              <a:buClr>
                <a:srgbClr val="000000"/>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rgbClr val="000000"/>
              </a:solidFill>
            </a:endParaRPr>
          </a:p>
          <a:p>
            <a:pPr indent="0" lvl="0" marL="0" rtl="0" algn="l">
              <a:lnSpc>
                <a:spcPct val="115000"/>
              </a:lnSpc>
              <a:spcBef>
                <a:spcPts val="900"/>
              </a:spcBef>
              <a:spcAft>
                <a:spcPts val="0"/>
              </a:spcAft>
              <a:buNone/>
            </a:pPr>
            <a:r>
              <a:rPr lang="en">
                <a:solidFill>
                  <a:srgbClr val="000000"/>
                </a:solidFill>
              </a:rPr>
              <a:t> </a:t>
            </a:r>
            <a:endParaRPr i="1" sz="1500">
              <a:solidFill>
                <a:srgbClr val="4285F4"/>
              </a:solidFill>
            </a:endParaRPr>
          </a:p>
          <a:p>
            <a:pPr indent="0" lvl="0" marL="457200" rtl="0" algn="l">
              <a:spcBef>
                <a:spcPts val="900"/>
              </a:spcBef>
              <a:spcAft>
                <a:spcPts val="0"/>
              </a:spcAft>
              <a:buNone/>
            </a:pPr>
            <a:r>
              <a:t/>
            </a:r>
            <a:endParaRPr i="1" sz="1500">
              <a:solidFill>
                <a:srgbClr val="4285F4"/>
              </a:solidFill>
            </a:endParaRPr>
          </a:p>
          <a:p>
            <a:pPr indent="0" lvl="0" marL="0" rtl="0" algn="l">
              <a:lnSpc>
                <a:spcPct val="115000"/>
              </a:lnSpc>
              <a:spcBef>
                <a:spcPts val="1200"/>
              </a:spcBef>
              <a:spcAft>
                <a:spcPts val="0"/>
              </a:spcAft>
              <a:buNone/>
            </a:pPr>
            <a:r>
              <a:t/>
            </a:r>
            <a:endParaRPr>
              <a:solidFill>
                <a:srgbClr val="000000"/>
              </a:solidFill>
            </a:endParaRPr>
          </a:p>
          <a:p>
            <a:pPr indent="0" lvl="0" marL="0" rtl="0" algn="l">
              <a:spcBef>
                <a:spcPts val="1200"/>
              </a:spcBef>
              <a:spcAft>
                <a:spcPts val="0"/>
              </a:spcAft>
              <a:buNone/>
            </a:pPr>
            <a:r>
              <a:t/>
            </a:r>
            <a:endParaRPr i="1" sz="1700">
              <a:solidFill>
                <a:srgbClr val="4285F4"/>
              </a:solidFill>
            </a:endParaRPr>
          </a:p>
        </p:txBody>
      </p:sp>
      <p:pic>
        <p:nvPicPr>
          <p:cNvPr id="75" name="Google Shape;75;p15"/>
          <p:cNvPicPr preferRelativeResize="0"/>
          <p:nvPr/>
        </p:nvPicPr>
        <p:blipFill>
          <a:blip r:embed="rId3">
            <a:alphaModFix/>
          </a:blip>
          <a:stretch>
            <a:fillRect/>
          </a:stretch>
        </p:blipFill>
        <p:spPr>
          <a:xfrm>
            <a:off x="0" y="3883750"/>
            <a:ext cx="1259750" cy="1259750"/>
          </a:xfrm>
          <a:prstGeom prst="rect">
            <a:avLst/>
          </a:prstGeom>
          <a:noFill/>
          <a:ln>
            <a:noFill/>
          </a:ln>
        </p:spPr>
      </p:pic>
      <p:sp>
        <p:nvSpPr>
          <p:cNvPr id="76" name="Google Shape;76;p15"/>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&amp; Bullitt East - Construction</a:t>
            </a:r>
            <a:endParaRPr b="1" sz="2800">
              <a:solidFill>
                <a:schemeClr val="dk2"/>
              </a:solidFill>
              <a:latin typeface="Oswald"/>
              <a:ea typeface="Oswald"/>
              <a:cs typeface="Oswald"/>
              <a:sym typeface="Oswald"/>
            </a:endParaRPr>
          </a:p>
        </p:txBody>
      </p:sp>
      <p:pic>
        <p:nvPicPr>
          <p:cNvPr id="77" name="Google Shape;77;p15"/>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78" name="Google Shape;78;p15"/>
          <p:cNvPicPr preferRelativeResize="0"/>
          <p:nvPr/>
        </p:nvPicPr>
        <p:blipFill rotWithShape="1">
          <a:blip r:embed="rId5">
            <a:alphaModFix/>
          </a:blip>
          <a:srcRect b="20106" l="23014" r="21716" t="25288"/>
          <a:stretch/>
        </p:blipFill>
        <p:spPr>
          <a:xfrm>
            <a:off x="7555325" y="2"/>
            <a:ext cx="1588675" cy="98099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pic>
        <p:nvPicPr>
          <p:cNvPr id="83" name="Google Shape;83;p16"/>
          <p:cNvPicPr preferRelativeResize="0"/>
          <p:nvPr/>
        </p:nvPicPr>
        <p:blipFill rotWithShape="1">
          <a:blip r:embed="rId3">
            <a:alphaModFix/>
          </a:blip>
          <a:srcRect b="0" l="0" r="0" t="24488"/>
          <a:stretch/>
        </p:blipFill>
        <p:spPr>
          <a:xfrm>
            <a:off x="0" y="0"/>
            <a:ext cx="9144000" cy="3883750"/>
          </a:xfrm>
          <a:prstGeom prst="rect">
            <a:avLst/>
          </a:prstGeom>
          <a:noFill/>
          <a:ln>
            <a:noFill/>
          </a:ln>
        </p:spPr>
      </p:pic>
      <p:pic>
        <p:nvPicPr>
          <p:cNvPr id="84" name="Google Shape;84;p16"/>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85" name="Google Shape;85;p16"/>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&amp; Bullitt East - Construction</a:t>
            </a:r>
            <a:endParaRPr b="1" sz="2800">
              <a:solidFill>
                <a:schemeClr val="dk2"/>
              </a:solidFill>
              <a:latin typeface="Oswald"/>
              <a:ea typeface="Oswald"/>
              <a:cs typeface="Oswald"/>
              <a:sym typeface="Oswald"/>
            </a:endParaRPr>
          </a:p>
        </p:txBody>
      </p:sp>
      <p:pic>
        <p:nvPicPr>
          <p:cNvPr id="86" name="Google Shape;86;p16"/>
          <p:cNvPicPr preferRelativeResize="0"/>
          <p:nvPr/>
        </p:nvPicPr>
        <p:blipFill>
          <a:blip r:embed="rId5">
            <a:alphaModFix/>
          </a:blip>
          <a:stretch>
            <a:fillRect/>
          </a:stretch>
        </p:blipFill>
        <p:spPr>
          <a:xfrm>
            <a:off x="7555325" y="3883750"/>
            <a:ext cx="1588675" cy="1259750"/>
          </a:xfrm>
          <a:prstGeom prst="rect">
            <a:avLst/>
          </a:prstGeom>
          <a:noFill/>
          <a:ln>
            <a:noFill/>
          </a:ln>
        </p:spPr>
      </p:pic>
      <p:pic>
        <p:nvPicPr>
          <p:cNvPr id="87" name="Google Shape;87;p16"/>
          <p:cNvPicPr preferRelativeResize="0"/>
          <p:nvPr/>
        </p:nvPicPr>
        <p:blipFill rotWithShape="1">
          <a:blip r:embed="rId6">
            <a:alphaModFix/>
          </a:blip>
          <a:srcRect b="20106" l="23014" r="21716" t="25288"/>
          <a:stretch/>
        </p:blipFill>
        <p:spPr>
          <a:xfrm>
            <a:off x="0" y="2902752"/>
            <a:ext cx="1588675" cy="980998"/>
          </a:xfrm>
          <a:prstGeom prst="rect">
            <a:avLst/>
          </a:prstGeom>
          <a:noFill/>
          <a:ln>
            <a:noFill/>
          </a:ln>
        </p:spPr>
      </p:pic>
      <p:pic>
        <p:nvPicPr>
          <p:cNvPr id="88" name="Google Shape;88;p16"/>
          <p:cNvPicPr preferRelativeResize="0"/>
          <p:nvPr/>
        </p:nvPicPr>
        <p:blipFill>
          <a:blip r:embed="rId7">
            <a:alphaModFix/>
          </a:blip>
          <a:stretch>
            <a:fillRect/>
          </a:stretch>
        </p:blipFill>
        <p:spPr>
          <a:xfrm>
            <a:off x="7633000" y="2686288"/>
            <a:ext cx="1165976" cy="116597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