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2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5143500" type="screen16x9"/>
  <p:notesSz cx="6858000" cy="9144000"/>
  <p:embeddedFontLst>
    <p:embeddedFont>
      <p:font typeface="Arial Narrow" panose="020B0606020202030204" pitchFamily="34" charset="0"/>
      <p:regular r:id="rId23"/>
      <p:bold r:id="rId24"/>
      <p:italic r:id="rId25"/>
      <p:boldItalic r:id="rId26"/>
    </p:embeddedFont>
    <p:embeddedFont>
      <p:font typeface="Century Gothic" panose="020B0502020202020204" pitchFamily="34" charset="0"/>
      <p:regular r:id="rId27"/>
      <p:bold r:id="rId28"/>
      <p:italic r:id="rId29"/>
      <p:boldItalic r:id="rId30"/>
    </p:embeddedFont>
    <p:embeddedFont>
      <p:font typeface="Lato" panose="020F0502020204030203" pitchFamily="34" charset="0"/>
      <p:regular r:id="rId31"/>
      <p:bold r:id="rId32"/>
      <p:italic r:id="rId33"/>
      <p:boldItalic r:id="rId34"/>
    </p:embeddedFont>
    <p:embeddedFont>
      <p:font typeface="Libre Franklin" pitchFamily="2" charset="0"/>
      <p:regular r:id="rId35"/>
      <p:bold r:id="rId36"/>
      <p:italic r:id="rId37"/>
      <p:boldItalic r:id="rId38"/>
    </p:embeddedFont>
    <p:embeddedFont>
      <p:font typeface="Libre Franklin Medium" pitchFamily="2" charset="0"/>
      <p:regular r:id="rId39"/>
      <p:bold r:id="rId40"/>
      <p:italic r:id="rId41"/>
      <p:boldItalic r:id="rId42"/>
    </p:embeddedFont>
    <p:embeddedFont>
      <p:font typeface="Playfair Display" panose="00000500000000000000" pitchFamily="2" charset="0"/>
      <p:regular r:id="rId43"/>
      <p:bold r:id="rId44"/>
      <p:italic r:id="rId45"/>
      <p:boldItalic r:id="rId4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FB9326C-7503-4FC8-BACC-920EA1B9C48C}">
  <a:tblStyle styleId="{7FB9326C-7503-4FC8-BACC-920EA1B9C48C}" styleName="Table_0">
    <a:wholeTbl>
      <a:tcTxStyle b="off" i="off">
        <a:font>
          <a:latin typeface="Century Gothic"/>
          <a:ea typeface="Century Gothic"/>
          <a:cs typeface="Century Gothic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BEBEB"/>
          </a:solidFill>
        </a:fill>
      </a:tcStyle>
    </a:wholeTbl>
    <a:band1H>
      <a:tcTxStyle/>
      <a:tcStyle>
        <a:tcBdr/>
        <a:fill>
          <a:solidFill>
            <a:srgbClr val="D5D5D5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D5D5D5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entury Gothic"/>
          <a:ea typeface="Century Gothic"/>
          <a:cs typeface="Century Gothic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entury Gothic"/>
          <a:ea typeface="Century Gothic"/>
          <a:cs typeface="Century Gothic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entury Gothic"/>
          <a:ea typeface="Century Gothic"/>
          <a:cs typeface="Century Gothic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entury Gothic"/>
          <a:ea typeface="Century Gothic"/>
          <a:cs typeface="Century Gothic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7A643EB7-FEDA-48BC-9227-EACBBB682386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68AE4DB5-4571-4F50-A59A-7934B9728EED}" styleName="Table_2">
    <a:wholeTbl>
      <a:tcTxStyle b="off" i="off">
        <a:font>
          <a:latin typeface="Century Gothic"/>
          <a:ea typeface="Century Gothic"/>
          <a:cs typeface="Century Gothic"/>
        </a:font>
        <a:schemeClr val="lt1"/>
      </a:tcTxStyle>
      <a:tcStyle>
        <a:tcBdr>
          <a:left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2">
              <a:alpha val="20000"/>
            </a:schemeClr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508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FFFFFF">
              <a:alpha val="0"/>
            </a:srgbClr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/>
      <a:tcStyle>
        <a:tcBdr>
          <a:bottom>
            <a:ln w="254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rgbClr val="FFFFFF">
              <a:alpha val="0"/>
            </a:srgbClr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123D6A3A-BC39-48FB-B63D-592887D4BB14}" styleName="Table_3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F035D961-008F-4C31-A004-18592E761FF7}" styleName="Table_4">
    <a:wholeTbl>
      <a:tcTxStyle b="off" i="off">
        <a:font>
          <a:latin typeface="Century Gothic"/>
          <a:ea typeface="Century Gothic"/>
          <a:cs typeface="Century Gothic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E6E6"/>
          </a:solidFill>
        </a:fill>
      </a:tcStyle>
    </a:wholeTbl>
    <a:band1H>
      <a:tcTxStyle/>
      <a:tcStyle>
        <a:tcBdr/>
        <a:fill>
          <a:solidFill>
            <a:srgbClr val="FFCAC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FCAC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entury Gothic"/>
          <a:ea typeface="Century Gothic"/>
          <a:cs typeface="Century Gothic"/>
        </a:font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 i="off">
        <a:font>
          <a:latin typeface="Century Gothic"/>
          <a:ea typeface="Century Gothic"/>
          <a:cs typeface="Century Gothic"/>
        </a:font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 i="off">
        <a:font>
          <a:latin typeface="Century Gothic"/>
          <a:ea typeface="Century Gothic"/>
          <a:cs typeface="Century Gothic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4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entury Gothic"/>
          <a:ea typeface="Century Gothic"/>
          <a:cs typeface="Century Gothic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4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38" d="100"/>
          <a:sy n="138" d="100"/>
        </p:scale>
        <p:origin x="834" y="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9" Type="http://schemas.openxmlformats.org/officeDocument/2006/relationships/font" Target="fonts/font17.fntdata"/><Relationship Id="rId21" Type="http://schemas.openxmlformats.org/officeDocument/2006/relationships/slide" Target="slides/slide20.xml"/><Relationship Id="rId34" Type="http://schemas.openxmlformats.org/officeDocument/2006/relationships/font" Target="fonts/font12.fntdata"/><Relationship Id="rId42" Type="http://schemas.openxmlformats.org/officeDocument/2006/relationships/font" Target="fonts/font20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7.fntdata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font" Target="fonts/font15.fntdata"/><Relationship Id="rId40" Type="http://schemas.openxmlformats.org/officeDocument/2006/relationships/font" Target="fonts/font18.fntdata"/><Relationship Id="rId45" Type="http://schemas.openxmlformats.org/officeDocument/2006/relationships/font" Target="fonts/font2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font" Target="fonts/font14.fntdata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4" Type="http://schemas.openxmlformats.org/officeDocument/2006/relationships/font" Target="fonts/font2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font" Target="fonts/font13.fntdata"/><Relationship Id="rId43" Type="http://schemas.openxmlformats.org/officeDocument/2006/relationships/font" Target="fonts/font21.fntdata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font" Target="fonts/font16.fntdata"/><Relationship Id="rId46" Type="http://schemas.openxmlformats.org/officeDocument/2006/relationships/font" Target="fonts/font24.fntdata"/><Relationship Id="rId20" Type="http://schemas.openxmlformats.org/officeDocument/2006/relationships/slide" Target="slides/slide19.xml"/><Relationship Id="rId41" Type="http://schemas.openxmlformats.org/officeDocument/2006/relationships/font" Target="fonts/font1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3ac639828a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3ac639828a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3a9bc820e61_0_3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1125000" cy="1125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85" name="Google Shape;85;g3a9bc820e61_0_36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1500000" cy="11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00" tIns="20950" rIns="41900" bIns="209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Calibri"/>
              <a:buNone/>
            </a:pPr>
            <a:r>
              <a:rPr lang="en" sz="600">
                <a:solidFill>
                  <a:schemeClr val="dk1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</a:rPr>
              <a:t>Based on weights approved by the Kentucky Board of Education (KBE).</a:t>
            </a:r>
            <a:endParaRPr sz="6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g3a9bc820e61_0_36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1500000" cy="11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00" tIns="20950" rIns="41900" bIns="2095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Calibri"/>
              <a:buNone/>
            </a:pPr>
            <a:fld id="{00000000-1234-1234-1234-123412341234}" type="slidenum">
              <a:rPr lang="en" sz="6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sz="6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3a9bc820e61_0_4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1125000" cy="1125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3" name="Google Shape;93;g3a9bc820e61_0_44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1500000" cy="11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00" tIns="20950" rIns="41900" bIns="2095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g3a9bc820e61_0_44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1500000" cy="11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00" tIns="20950" rIns="41900" bIns="2095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fld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3a9d3d53250_0_15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3a9d3d53250_0_15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3a9bc820e61_0_3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1125000" cy="1125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25" name="Google Shape;125;g3a9bc820e61_0_37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1500000" cy="11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00" tIns="20950" rIns="41900" bIns="2095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g3a9bc820e61_0_37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1500000" cy="11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00" tIns="20950" rIns="41900" bIns="2095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fld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3a9bc820e61_0_3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1125000" cy="1125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32" name="Google Shape;132;g3a9bc820e61_0_38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1500000" cy="11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00" tIns="20950" rIns="41900" bIns="2095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g3a9bc820e61_0_38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1500000" cy="11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00" tIns="20950" rIns="41900" bIns="2095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fld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3a9bc820e61_0_3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1125000" cy="1125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40" name="Google Shape;140;g3a9bc820e61_0_39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1500000" cy="11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00" tIns="20950" rIns="41900" bIns="2095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g3a9bc820e61_0_39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1500000" cy="11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00" tIns="20950" rIns="41900" bIns="2095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fld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3a9bc820e61_0_3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1125000" cy="1125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47" name="Google Shape;147;g3a9bc820e61_0_39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1500000" cy="11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00" tIns="20950" rIns="41900" bIns="2095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g3a9bc820e61_0_39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1500000" cy="11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00" tIns="20950" rIns="41900" bIns="2095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fld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3a9d3d53250_0_15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3a9d3d53250_0_15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3a9d3d53250_0_15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3a9d3d53250_0_15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3a9bc820e61_0_4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7419" y="685800"/>
            <a:ext cx="3429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3a9bc820e61_0_4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3a9bc820e61_0_4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1125000" cy="1125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75" name="Google Shape;175;g3a9bc820e61_0_41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1500000" cy="11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00" tIns="20950" rIns="41900" bIns="2095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QSCS Survey results are more than a participation rate.</a:t>
            </a:r>
            <a:endParaRPr sz="6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Positively affiliated scores will generate a higher score for this indicator; negatively affiliated scores will generate a lower score for this indicator.</a:t>
            </a:r>
            <a:endParaRPr sz="6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That score will then calculate into 4% of a school's overall performance rating for accountability.</a:t>
            </a:r>
            <a:endParaRPr sz="6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g3a9bc820e61_0_41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1500000" cy="11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00" tIns="20950" rIns="41900" bIns="2095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12</a:t>
            </a:fld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3a9bc820e61_0_4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1125000" cy="1125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81" name="Google Shape;181;g3a9bc820e61_0_420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1500000" cy="11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00" tIns="20950" rIns="41900" bIns="2095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g3a9bc820e61_0_420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1500000" cy="11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00" tIns="20950" rIns="41900" bIns="2095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13</a:t>
            </a:fld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3a9bc820e61_0_4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7419" y="685800"/>
            <a:ext cx="3429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3a9bc820e61_0_4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3a9bc820e61_0_4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1125000" cy="1125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96" name="Google Shape;196;g3a9bc820e61_0_47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1500000" cy="11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00" tIns="20950" rIns="41900" bIns="2095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15</a:t>
            </a:fld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g3a9bc820e61_0_47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1500000" cy="11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00" tIns="20950" rIns="41900" bIns="2095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3a9bc820e61_0_4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1125000" cy="1125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03" name="Google Shape;203;g3a9bc820e61_0_479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1500000" cy="11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00" tIns="20950" rIns="41900" bIns="2095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g3a9bc820e61_0_479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1500000" cy="11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00" tIns="20950" rIns="41900" bIns="2095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16</a:t>
            </a:fld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3a9bc820e61_0_4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7419" y="685800"/>
            <a:ext cx="3429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3a9bc820e61_0_4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3a9bc820e61_0_4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1125000" cy="1125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21" name="Google Shape;221;g3a9bc820e61_0_49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1500000" cy="11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00" tIns="20950" rIns="41900" bIns="2095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18</a:t>
            </a:fld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g3a9bc820e61_0_49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1500000" cy="11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00" tIns="20950" rIns="41900" bIns="2095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3a9bc820e61_0_4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1125000" cy="1125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28" name="Google Shape;228;g3a9bc820e61_0_496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1500000" cy="11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00" tIns="20950" rIns="41900" bIns="2095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19</a:t>
            </a:fld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g3a9bc820e61_0_496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1500000" cy="11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00" tIns="20950" rIns="41900" bIns="2095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3ac7c972cc1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" name="Google Shape;235;g3ac7c972cc1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2749050" y="748800"/>
            <a:ext cx="3645900" cy="36459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2992950" y="992700"/>
            <a:ext cx="3158100" cy="3158100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3096250" y="1627200"/>
            <a:ext cx="2951400" cy="158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3096363" y="3266930"/>
            <a:ext cx="2951400" cy="701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sz="1800" b="1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sz="1800" b="1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sz="1800" b="1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sz="1800" b="1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sz="1800" b="1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sz="1800" b="1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sz="1800" b="1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sz="1800" b="1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title"/>
          </p:nvPr>
        </p:nvSpPr>
        <p:spPr>
          <a:xfrm>
            <a:off x="509550" y="1423875"/>
            <a:ext cx="8124900" cy="179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sz="4800" b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sz="4800" b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sz="4800" b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sz="4800" b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sz="4800" b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sz="4800" b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sz="4800" b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sz="4800" b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sz="4800" b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3" name="Google Shape;33;p7"/>
          <p:cNvSpPr txBox="1">
            <a:spLocks noGrp="1"/>
          </p:cNvSpPr>
          <p:nvPr>
            <p:ph type="body" idx="1"/>
          </p:nvPr>
        </p:nvSpPr>
        <p:spPr>
          <a:xfrm>
            <a:off x="311700" y="1391378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dk2"/>
        </a:solidFill>
        <a:effectLst/>
      </p:bgPr>
    </p:bg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sz="4800" b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sz="4800" b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sz="4800" b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sz="4800" b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sz="4800" b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sz="4800" b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sz="4800" b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sz="4800" b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sz="4800" b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37" name="Google Shape;37;p8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0" name="Google Shape;40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1" name="Google Shape;41;p9"/>
          <p:cNvSpPr txBox="1">
            <a:spLocks noGrp="1"/>
          </p:cNvSpPr>
          <p:nvPr>
            <p:ph type="title"/>
          </p:nvPr>
        </p:nvSpPr>
        <p:spPr>
          <a:xfrm>
            <a:off x="265500" y="1107950"/>
            <a:ext cx="4045200" cy="1683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ubTitle" idx="1"/>
          </p:nvPr>
        </p:nvSpPr>
        <p:spPr>
          <a:xfrm>
            <a:off x="265500" y="2845201"/>
            <a:ext cx="40452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>
            <a:spLocks noGrp="1"/>
          </p:cNvSpPr>
          <p:nvPr>
            <p:ph type="body" idx="1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1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" name="Google Shape;50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233100"/>
            <a:ext cx="8520600" cy="1610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t>xx%</a:t>
            </a:r>
          </a:p>
        </p:txBody>
      </p:sp>
      <p:sp>
        <p:nvSpPr>
          <p:cNvPr id="51" name="Google Shape;51;p11"/>
          <p:cNvSpPr txBox="1">
            <a:spLocks noGrp="1"/>
          </p:cNvSpPr>
          <p:nvPr>
            <p:ph type="body" idx="1"/>
          </p:nvPr>
        </p:nvSpPr>
        <p:spPr>
          <a:xfrm>
            <a:off x="311700" y="2919450"/>
            <a:ext cx="8520600" cy="107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2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 txBox="1">
            <a:spLocks noGrp="1"/>
          </p:cNvSpPr>
          <p:nvPr>
            <p:ph type="title"/>
          </p:nvPr>
        </p:nvSpPr>
        <p:spPr>
          <a:xfrm>
            <a:off x="484583" y="339539"/>
            <a:ext cx="7053600" cy="105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body" idx="1"/>
          </p:nvPr>
        </p:nvSpPr>
        <p:spPr>
          <a:xfrm>
            <a:off x="827484" y="1539689"/>
            <a:ext cx="6710100" cy="314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98450" algn="l">
              <a:spcBef>
                <a:spcPts val="800"/>
              </a:spcBef>
              <a:spcAft>
                <a:spcPts val="0"/>
              </a:spcAft>
              <a:buSzPts val="1100"/>
              <a:buChar char="●"/>
              <a:defRPr/>
            </a:lvl1pPr>
            <a:lvl2pPr marL="914400" lvl="1" indent="-298450" algn="l">
              <a:spcBef>
                <a:spcPts val="8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spcBef>
                <a:spcPts val="8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spcBef>
                <a:spcPts val="8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spcBef>
                <a:spcPts val="8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spcBef>
                <a:spcPts val="8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spcBef>
                <a:spcPts val="8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spcBef>
                <a:spcPts val="8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spcBef>
                <a:spcPts val="80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8" name="Google Shape;58;p13"/>
          <p:cNvSpPr txBox="1">
            <a:spLocks noGrp="1"/>
          </p:cNvSpPr>
          <p:nvPr>
            <p:ph type="dt" idx="10"/>
          </p:nvPr>
        </p:nvSpPr>
        <p:spPr>
          <a:xfrm rot="5400000">
            <a:off x="7616654" y="1343101"/>
            <a:ext cx="7431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ftr" idx="11"/>
          </p:nvPr>
        </p:nvSpPr>
        <p:spPr>
          <a:xfrm rot="5400000">
            <a:off x="6713603" y="2419050"/>
            <a:ext cx="28950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sldNum" idx="12"/>
          </p:nvPr>
        </p:nvSpPr>
        <p:spPr>
          <a:xfrm>
            <a:off x="7764405" y="221797"/>
            <a:ext cx="628800" cy="57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>
  <p:cSld name="SECTION_HEADER_1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866217" y="2146300"/>
            <a:ext cx="6619200" cy="14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Century Gothic"/>
              <a:buNone/>
              <a:defRPr sz="30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1"/>
          </p:nvPr>
        </p:nvSpPr>
        <p:spPr>
          <a:xfrm>
            <a:off x="866216" y="3583036"/>
            <a:ext cx="6619200" cy="6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spcBef>
                <a:spcPts val="800"/>
              </a:spcBef>
              <a:spcAft>
                <a:spcPts val="0"/>
              </a:spcAft>
              <a:buSzPts val="1200"/>
              <a:buNone/>
              <a:defRPr sz="1500" cap="none">
                <a:solidFill>
                  <a:schemeClr val="accent1"/>
                </a:solidFill>
              </a:defRPr>
            </a:lvl1pPr>
            <a:lvl2pPr marL="914400" lvl="1" indent="-228600" algn="l">
              <a:spcBef>
                <a:spcPts val="800"/>
              </a:spcBef>
              <a:spcAft>
                <a:spcPts val="0"/>
              </a:spcAft>
              <a:buSzPts val="1100"/>
              <a:buNone/>
              <a:defRPr sz="1400">
                <a:solidFill>
                  <a:schemeClr val="lt1"/>
                </a:solidFill>
              </a:defRPr>
            </a:lvl2pPr>
            <a:lvl3pPr marL="1371600" lvl="2" indent="-228600" algn="l">
              <a:spcBef>
                <a:spcPts val="800"/>
              </a:spcBef>
              <a:spcAft>
                <a:spcPts val="0"/>
              </a:spcAft>
              <a:buSzPts val="1000"/>
              <a:buNone/>
              <a:defRPr sz="1200">
                <a:solidFill>
                  <a:schemeClr val="lt1"/>
                </a:solidFill>
              </a:defRPr>
            </a:lvl3pPr>
            <a:lvl4pPr marL="1828800" lvl="3" indent="-228600" algn="l">
              <a:spcBef>
                <a:spcPts val="800"/>
              </a:spcBef>
              <a:spcAft>
                <a:spcPts val="0"/>
              </a:spcAft>
              <a:buSzPts val="800"/>
              <a:buNone/>
              <a:defRPr sz="1100">
                <a:solidFill>
                  <a:schemeClr val="lt1"/>
                </a:solidFill>
              </a:defRPr>
            </a:lvl4pPr>
            <a:lvl5pPr marL="2286000" lvl="4" indent="-228600" algn="l">
              <a:spcBef>
                <a:spcPts val="800"/>
              </a:spcBef>
              <a:spcAft>
                <a:spcPts val="0"/>
              </a:spcAft>
              <a:buSzPts val="800"/>
              <a:buNone/>
              <a:defRPr sz="1100">
                <a:solidFill>
                  <a:schemeClr val="lt1"/>
                </a:solidFill>
              </a:defRPr>
            </a:lvl5pPr>
            <a:lvl6pPr marL="2743200" lvl="5" indent="-228600" algn="l">
              <a:spcBef>
                <a:spcPts val="800"/>
              </a:spcBef>
              <a:spcAft>
                <a:spcPts val="0"/>
              </a:spcAft>
              <a:buSzPts val="800"/>
              <a:buNone/>
              <a:defRPr sz="1100">
                <a:solidFill>
                  <a:schemeClr val="lt1"/>
                </a:solidFill>
              </a:defRPr>
            </a:lvl6pPr>
            <a:lvl7pPr marL="3200400" lvl="6" indent="-228600" algn="l">
              <a:spcBef>
                <a:spcPts val="800"/>
              </a:spcBef>
              <a:spcAft>
                <a:spcPts val="0"/>
              </a:spcAft>
              <a:buSzPts val="800"/>
              <a:buNone/>
              <a:defRPr sz="1100">
                <a:solidFill>
                  <a:schemeClr val="lt1"/>
                </a:solidFill>
              </a:defRPr>
            </a:lvl7pPr>
            <a:lvl8pPr marL="3657600" lvl="7" indent="-228600" algn="l">
              <a:spcBef>
                <a:spcPts val="800"/>
              </a:spcBef>
              <a:spcAft>
                <a:spcPts val="0"/>
              </a:spcAft>
              <a:buSzPts val="800"/>
              <a:buNone/>
              <a:defRPr sz="1100">
                <a:solidFill>
                  <a:schemeClr val="lt1"/>
                </a:solidFill>
              </a:defRPr>
            </a:lvl8pPr>
            <a:lvl9pPr marL="4114800" lvl="8" indent="-228600" algn="l">
              <a:spcBef>
                <a:spcPts val="800"/>
              </a:spcBef>
              <a:spcAft>
                <a:spcPts val="0"/>
              </a:spcAft>
              <a:buSzPts val="800"/>
              <a:buNone/>
              <a:defRPr sz="11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dt" idx="10"/>
          </p:nvPr>
        </p:nvSpPr>
        <p:spPr>
          <a:xfrm rot="5400000">
            <a:off x="7616654" y="1343101"/>
            <a:ext cx="7431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ftr" idx="11"/>
          </p:nvPr>
        </p:nvSpPr>
        <p:spPr>
          <a:xfrm rot="5400000">
            <a:off x="6713603" y="2419050"/>
            <a:ext cx="28950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sldNum" idx="12"/>
          </p:nvPr>
        </p:nvSpPr>
        <p:spPr>
          <a:xfrm>
            <a:off x="7764405" y="221797"/>
            <a:ext cx="628800" cy="57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7" name="Google Shape;67;p14"/>
          <p:cNvSpPr/>
          <p:nvPr/>
        </p:nvSpPr>
        <p:spPr>
          <a:xfrm>
            <a:off x="1547127" y="514856"/>
            <a:ext cx="5830972" cy="4644763"/>
          </a:xfrm>
          <a:custGeom>
            <a:avLst/>
            <a:gdLst/>
            <a:ahLst/>
            <a:cxnLst/>
            <a:rect l="l" t="t" r="r" b="b"/>
            <a:pathLst>
              <a:path w="7774629" h="6193018" extrusionOk="0">
                <a:moveTo>
                  <a:pt x="3887320" y="0"/>
                </a:moveTo>
                <a:cubicBezTo>
                  <a:pt x="6034243" y="0"/>
                  <a:pt x="7774629" y="1739299"/>
                  <a:pt x="7774629" y="3884811"/>
                </a:cubicBezTo>
                <a:lnTo>
                  <a:pt x="7774629" y="6193018"/>
                </a:lnTo>
                <a:lnTo>
                  <a:pt x="0" y="6193018"/>
                </a:lnTo>
                <a:lnTo>
                  <a:pt x="0" y="3884811"/>
                </a:lnTo>
                <a:cubicBezTo>
                  <a:pt x="0" y="1739299"/>
                  <a:pt x="1740414" y="0"/>
                  <a:pt x="3887320" y="0"/>
                </a:cubicBezTo>
                <a:close/>
              </a:path>
            </a:pathLst>
          </a:custGeom>
          <a:solidFill>
            <a:srgbClr val="D7D7D7">
              <a:alpha val="98820"/>
            </a:srgbClr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" name="Google Shape;68;p14"/>
          <p:cNvSpPr/>
          <p:nvPr/>
        </p:nvSpPr>
        <p:spPr>
          <a:xfrm>
            <a:off x="5707689" y="1"/>
            <a:ext cx="1705251" cy="2360999"/>
          </a:xfrm>
          <a:custGeom>
            <a:avLst/>
            <a:gdLst/>
            <a:ahLst/>
            <a:cxnLst/>
            <a:rect l="l" t="t" r="r" b="b"/>
            <a:pathLst>
              <a:path w="2273668" h="3147998" extrusionOk="0">
                <a:moveTo>
                  <a:pt x="183295" y="0"/>
                </a:moveTo>
                <a:lnTo>
                  <a:pt x="2273668" y="0"/>
                </a:lnTo>
                <a:lnTo>
                  <a:pt x="2273668" y="3147998"/>
                </a:lnTo>
                <a:lnTo>
                  <a:pt x="2096300" y="3147998"/>
                </a:lnTo>
                <a:lnTo>
                  <a:pt x="2033714" y="3144814"/>
                </a:lnTo>
                <a:cubicBezTo>
                  <a:pt x="895944" y="3028420"/>
                  <a:pt x="0" y="2060597"/>
                  <a:pt x="0" y="886966"/>
                </a:cubicBezTo>
                <a:cubicBezTo>
                  <a:pt x="0" y="576250"/>
                  <a:pt x="63712" y="279606"/>
                  <a:pt x="178732" y="941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9" name="Google Shape;69;p14"/>
          <p:cNvSpPr/>
          <p:nvPr/>
        </p:nvSpPr>
        <p:spPr>
          <a:xfrm>
            <a:off x="7412939" y="1"/>
            <a:ext cx="1691196" cy="2356168"/>
          </a:xfrm>
          <a:custGeom>
            <a:avLst/>
            <a:gdLst/>
            <a:ahLst/>
            <a:cxnLst/>
            <a:rect l="l" t="t" r="r" b="b"/>
            <a:pathLst>
              <a:path w="2254928" h="3141557" extrusionOk="0">
                <a:moveTo>
                  <a:pt x="0" y="0"/>
                </a:moveTo>
                <a:lnTo>
                  <a:pt x="2080472" y="0"/>
                </a:lnTo>
                <a:lnTo>
                  <a:pt x="2154269" y="202607"/>
                </a:lnTo>
                <a:cubicBezTo>
                  <a:pt x="2219730" y="414134"/>
                  <a:pt x="2254928" y="638939"/>
                  <a:pt x="2254928" y="871976"/>
                </a:cubicBezTo>
                <a:cubicBezTo>
                  <a:pt x="2254928" y="2045607"/>
                  <a:pt x="1374977" y="3005515"/>
                  <a:pt x="231934" y="3128339"/>
                </a:cubicBezTo>
                <a:lnTo>
                  <a:pt x="19" y="3141557"/>
                </a:lnTo>
                <a:lnTo>
                  <a:pt x="0" y="3141557"/>
                </a:lnTo>
                <a:lnTo>
                  <a:pt x="0" y="2729990"/>
                </a:lnTo>
                <a:lnTo>
                  <a:pt x="0" y="2344136"/>
                </a:lnTo>
                <a:lnTo>
                  <a:pt x="0" y="1983167"/>
                </a:lnTo>
                <a:lnTo>
                  <a:pt x="0" y="1646252"/>
                </a:lnTo>
                <a:lnTo>
                  <a:pt x="0" y="1332565"/>
                </a:lnTo>
                <a:lnTo>
                  <a:pt x="0" y="1041273"/>
                </a:lnTo>
                <a:lnTo>
                  <a:pt x="0" y="771549"/>
                </a:lnTo>
                <a:lnTo>
                  <a:pt x="0" y="522561"/>
                </a:lnTo>
                <a:lnTo>
                  <a:pt x="0" y="293482"/>
                </a:lnTo>
                <a:lnTo>
                  <a:pt x="0" y="8348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0" name="Google Shape;70;p14"/>
          <p:cNvSpPr/>
          <p:nvPr/>
        </p:nvSpPr>
        <p:spPr>
          <a:xfrm>
            <a:off x="6296798" y="1"/>
            <a:ext cx="2219402" cy="1764595"/>
          </a:xfrm>
          <a:custGeom>
            <a:avLst/>
            <a:gdLst/>
            <a:ahLst/>
            <a:cxnLst/>
            <a:rect l="l" t="t" r="r" b="b"/>
            <a:pathLst>
              <a:path w="2959203" h="2352793" extrusionOk="0">
                <a:moveTo>
                  <a:pt x="289830" y="0"/>
                </a:moveTo>
                <a:lnTo>
                  <a:pt x="2669374" y="0"/>
                </a:lnTo>
                <a:lnTo>
                  <a:pt x="2706511" y="49584"/>
                </a:lnTo>
                <a:cubicBezTo>
                  <a:pt x="2839459" y="246061"/>
                  <a:pt x="2926309" y="476187"/>
                  <a:pt x="2951565" y="724493"/>
                </a:cubicBezTo>
                <a:lnTo>
                  <a:pt x="2959203" y="875514"/>
                </a:lnTo>
                <a:lnTo>
                  <a:pt x="2959203" y="875554"/>
                </a:lnTo>
                <a:lnTo>
                  <a:pt x="2951565" y="1026575"/>
                </a:lnTo>
                <a:cubicBezTo>
                  <a:pt x="2875795" y="1771492"/>
                  <a:pt x="2245691" y="2352793"/>
                  <a:pt x="1479602" y="2352793"/>
                </a:cubicBezTo>
                <a:cubicBezTo>
                  <a:pt x="662440" y="2352793"/>
                  <a:pt x="0" y="1691401"/>
                  <a:pt x="0" y="875534"/>
                </a:cubicBezTo>
                <a:cubicBezTo>
                  <a:pt x="0" y="569583"/>
                  <a:pt x="93156" y="285356"/>
                  <a:pt x="252694" y="49584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1" name="Google Shape;71;p14"/>
          <p:cNvSpPr/>
          <p:nvPr/>
        </p:nvSpPr>
        <p:spPr>
          <a:xfrm>
            <a:off x="1043140" y="2347997"/>
            <a:ext cx="2329686" cy="2811623"/>
          </a:xfrm>
          <a:custGeom>
            <a:avLst/>
            <a:gdLst/>
            <a:ahLst/>
            <a:cxnLst/>
            <a:rect l="l" t="t" r="r" b="b"/>
            <a:pathLst>
              <a:path w="3106248" h="3748831" extrusionOk="0">
                <a:moveTo>
                  <a:pt x="0" y="0"/>
                </a:moveTo>
                <a:lnTo>
                  <a:pt x="3106248" y="3748831"/>
                </a:lnTo>
                <a:lnTo>
                  <a:pt x="0" y="3748831"/>
                </a:lnTo>
                <a:close/>
              </a:path>
            </a:pathLst>
          </a:custGeom>
          <a:solidFill>
            <a:schemeClr val="accent2">
              <a:alpha val="98820"/>
            </a:schemeClr>
          </a:solidFill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2" name="Google Shape;72;p14"/>
          <p:cNvSpPr/>
          <p:nvPr/>
        </p:nvSpPr>
        <p:spPr>
          <a:xfrm>
            <a:off x="0" y="2347996"/>
            <a:ext cx="1050480" cy="2811624"/>
          </a:xfrm>
          <a:custGeom>
            <a:avLst/>
            <a:gdLst/>
            <a:ahLst/>
            <a:cxnLst/>
            <a:rect l="l" t="t" r="r" b="b"/>
            <a:pathLst>
              <a:path w="1400640" h="3748832" extrusionOk="0">
                <a:moveTo>
                  <a:pt x="1400640" y="0"/>
                </a:moveTo>
                <a:lnTo>
                  <a:pt x="1400640" y="3748832"/>
                </a:lnTo>
                <a:lnTo>
                  <a:pt x="0" y="3748832"/>
                </a:lnTo>
                <a:lnTo>
                  <a:pt x="0" y="168474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>
  <p:cSld name="1_Title and Content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5"/>
          <p:cNvSpPr txBox="1">
            <a:spLocks noGrp="1"/>
          </p:cNvSpPr>
          <p:nvPr>
            <p:ph type="title"/>
          </p:nvPr>
        </p:nvSpPr>
        <p:spPr>
          <a:xfrm>
            <a:off x="229441" y="87261"/>
            <a:ext cx="70788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15"/>
          <p:cNvSpPr txBox="1">
            <a:spLocks noGrp="1"/>
          </p:cNvSpPr>
          <p:nvPr>
            <p:ph type="body" idx="1"/>
          </p:nvPr>
        </p:nvSpPr>
        <p:spPr>
          <a:xfrm>
            <a:off x="229442" y="1123983"/>
            <a:ext cx="7078800" cy="3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98450" algn="l">
              <a:spcBef>
                <a:spcPts val="800"/>
              </a:spcBef>
              <a:spcAft>
                <a:spcPts val="0"/>
              </a:spcAft>
              <a:buSzPts val="1100"/>
              <a:buChar char="●"/>
              <a:defRPr/>
            </a:lvl1pPr>
            <a:lvl2pPr marL="914400" lvl="1" indent="-298450" algn="l">
              <a:spcBef>
                <a:spcPts val="8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spcBef>
                <a:spcPts val="8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79400" algn="l">
              <a:spcBef>
                <a:spcPts val="800"/>
              </a:spcBef>
              <a:spcAft>
                <a:spcPts val="0"/>
              </a:spcAft>
              <a:buSzPts val="800"/>
              <a:buChar char="●"/>
              <a:defRPr>
                <a:solidFill>
                  <a:schemeClr val="lt1"/>
                </a:solidFill>
              </a:defRPr>
            </a:lvl4pPr>
            <a:lvl5pPr marL="2286000" lvl="4" indent="-279400" algn="l">
              <a:spcBef>
                <a:spcPts val="800"/>
              </a:spcBef>
              <a:spcAft>
                <a:spcPts val="0"/>
              </a:spcAft>
              <a:buSzPts val="800"/>
              <a:buFont typeface="Libre Franklin Medium"/>
              <a:buChar char="●"/>
              <a:defRPr>
                <a:solidFill>
                  <a:schemeClr val="lt1"/>
                </a:solidFill>
              </a:defRPr>
            </a:lvl5pPr>
            <a:lvl6pPr marL="2743200" lvl="5" indent="-298450" algn="l">
              <a:spcBef>
                <a:spcPts val="8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spcBef>
                <a:spcPts val="8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spcBef>
                <a:spcPts val="8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spcBef>
                <a:spcPts val="80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coral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sz="3200" b="1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sz="3200" b="1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sz="3200" b="1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sz="3200" b="1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sz="3200" b="1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sz="3200" b="1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sz="3200" b="1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sz="3200" b="1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sz="3200" b="1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  <a:defRPr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00"/>
        </a:solidFill>
        <a:effectLst/>
      </p:bgPr>
    </p:bg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 txBox="1">
            <a:spLocks noGrp="1"/>
          </p:cNvSpPr>
          <p:nvPr>
            <p:ph type="title"/>
          </p:nvPr>
        </p:nvSpPr>
        <p:spPr>
          <a:xfrm>
            <a:off x="-194250" y="165475"/>
            <a:ext cx="9447900" cy="1686300"/>
          </a:xfrm>
          <a:prstGeom prst="rect">
            <a:avLst/>
          </a:prstGeom>
          <a:solidFill>
            <a:srgbClr val="A5A5A5"/>
          </a:solidFill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700">
                <a:solidFill>
                  <a:schemeClr val="lt1"/>
                </a:solidFill>
              </a:rPr>
              <a:t>TODD COUNTY CENTRAL </a:t>
            </a:r>
            <a:endParaRPr sz="3700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700">
                <a:solidFill>
                  <a:schemeClr val="lt1"/>
                </a:solidFill>
              </a:rPr>
              <a:t>HIGH SCHOOL</a:t>
            </a:r>
            <a:endParaRPr sz="3700">
              <a:solidFill>
                <a:schemeClr val="lt1"/>
              </a:solidFill>
            </a:endParaRPr>
          </a:p>
        </p:txBody>
      </p:sp>
      <p:sp>
        <p:nvSpPr>
          <p:cNvPr id="81" name="Google Shape;81;p16"/>
          <p:cNvSpPr txBox="1">
            <a:spLocks noGrp="1"/>
          </p:cNvSpPr>
          <p:nvPr>
            <p:ph type="body" idx="1"/>
          </p:nvPr>
        </p:nvSpPr>
        <p:spPr>
          <a:xfrm>
            <a:off x="-116550" y="3275000"/>
            <a:ext cx="9339000" cy="1470600"/>
          </a:xfrm>
          <a:prstGeom prst="rect">
            <a:avLst/>
          </a:prstGeom>
          <a:solidFill>
            <a:srgbClr val="9E9E9E"/>
          </a:solidFill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ctr" rtl="0">
              <a:spcBef>
                <a:spcPts val="800"/>
              </a:spcBef>
              <a:spcAft>
                <a:spcPts val="0"/>
              </a:spcAft>
              <a:buNone/>
            </a:pPr>
            <a:r>
              <a:rPr lang="en" sz="3300">
                <a:solidFill>
                  <a:srgbClr val="434343"/>
                </a:solidFill>
              </a:rPr>
              <a:t>2024 - 2025 TESTING DATA</a:t>
            </a:r>
            <a:endParaRPr sz="3800">
              <a:solidFill>
                <a:srgbClr val="434343"/>
              </a:solidFill>
            </a:endParaRPr>
          </a:p>
        </p:txBody>
      </p:sp>
      <p:pic>
        <p:nvPicPr>
          <p:cNvPr id="82" name="Google Shape;82;p16" title="TCCHSlogo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52400" y="1498422"/>
            <a:ext cx="2239199" cy="2239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7F7F"/>
        </a:solid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7"/>
          <p:cNvSpPr txBox="1">
            <a:spLocks noGrp="1"/>
          </p:cNvSpPr>
          <p:nvPr>
            <p:ph type="title"/>
          </p:nvPr>
        </p:nvSpPr>
        <p:spPr>
          <a:xfrm>
            <a:off x="243200" y="115199"/>
            <a:ext cx="6825600" cy="71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700"/>
              <a:buFont typeface="Century Gothic"/>
              <a:buNone/>
            </a:pPr>
            <a:r>
              <a:rPr lang="en" sz="2700">
                <a:solidFill>
                  <a:srgbClr val="CC0000"/>
                </a:solidFill>
              </a:rPr>
              <a:t>Overall Designations</a:t>
            </a:r>
            <a:endParaRPr>
              <a:solidFill>
                <a:srgbClr val="CC0000"/>
              </a:solidFill>
            </a:endParaRPr>
          </a:p>
        </p:txBody>
      </p:sp>
      <p:sp>
        <p:nvSpPr>
          <p:cNvPr id="89" name="Google Shape;89;p17"/>
          <p:cNvSpPr txBox="1">
            <a:spLocks noGrp="1"/>
          </p:cNvSpPr>
          <p:nvPr>
            <p:ph type="body" idx="1"/>
          </p:nvPr>
        </p:nvSpPr>
        <p:spPr>
          <a:xfrm>
            <a:off x="513050" y="1036832"/>
            <a:ext cx="5266200" cy="30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 fontScale="92500"/>
          </a:bodyPr>
          <a:lstStyle/>
          <a:p>
            <a:pPr marL="254000" lvl="0" indent="-252253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80952"/>
              <a:buChar char="●"/>
            </a:pPr>
            <a:r>
              <a:rPr lang="en" sz="2100">
                <a:solidFill>
                  <a:schemeClr val="lt1"/>
                </a:solidFill>
              </a:rPr>
              <a:t>An overall performance score combines performance on the exclusive state indicators for elementary, middle and high schools.</a:t>
            </a:r>
            <a:endParaRPr>
              <a:solidFill>
                <a:schemeClr val="lt1"/>
              </a:solidFill>
            </a:endParaRPr>
          </a:p>
          <a:p>
            <a:pPr marL="254000" lvl="0" indent="-252253" algn="l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ct val="80952"/>
              <a:buChar char="●"/>
            </a:pPr>
            <a:r>
              <a:rPr lang="en" sz="2100">
                <a:solidFill>
                  <a:schemeClr val="lt1"/>
                </a:solidFill>
              </a:rPr>
              <a:t>The ratings will be reported using a color rating system to communicate performance of schools, with Red being the lowest rating and Blue being the highest rating.</a:t>
            </a:r>
            <a:endParaRPr>
              <a:solidFill>
                <a:schemeClr val="lt1"/>
              </a:solidFill>
            </a:endParaRPr>
          </a:p>
          <a:p>
            <a:pPr marL="254000" lvl="0" indent="-177800" algn="l" rtl="0">
              <a:spcBef>
                <a:spcPts val="800"/>
              </a:spcBef>
              <a:spcAft>
                <a:spcPts val="0"/>
              </a:spcAft>
              <a:buSzPct val="66666"/>
              <a:buNone/>
            </a:pPr>
            <a:endParaRPr/>
          </a:p>
        </p:txBody>
      </p:sp>
      <p:graphicFrame>
        <p:nvGraphicFramePr>
          <p:cNvPr id="90" name="Google Shape;90;p17"/>
          <p:cNvGraphicFramePr/>
          <p:nvPr/>
        </p:nvGraphicFramePr>
        <p:xfrm>
          <a:off x="6394906" y="1036831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{7FB9326C-7503-4FC8-BACC-920EA1B9C48C}</a:tableStyleId>
              </a:tblPr>
              <a:tblGrid>
                <a:gridCol w="1755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139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Blue</a:t>
                      </a:r>
                      <a:endParaRPr sz="1100"/>
                    </a:p>
                  </a:txBody>
                  <a:tcPr marL="68600" marR="68600" marT="34300" marB="34300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39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Green</a:t>
                      </a:r>
                      <a:endParaRPr sz="110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1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68600" marR="68600" marT="34300" marB="34300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39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Yellow</a:t>
                      </a:r>
                      <a:endParaRPr sz="1100"/>
                    </a:p>
                  </a:txBody>
                  <a:tcPr marL="68600" marR="68600" marT="34300" marB="34300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39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Orange</a:t>
                      </a:r>
                      <a:endParaRPr sz="1100"/>
                    </a:p>
                  </a:txBody>
                  <a:tcPr marL="68600" marR="68600" marT="34300" marB="34300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39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1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Red</a:t>
                      </a:r>
                      <a:endParaRPr sz="1100"/>
                    </a:p>
                  </a:txBody>
                  <a:tcPr marL="68600" marR="68600" marT="34300" marB="34300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7F7F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>
            <a:spLocks noGrp="1"/>
          </p:cNvSpPr>
          <p:nvPr>
            <p:ph type="title"/>
          </p:nvPr>
        </p:nvSpPr>
        <p:spPr>
          <a:xfrm>
            <a:off x="1068000" y="0"/>
            <a:ext cx="7008000" cy="58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Century Gothic"/>
              <a:buNone/>
            </a:pPr>
            <a:r>
              <a:rPr lang="en" sz="2700">
                <a:solidFill>
                  <a:schemeClr val="lt1"/>
                </a:solidFill>
              </a:rPr>
              <a:t>State Indicators in the Accountability System</a:t>
            </a:r>
            <a:endParaRPr>
              <a:solidFill>
                <a:schemeClr val="lt1"/>
              </a:solidFill>
            </a:endParaRPr>
          </a:p>
        </p:txBody>
      </p:sp>
      <p:grpSp>
        <p:nvGrpSpPr>
          <p:cNvPr id="97" name="Google Shape;97;p18"/>
          <p:cNvGrpSpPr/>
          <p:nvPr/>
        </p:nvGrpSpPr>
        <p:grpSpPr>
          <a:xfrm>
            <a:off x="2178232" y="567234"/>
            <a:ext cx="4338289" cy="4548245"/>
            <a:chOff x="3209109" y="0"/>
            <a:chExt cx="5784385" cy="6064327"/>
          </a:xfrm>
        </p:grpSpPr>
        <p:sp>
          <p:nvSpPr>
            <p:cNvPr id="98" name="Google Shape;98;p18"/>
            <p:cNvSpPr/>
            <p:nvPr/>
          </p:nvSpPr>
          <p:spPr>
            <a:xfrm>
              <a:off x="4855249" y="1956664"/>
              <a:ext cx="2486700" cy="2151000"/>
            </a:xfrm>
            <a:prstGeom prst="hexagon">
              <a:avLst>
                <a:gd name="adj" fmla="val 28570"/>
                <a:gd name="vf" fmla="val 115470"/>
              </a:avLst>
            </a:prstGeom>
            <a:solidFill>
              <a:schemeClr val="lt1"/>
            </a:solidFill>
            <a:ln w="14300" cap="rnd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99;p18"/>
            <p:cNvSpPr txBox="1"/>
            <p:nvPr/>
          </p:nvSpPr>
          <p:spPr>
            <a:xfrm>
              <a:off x="5113031" y="2234521"/>
              <a:ext cx="1976400" cy="1438200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>
              <a:noFill/>
            </a:ln>
          </p:spPr>
          <p:txBody>
            <a:bodyPr spcFirstLastPara="1" wrap="square" lIns="22850" tIns="22850" rIns="22850" bIns="228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Arial"/>
                <a:buNone/>
              </a:pPr>
              <a:r>
                <a:rPr lang="en" sz="2000" b="1" i="0" u="none" strike="noStrike" cap="none">
                  <a:solidFill>
                    <a:srgbClr val="595959"/>
                  </a:solidFill>
                  <a:latin typeface="Arial"/>
                  <a:ea typeface="Arial"/>
                  <a:cs typeface="Arial"/>
                  <a:sym typeface="Arial"/>
                </a:rPr>
                <a:t>State Indicators</a:t>
              </a:r>
              <a:endParaRPr sz="1300" b="1">
                <a:solidFill>
                  <a:srgbClr val="595959"/>
                </a:solidFill>
              </a:endParaRPr>
            </a:p>
          </p:txBody>
        </p:sp>
        <p:sp>
          <p:nvSpPr>
            <p:cNvPr id="100" name="Google Shape;100;p18"/>
            <p:cNvSpPr/>
            <p:nvPr/>
          </p:nvSpPr>
          <p:spPr>
            <a:xfrm>
              <a:off x="6414763" y="927257"/>
              <a:ext cx="938100" cy="808500"/>
            </a:xfrm>
            <a:prstGeom prst="hexagon">
              <a:avLst>
                <a:gd name="adj" fmla="val 28900"/>
                <a:gd name="vf" fmla="val 115470"/>
              </a:avLst>
            </a:prstGeom>
            <a:noFill/>
            <a:ln>
              <a:noFill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101;p18"/>
            <p:cNvSpPr/>
            <p:nvPr/>
          </p:nvSpPr>
          <p:spPr>
            <a:xfrm>
              <a:off x="5086690" y="0"/>
              <a:ext cx="2037900" cy="1762800"/>
            </a:xfrm>
            <a:prstGeom prst="hexagon">
              <a:avLst>
                <a:gd name="adj" fmla="val 28570"/>
                <a:gd name="vf" fmla="val 115470"/>
              </a:avLst>
            </a:prstGeom>
            <a:solidFill>
              <a:srgbClr val="CC0000"/>
            </a:solidFill>
            <a:ln w="14300" cap="rnd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18"/>
            <p:cNvSpPr txBox="1"/>
            <p:nvPr/>
          </p:nvSpPr>
          <p:spPr>
            <a:xfrm>
              <a:off x="5424398" y="292157"/>
              <a:ext cx="1362300" cy="1178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5225" tIns="15225" rIns="15225" bIns="152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Arial"/>
                <a:buNone/>
              </a:pPr>
              <a:r>
                <a:rPr lang="en" sz="12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State Assessment Results in Reading and Mathematics</a:t>
              </a:r>
              <a:endParaRPr sz="1100"/>
            </a:p>
          </p:txBody>
        </p:sp>
        <p:sp>
          <p:nvSpPr>
            <p:cNvPr id="103" name="Google Shape;103;p18"/>
            <p:cNvSpPr/>
            <p:nvPr/>
          </p:nvSpPr>
          <p:spPr>
            <a:xfrm>
              <a:off x="7509729" y="2438522"/>
              <a:ext cx="938100" cy="808500"/>
            </a:xfrm>
            <a:prstGeom prst="hexagon">
              <a:avLst>
                <a:gd name="adj" fmla="val 28900"/>
                <a:gd name="vf" fmla="val 115470"/>
              </a:avLst>
            </a:prstGeom>
            <a:noFill/>
            <a:ln>
              <a:noFill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04;p18"/>
            <p:cNvSpPr/>
            <p:nvPr/>
          </p:nvSpPr>
          <p:spPr>
            <a:xfrm>
              <a:off x="6955594" y="1084327"/>
              <a:ext cx="2037900" cy="1762800"/>
            </a:xfrm>
            <a:prstGeom prst="hexagon">
              <a:avLst>
                <a:gd name="adj" fmla="val 28570"/>
                <a:gd name="vf" fmla="val 115470"/>
              </a:avLst>
            </a:prstGeom>
            <a:solidFill>
              <a:srgbClr val="CC0000"/>
            </a:solidFill>
            <a:ln w="14300" cap="rnd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105;p18"/>
            <p:cNvSpPr txBox="1"/>
            <p:nvPr/>
          </p:nvSpPr>
          <p:spPr>
            <a:xfrm>
              <a:off x="7293302" y="1376484"/>
              <a:ext cx="1362300" cy="1178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5225" tIns="15225" rIns="15225" bIns="152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Arial"/>
                <a:buNone/>
              </a:pPr>
              <a:r>
                <a:rPr lang="en" sz="12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State Assessment Results in Science, Social Studies and Writing</a:t>
              </a:r>
              <a:endParaRPr sz="1100"/>
            </a:p>
          </p:txBody>
        </p:sp>
        <p:sp>
          <p:nvSpPr>
            <p:cNvPr id="106" name="Google Shape;106;p18"/>
            <p:cNvSpPr/>
            <p:nvPr/>
          </p:nvSpPr>
          <p:spPr>
            <a:xfrm>
              <a:off x="6749095" y="4144458"/>
              <a:ext cx="938100" cy="808500"/>
            </a:xfrm>
            <a:prstGeom prst="hexagon">
              <a:avLst>
                <a:gd name="adj" fmla="val 28900"/>
                <a:gd name="vf" fmla="val 115470"/>
              </a:avLst>
            </a:prstGeom>
            <a:noFill/>
            <a:ln>
              <a:noFill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107;p18"/>
            <p:cNvSpPr/>
            <p:nvPr/>
          </p:nvSpPr>
          <p:spPr>
            <a:xfrm>
              <a:off x="6955594" y="3215987"/>
              <a:ext cx="2037900" cy="1762800"/>
            </a:xfrm>
            <a:prstGeom prst="hexagon">
              <a:avLst>
                <a:gd name="adj" fmla="val 28570"/>
                <a:gd name="vf" fmla="val 115470"/>
              </a:avLst>
            </a:prstGeom>
            <a:solidFill>
              <a:srgbClr val="CC0000"/>
            </a:solidFill>
            <a:ln w="14300" cap="rnd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18"/>
            <p:cNvSpPr txBox="1"/>
            <p:nvPr/>
          </p:nvSpPr>
          <p:spPr>
            <a:xfrm>
              <a:off x="7293302" y="3508144"/>
              <a:ext cx="1362300" cy="1178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5225" tIns="15225" rIns="15225" bIns="152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Arial"/>
                <a:buNone/>
              </a:pPr>
              <a:r>
                <a:rPr lang="en" sz="12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Quality of School Climate and Safety</a:t>
              </a:r>
              <a:endParaRPr sz="1100"/>
            </a:p>
          </p:txBody>
        </p:sp>
        <p:sp>
          <p:nvSpPr>
            <p:cNvPr id="109" name="Google Shape;109;p18"/>
            <p:cNvSpPr/>
            <p:nvPr/>
          </p:nvSpPr>
          <p:spPr>
            <a:xfrm>
              <a:off x="4862259" y="4321540"/>
              <a:ext cx="938100" cy="808500"/>
            </a:xfrm>
            <a:prstGeom prst="hexagon">
              <a:avLst>
                <a:gd name="adj" fmla="val 28900"/>
                <a:gd name="vf" fmla="val 115470"/>
              </a:avLst>
            </a:prstGeom>
            <a:noFill/>
            <a:ln>
              <a:noFill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110;p18"/>
            <p:cNvSpPr/>
            <p:nvPr/>
          </p:nvSpPr>
          <p:spPr>
            <a:xfrm>
              <a:off x="5086690" y="4301527"/>
              <a:ext cx="2037900" cy="1762800"/>
            </a:xfrm>
            <a:prstGeom prst="hexagon">
              <a:avLst>
                <a:gd name="adj" fmla="val 28570"/>
                <a:gd name="vf" fmla="val 115470"/>
              </a:avLst>
            </a:prstGeom>
            <a:solidFill>
              <a:srgbClr val="CC0000"/>
            </a:solidFill>
            <a:ln w="14300" cap="rnd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11;p18"/>
            <p:cNvSpPr txBox="1"/>
            <p:nvPr/>
          </p:nvSpPr>
          <p:spPr>
            <a:xfrm>
              <a:off x="5424398" y="4593684"/>
              <a:ext cx="1362300" cy="1178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5225" tIns="15225" rIns="15225" bIns="152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Arial"/>
                <a:buNone/>
              </a:pPr>
              <a:r>
                <a:rPr lang="en" sz="12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English Learner Progress</a:t>
              </a:r>
              <a:endParaRPr sz="1100"/>
            </a:p>
          </p:txBody>
        </p:sp>
        <p:sp>
          <p:nvSpPr>
            <p:cNvPr id="112" name="Google Shape;112;p18"/>
            <p:cNvSpPr/>
            <p:nvPr/>
          </p:nvSpPr>
          <p:spPr>
            <a:xfrm>
              <a:off x="3749362" y="2810881"/>
              <a:ext cx="938100" cy="808500"/>
            </a:xfrm>
            <a:prstGeom prst="hexagon">
              <a:avLst>
                <a:gd name="adj" fmla="val 28900"/>
                <a:gd name="vf" fmla="val 115470"/>
              </a:avLst>
            </a:prstGeom>
            <a:noFill/>
            <a:ln>
              <a:noFill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18"/>
            <p:cNvSpPr/>
            <p:nvPr/>
          </p:nvSpPr>
          <p:spPr>
            <a:xfrm>
              <a:off x="3209109" y="3217200"/>
              <a:ext cx="2037900" cy="1762800"/>
            </a:xfrm>
            <a:prstGeom prst="hexagon">
              <a:avLst>
                <a:gd name="adj" fmla="val 28570"/>
                <a:gd name="vf" fmla="val 115470"/>
              </a:avLst>
            </a:prstGeom>
            <a:solidFill>
              <a:srgbClr val="CC0000"/>
            </a:solidFill>
            <a:ln w="14300" cap="rnd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18"/>
            <p:cNvSpPr txBox="1"/>
            <p:nvPr/>
          </p:nvSpPr>
          <p:spPr>
            <a:xfrm>
              <a:off x="3546817" y="3509357"/>
              <a:ext cx="1362300" cy="1178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5225" tIns="15225" rIns="15225" bIns="152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Arial"/>
                <a:buNone/>
              </a:pPr>
              <a:r>
                <a:rPr lang="en" sz="12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Post- secondary Readiness (high school only)</a:t>
              </a:r>
              <a:endParaRPr sz="1100"/>
            </a:p>
          </p:txBody>
        </p:sp>
        <p:sp>
          <p:nvSpPr>
            <p:cNvPr id="115" name="Google Shape;115;p18"/>
            <p:cNvSpPr/>
            <p:nvPr/>
          </p:nvSpPr>
          <p:spPr>
            <a:xfrm>
              <a:off x="3209109" y="1081901"/>
              <a:ext cx="2037900" cy="1762800"/>
            </a:xfrm>
            <a:prstGeom prst="hexagon">
              <a:avLst>
                <a:gd name="adj" fmla="val 28570"/>
                <a:gd name="vf" fmla="val 115470"/>
              </a:avLst>
            </a:prstGeom>
            <a:solidFill>
              <a:srgbClr val="CC0000"/>
            </a:solidFill>
            <a:ln w="14300" cap="rnd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116;p18"/>
            <p:cNvSpPr txBox="1"/>
            <p:nvPr/>
          </p:nvSpPr>
          <p:spPr>
            <a:xfrm>
              <a:off x="3546817" y="1374058"/>
              <a:ext cx="1362300" cy="1178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5225" tIns="15225" rIns="15225" bIns="152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Arial"/>
                <a:buNone/>
              </a:pPr>
              <a:r>
                <a:rPr lang="en" sz="12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Graduation Rate, 4- and 5-year cohort (high school only)</a:t>
              </a:r>
              <a:endParaRPr sz="1100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7F7F"/>
        </a:solidFill>
        <a:effectLst/>
      </p:bgPr>
    </p:bg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9"/>
          <p:cNvSpPr txBox="1">
            <a:spLocks noGrp="1"/>
          </p:cNvSpPr>
          <p:nvPr>
            <p:ph type="title"/>
          </p:nvPr>
        </p:nvSpPr>
        <p:spPr>
          <a:xfrm>
            <a:off x="484583" y="339539"/>
            <a:ext cx="7053600" cy="10503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</a:rPr>
              <a:t>Overall Accountability Weights</a:t>
            </a:r>
            <a:endParaRPr>
              <a:solidFill>
                <a:schemeClr val="lt1"/>
              </a:solidFill>
            </a:endParaRPr>
          </a:p>
        </p:txBody>
      </p:sp>
      <p:graphicFrame>
        <p:nvGraphicFramePr>
          <p:cNvPr id="122" name="Google Shape;122;p19"/>
          <p:cNvGraphicFramePr/>
          <p:nvPr/>
        </p:nvGraphicFramePr>
        <p:xfrm>
          <a:off x="469838" y="10000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{7A643EB7-FEDA-48BC-9227-EACBBB682386}</a:tableStyleId>
              </a:tblPr>
              <a:tblGrid>
                <a:gridCol w="1435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4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53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953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953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953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62900">
                <a:tc gridSpan="7"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/>
                        <a:t>Overall Accountability Weights</a:t>
                      </a:r>
                      <a:endParaRPr sz="1800" b="1"/>
                    </a:p>
                  </a:txBody>
                  <a:tcPr marL="91425" marR="91425" marT="19050" marB="1905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39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 b="1"/>
                        <a:t>State Assessment Results in Reading and Math</a:t>
                      </a:r>
                      <a:endParaRPr sz="1000" b="1"/>
                    </a:p>
                  </a:txBody>
                  <a:tcPr marL="28575" marR="28575" marT="19050" marB="1905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 b="1"/>
                        <a:t>State Assessment Results in Science, Social Studies and Writing</a:t>
                      </a:r>
                      <a:endParaRPr sz="1000" b="1"/>
                    </a:p>
                  </a:txBody>
                  <a:tcPr marL="28575" marR="28575" marT="19050" marB="1905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 b="1"/>
                        <a:t>English Learner Progress</a:t>
                      </a:r>
                      <a:endParaRPr sz="1000" b="1"/>
                    </a:p>
                  </a:txBody>
                  <a:tcPr marL="28575" marR="28575" marT="19050" marB="1905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 b="1"/>
                        <a:t>Quality of School Climate and Safety</a:t>
                      </a:r>
                      <a:endParaRPr sz="1000" b="1"/>
                    </a:p>
                  </a:txBody>
                  <a:tcPr marL="28575" marR="28575" marT="19050" marB="1905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 b="1"/>
                        <a:t>Post secondary Readiness</a:t>
                      </a:r>
                      <a:endParaRPr sz="1000" b="1"/>
                    </a:p>
                  </a:txBody>
                  <a:tcPr marL="28575" marR="28575" marT="19050" marB="1905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 b="1"/>
                        <a:t>Graduation Rate (4 &amp; 5 year cohort)</a:t>
                      </a:r>
                      <a:endParaRPr sz="1000" b="1"/>
                    </a:p>
                  </a:txBody>
                  <a:tcPr marL="28575" marR="28575" marT="19050" marB="1905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8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 b="1">
                          <a:solidFill>
                            <a:schemeClr val="dk1"/>
                          </a:solidFill>
                        </a:rPr>
                        <a:t>High Schools</a:t>
                      </a:r>
                      <a:endParaRPr sz="1000" b="1">
                        <a:solidFill>
                          <a:schemeClr val="dk1"/>
                        </a:solidFill>
                      </a:endParaRPr>
                    </a:p>
                  </a:txBody>
                  <a:tcPr marL="28575" marR="28575" marT="19050" marB="19050" anchor="ctr">
                    <a:lnL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</a:rPr>
                        <a:t>45</a:t>
                      </a:r>
                      <a:endParaRPr sz="1000">
                        <a:solidFill>
                          <a:schemeClr val="dk1"/>
                        </a:solidFill>
                      </a:endParaRPr>
                    </a:p>
                  </a:txBody>
                  <a:tcPr marL="28575" marR="28575" marT="19050" marB="19050" anchor="ctr">
                    <a:lnL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</a:rPr>
                        <a:t>20</a:t>
                      </a:r>
                      <a:endParaRPr sz="1000">
                        <a:solidFill>
                          <a:schemeClr val="dk1"/>
                        </a:solidFill>
                      </a:endParaRPr>
                    </a:p>
                  </a:txBody>
                  <a:tcPr marL="28575" marR="28575" marT="19050" marB="19050" anchor="ctr">
                    <a:lnL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</a:rPr>
                        <a:t>5</a:t>
                      </a:r>
                      <a:endParaRPr sz="1000">
                        <a:solidFill>
                          <a:schemeClr val="dk1"/>
                        </a:solidFill>
                      </a:endParaRPr>
                    </a:p>
                  </a:txBody>
                  <a:tcPr marL="28575" marR="28575" marT="19050" marB="19050" anchor="ctr">
                    <a:lnL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</a:rPr>
                        <a:t>4</a:t>
                      </a:r>
                      <a:endParaRPr sz="1000">
                        <a:solidFill>
                          <a:schemeClr val="dk1"/>
                        </a:solidFill>
                      </a:endParaRPr>
                    </a:p>
                  </a:txBody>
                  <a:tcPr marL="28575" marR="28575" marT="19050" marB="19050" anchor="ctr">
                    <a:lnL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</a:rPr>
                        <a:t>20</a:t>
                      </a:r>
                      <a:endParaRPr sz="1000">
                        <a:solidFill>
                          <a:schemeClr val="dk1"/>
                        </a:solidFill>
                      </a:endParaRPr>
                    </a:p>
                  </a:txBody>
                  <a:tcPr marL="28575" marR="28575" marT="19050" marB="19050" anchor="ctr">
                    <a:lnL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</a:rPr>
                        <a:t>6</a:t>
                      </a:r>
                      <a:endParaRPr sz="1000">
                        <a:solidFill>
                          <a:schemeClr val="dk1"/>
                        </a:solidFill>
                      </a:endParaRPr>
                    </a:p>
                  </a:txBody>
                  <a:tcPr marL="28575" marR="28575" marT="19050" marB="19050" anchor="ctr">
                    <a:lnL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94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 b="1"/>
                        <a:t>TCCHS</a:t>
                      </a:r>
                      <a:endParaRPr sz="1000" b="1"/>
                    </a:p>
                  </a:txBody>
                  <a:tcPr marL="28575" marR="28575" marT="19050" marB="1905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47.368</a:t>
                      </a:r>
                      <a:endParaRPr sz="1000"/>
                    </a:p>
                  </a:txBody>
                  <a:tcPr marL="28575" marR="28575" marT="19050" marB="1905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21.053</a:t>
                      </a:r>
                      <a:endParaRPr sz="1000"/>
                    </a:p>
                  </a:txBody>
                  <a:tcPr marL="28575" marR="28575" marT="19050" marB="1905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NA</a:t>
                      </a:r>
                      <a:endParaRPr sz="1000"/>
                    </a:p>
                  </a:txBody>
                  <a:tcPr marL="28575" marR="28575" marT="19050" marB="1905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4.211</a:t>
                      </a:r>
                      <a:endParaRPr sz="1000"/>
                    </a:p>
                  </a:txBody>
                  <a:tcPr marL="28575" marR="28575" marT="19050" marB="1905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21.053</a:t>
                      </a:r>
                      <a:endParaRPr sz="1000"/>
                    </a:p>
                  </a:txBody>
                  <a:tcPr marL="28575" marR="28575" marT="19050" marB="1905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6.316</a:t>
                      </a:r>
                      <a:endParaRPr sz="1000"/>
                    </a:p>
                  </a:txBody>
                  <a:tcPr marL="28575" marR="28575" marT="19050" marB="1905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3A3A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7F7F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0"/>
          <p:cNvSpPr txBox="1">
            <a:spLocks noGrp="1"/>
          </p:cNvSpPr>
          <p:nvPr>
            <p:ph type="title"/>
          </p:nvPr>
        </p:nvSpPr>
        <p:spPr>
          <a:xfrm>
            <a:off x="1103363" y="1780967"/>
            <a:ext cx="6619200" cy="14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entury Gothic"/>
              <a:buNone/>
            </a:pPr>
            <a:r>
              <a:rPr lang="en">
                <a:solidFill>
                  <a:srgbClr val="CC0000"/>
                </a:solidFill>
              </a:rPr>
              <a:t>Accountability Profile and Indicator Scores and Ratings</a:t>
            </a:r>
            <a:endParaRPr>
              <a:solidFill>
                <a:srgbClr val="CC0000"/>
              </a:solidFill>
            </a:endParaRPr>
          </a:p>
        </p:txBody>
      </p:sp>
      <p:sp>
        <p:nvSpPr>
          <p:cNvPr id="129" name="Google Shape;129;p20"/>
          <p:cNvSpPr txBox="1">
            <a:spLocks noGrp="1"/>
          </p:cNvSpPr>
          <p:nvPr>
            <p:ph type="body" idx="1"/>
          </p:nvPr>
        </p:nvSpPr>
        <p:spPr>
          <a:xfrm>
            <a:off x="2436506" y="3217914"/>
            <a:ext cx="4511400" cy="6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 fontScale="850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ct val="80000"/>
              <a:buNone/>
            </a:pPr>
            <a:r>
              <a:rPr lang="en">
                <a:solidFill>
                  <a:srgbClr val="000000"/>
                </a:solidFill>
              </a:rPr>
              <a:t>OVERALL SCORE, OVERALL PERFORMANCE RATING (COLOR), FEDERAL CLASSIFICATIONS, INDICATOR SCORES AND RATINGS</a:t>
            </a:r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9999"/>
        </a:solid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1"/>
          <p:cNvSpPr txBox="1">
            <a:spLocks noGrp="1"/>
          </p:cNvSpPr>
          <p:nvPr>
            <p:ph type="title"/>
          </p:nvPr>
        </p:nvSpPr>
        <p:spPr>
          <a:xfrm>
            <a:off x="0" y="1"/>
            <a:ext cx="8457900" cy="7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Century Gothic"/>
              <a:buNone/>
            </a:pPr>
            <a:r>
              <a:rPr lang="en" sz="2700">
                <a:solidFill>
                  <a:srgbClr val="CC0000"/>
                </a:solidFill>
              </a:rPr>
              <a:t>Accountability Profile at Todd County Central High School</a:t>
            </a:r>
            <a:endParaRPr>
              <a:solidFill>
                <a:srgbClr val="CC0000"/>
              </a:solidFill>
            </a:endParaRPr>
          </a:p>
        </p:txBody>
      </p:sp>
      <p:graphicFrame>
        <p:nvGraphicFramePr>
          <p:cNvPr id="136" name="Google Shape;136;p21"/>
          <p:cNvGraphicFramePr/>
          <p:nvPr/>
        </p:nvGraphicFramePr>
        <p:xfrm>
          <a:off x="1942340" y="739199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{7FB9326C-7503-4FC8-BACC-920EA1B9C48C}</a:tableStyleId>
              </a:tblPr>
              <a:tblGrid>
                <a:gridCol w="1017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5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41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63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57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39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0" u="none" strike="noStrike" cap="none">
                          <a:solidFill>
                            <a:schemeClr val="lt1"/>
                          </a:solidFill>
                        </a:rPr>
                        <a:t>Red</a:t>
                      </a:r>
                      <a:endParaRPr sz="1100"/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0" u="none" strike="noStrike" cap="none">
                          <a:solidFill>
                            <a:schemeClr val="lt1"/>
                          </a:solidFill>
                        </a:rPr>
                        <a:t>Orange</a:t>
                      </a:r>
                      <a:endParaRPr sz="1100"/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0" u="none" strike="noStrike" cap="none">
                          <a:solidFill>
                            <a:schemeClr val="lt1"/>
                          </a:solidFill>
                        </a:rPr>
                        <a:t>Yellow</a:t>
                      </a:r>
                      <a:endParaRPr sz="1100"/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0" u="none" strike="noStrike" cap="none">
                          <a:solidFill>
                            <a:schemeClr val="lt1"/>
                          </a:solidFill>
                        </a:rPr>
                        <a:t>Green</a:t>
                      </a:r>
                      <a:endParaRPr sz="1100"/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b="0" u="none" strike="noStrike" cap="none">
                          <a:solidFill>
                            <a:schemeClr val="lt1"/>
                          </a:solidFill>
                        </a:rPr>
                        <a:t>Blue</a:t>
                      </a:r>
                      <a:endParaRPr sz="1100"/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7" name="Google Shape;137;p21"/>
          <p:cNvGraphicFramePr/>
          <p:nvPr/>
        </p:nvGraphicFramePr>
        <p:xfrm>
          <a:off x="417958" y="1880727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{7FB9326C-7503-4FC8-BACC-920EA1B9C48C}</a:tableStyleId>
              </a:tblPr>
              <a:tblGrid>
                <a:gridCol w="1725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2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283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21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971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682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u="none" strike="noStrike" cap="none">
                          <a:solidFill>
                            <a:schemeClr val="lt1"/>
                          </a:solidFill>
                        </a:rPr>
                        <a:t>School Name</a:t>
                      </a:r>
                      <a:endParaRPr sz="1100"/>
                    </a:p>
                  </a:txBody>
                  <a:tcPr marL="68600" marR="68600" marT="34300" marB="34300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u="none" strike="noStrike" cap="none">
                          <a:solidFill>
                            <a:schemeClr val="lt1"/>
                          </a:solidFill>
                        </a:rPr>
                        <a:t>Overall Performance (Color) Rating</a:t>
                      </a:r>
                      <a:endParaRPr sz="1100"/>
                    </a:p>
                  </a:txBody>
                  <a:tcPr marL="68600" marR="68600" marT="34300" marB="34300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u="none" strike="noStrike" cap="none">
                          <a:solidFill>
                            <a:schemeClr val="lt1"/>
                          </a:solidFill>
                        </a:rPr>
                        <a:t>Overall Score</a:t>
                      </a:r>
                      <a:endParaRPr sz="1100"/>
                    </a:p>
                  </a:txBody>
                  <a:tcPr marL="68600" marR="68600" marT="34300" marB="34300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Century Gothic"/>
                        <a:buNone/>
                      </a:pPr>
                      <a:r>
                        <a:rPr lang="en" sz="1400" u="none" strike="noStrike" cap="none">
                          <a:solidFill>
                            <a:schemeClr val="lt1"/>
                          </a:solidFill>
                        </a:rPr>
                        <a:t>CSI/TSI/ATSI</a:t>
                      </a:r>
                      <a:endParaRPr sz="1100"/>
                    </a:p>
                  </a:txBody>
                  <a:tcPr marL="68600" marR="68600" marT="34300" marB="34300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Century Gothic"/>
                        <a:buNone/>
                      </a:pPr>
                      <a:r>
                        <a:rPr lang="en" sz="1400" u="none" strike="noStrike" cap="none">
                          <a:solidFill>
                            <a:schemeClr val="lt1"/>
                          </a:solidFill>
                        </a:rPr>
                        <a:t>CSI/TSI/ATSI Reason</a:t>
                      </a:r>
                      <a:endParaRPr sz="1100"/>
                    </a:p>
                  </a:txBody>
                  <a:tcPr marL="68600" marR="68600" marT="34300" marB="34300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5959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029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>
                        <a:solidFill>
                          <a:schemeClr val="lt1"/>
                        </a:solidFill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900" u="none" strike="noStrike" cap="none">
                          <a:solidFill>
                            <a:schemeClr val="lt1"/>
                          </a:solidFill>
                        </a:rPr>
                        <a:t>Todd County Central High School</a:t>
                      </a:r>
                      <a:endParaRPr sz="1600"/>
                    </a:p>
                  </a:txBody>
                  <a:tcPr marL="68600" marR="68600" marT="34300" marB="34300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700" b="1">
                          <a:solidFill>
                            <a:schemeClr val="accent1"/>
                          </a:solidFill>
                          <a:highlight>
                            <a:srgbClr val="93C47D"/>
                          </a:highlight>
                        </a:rPr>
                        <a:t>GREEN</a:t>
                      </a:r>
                      <a:endParaRPr sz="1700" b="1">
                        <a:solidFill>
                          <a:schemeClr val="accent1"/>
                        </a:solidFill>
                        <a:highlight>
                          <a:srgbClr val="93C47D"/>
                        </a:highlight>
                      </a:endParaRPr>
                    </a:p>
                  </a:txBody>
                  <a:tcPr marL="68600" marR="68600" marT="34300" marB="34300" anchor="ctr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solidFill>
                            <a:schemeClr val="lt1"/>
                          </a:solidFill>
                        </a:rPr>
                        <a:t>75</a:t>
                      </a:r>
                      <a:r>
                        <a:rPr lang="en" sz="2100" u="none" strike="noStrike" cap="none">
                          <a:solidFill>
                            <a:schemeClr val="lt1"/>
                          </a:solidFill>
                        </a:rPr>
                        <a:t>.</a:t>
                      </a:r>
                      <a:r>
                        <a:rPr lang="en" sz="2100">
                          <a:solidFill>
                            <a:schemeClr val="lt1"/>
                          </a:solidFill>
                        </a:rPr>
                        <a:t>3</a:t>
                      </a:r>
                      <a:endParaRPr sz="1100"/>
                    </a:p>
                  </a:txBody>
                  <a:tcPr marL="68600" marR="68600" marT="34300" marB="34300" anchor="ctr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100"/>
                        <a:buFont typeface="Century Gothic"/>
                        <a:buNone/>
                      </a:pPr>
                      <a:r>
                        <a:rPr lang="en" sz="2100" u="none" strike="noStrike" cap="none">
                          <a:solidFill>
                            <a:schemeClr val="lt1"/>
                          </a:solidFill>
                        </a:rPr>
                        <a:t>N/A</a:t>
                      </a:r>
                      <a:endParaRPr sz="1100"/>
                    </a:p>
                  </a:txBody>
                  <a:tcPr marL="68600" marR="68600" marT="34300" marB="34300" anchor="ctr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100"/>
                        <a:buFont typeface="Century Gothic"/>
                        <a:buNone/>
                      </a:pPr>
                      <a:r>
                        <a:rPr lang="en" sz="2100" u="none" strike="noStrike" cap="none">
                          <a:solidFill>
                            <a:schemeClr val="lt1"/>
                          </a:solidFill>
                        </a:rPr>
                        <a:t>N/A</a:t>
                      </a:r>
                      <a:endParaRPr sz="1100"/>
                    </a:p>
                  </a:txBody>
                  <a:tcPr marL="68600" marR="68600" marT="34300" marB="34300" anchor="ctr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dk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7F7F"/>
        </a:solidFill>
        <a:effectLst/>
      </p:bgPr>
    </p:bg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2"/>
          <p:cNvSpPr txBox="1">
            <a:spLocks noGrp="1"/>
          </p:cNvSpPr>
          <p:nvPr>
            <p:ph type="title" idx="4294967295"/>
          </p:nvPr>
        </p:nvSpPr>
        <p:spPr>
          <a:xfrm>
            <a:off x="479850" y="106526"/>
            <a:ext cx="8184300" cy="701400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txBody>
          <a:bodyPr spcFirstLastPara="1" wrap="square" lIns="68575" tIns="34275" rIns="68575" bIns="34275" anchor="ctr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Libre Franklin Medium"/>
              <a:buNone/>
            </a:pPr>
            <a:r>
              <a:rPr lang="en" sz="2700">
                <a:solidFill>
                  <a:schemeClr val="accent3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Indicator Details at </a:t>
            </a:r>
            <a:r>
              <a:rPr lang="en" sz="2700">
                <a:solidFill>
                  <a:srgbClr val="FEFEFE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Todd County Central High School</a:t>
            </a:r>
            <a:endParaRPr/>
          </a:p>
        </p:txBody>
      </p:sp>
      <p:graphicFrame>
        <p:nvGraphicFramePr>
          <p:cNvPr id="144" name="Google Shape;144;p22"/>
          <p:cNvGraphicFramePr/>
          <p:nvPr/>
        </p:nvGraphicFramePr>
        <p:xfrm>
          <a:off x="479859" y="807915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{68AE4DB5-4571-4F50-A59A-7934B9728EED}</a:tableStyleId>
              </a:tblPr>
              <a:tblGrid>
                <a:gridCol w="1605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7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44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854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59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111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2396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 u="none" strike="noStrike" cap="none">
                          <a:solidFill>
                            <a:schemeClr val="lt1"/>
                          </a:solidFill>
                        </a:rPr>
                        <a:t>    </a:t>
                      </a:r>
                      <a:endParaRPr sz="1100"/>
                    </a:p>
                  </a:txBody>
                  <a:tcPr marL="68600" marR="68600" marT="34300" marB="343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 u="none" strike="noStrike" cap="none">
                          <a:solidFill>
                            <a:schemeClr val="lt1"/>
                          </a:solidFill>
                        </a:rPr>
                        <a:t>State Assessment Results in Reading/ Mathematics</a:t>
                      </a:r>
                      <a:br>
                        <a:rPr lang="en" sz="1200" b="1" u="none" strike="noStrike" cap="none">
                          <a:solidFill>
                            <a:srgbClr val="000000"/>
                          </a:solidFill>
                        </a:rPr>
                      </a:br>
                      <a:endParaRPr sz="1200" b="1" u="none" strike="noStrike" cap="none">
                        <a:solidFill>
                          <a:srgbClr val="000000"/>
                        </a:solidFill>
                      </a:endParaRPr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200"/>
                        <a:buFont typeface="Century Gothic"/>
                        <a:buNone/>
                      </a:pPr>
                      <a:r>
                        <a:rPr lang="en" sz="1200" b="1" u="none" strike="noStrike" cap="none">
                          <a:solidFill>
                            <a:schemeClr val="lt1"/>
                          </a:solidFill>
                        </a:rPr>
                        <a:t>State </a:t>
                      </a:r>
                      <a:endParaRPr sz="1400" b="1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200"/>
                        <a:buFont typeface="Century Gothic"/>
                        <a:buNone/>
                      </a:pPr>
                      <a:r>
                        <a:rPr lang="en" sz="1200" b="1" u="none" strike="noStrike" cap="none">
                          <a:solidFill>
                            <a:schemeClr val="lt1"/>
                          </a:solidFill>
                        </a:rPr>
                        <a:t>Assessment</a:t>
                      </a:r>
                      <a:endParaRPr sz="1100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200"/>
                        <a:buFont typeface="Century Gothic"/>
                        <a:buNone/>
                      </a:pPr>
                      <a:r>
                        <a:rPr lang="en" sz="1200" b="1" u="none" strike="noStrike" cap="none">
                          <a:solidFill>
                            <a:schemeClr val="lt1"/>
                          </a:solidFill>
                        </a:rPr>
                        <a:t> Results in Science/Social </a:t>
                      </a:r>
                      <a:br>
                        <a:rPr lang="en" sz="1200" b="1" u="none" strike="noStrike" cap="none">
                          <a:solidFill>
                            <a:srgbClr val="000000"/>
                          </a:solidFill>
                        </a:rPr>
                      </a:br>
                      <a:r>
                        <a:rPr lang="en" sz="1200" b="1" u="none" strike="noStrike" cap="none">
                          <a:solidFill>
                            <a:schemeClr val="lt1"/>
                          </a:solidFill>
                        </a:rPr>
                        <a:t>Studies/Writing </a:t>
                      </a:r>
                      <a:endParaRPr sz="1400" b="1" u="none" strike="noStrike" cap="none"/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200"/>
                        <a:buFont typeface="Century Gothic"/>
                        <a:buNone/>
                      </a:pPr>
                      <a:r>
                        <a:rPr lang="en" sz="1200" b="1" u="none" strike="noStrike" cap="none">
                          <a:solidFill>
                            <a:schemeClr val="lt1"/>
                          </a:solidFill>
                        </a:rPr>
                        <a:t>Quality of School Climate and Safety</a:t>
                      </a:r>
                      <a:endParaRPr sz="1100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200"/>
                        <a:buFont typeface="Century Gothic"/>
                        <a:buNone/>
                      </a:pP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200"/>
                        <a:buFont typeface="Century Gothic"/>
                        <a:buNone/>
                      </a:pP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200"/>
                        <a:buFont typeface="Century Gothic"/>
                        <a:buNone/>
                      </a:pPr>
                      <a:r>
                        <a:rPr lang="en" sz="1200" b="1" u="none" strike="noStrike" cap="none">
                          <a:solidFill>
                            <a:schemeClr val="lt1"/>
                          </a:solidFill>
                        </a:rPr>
                        <a:t>Postsecondary Readiness </a:t>
                      </a:r>
                      <a:br>
                        <a:rPr lang="en" sz="1200" b="1" u="none" strike="noStrike" cap="none">
                          <a:solidFill>
                            <a:srgbClr val="000000"/>
                          </a:solidFill>
                        </a:rPr>
                      </a:br>
                      <a:endParaRPr sz="1200" b="1" u="none" strike="noStrike" cap="none">
                        <a:solidFill>
                          <a:srgbClr val="000000"/>
                        </a:solidFill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200"/>
                        <a:buFont typeface="Century Gothic"/>
                        <a:buNone/>
                      </a:pP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200"/>
                        <a:buFont typeface="Century Gothic"/>
                        <a:buNone/>
                      </a:pPr>
                      <a:r>
                        <a:rPr lang="en" sz="1200" b="1" u="none" strike="noStrike" cap="none">
                          <a:solidFill>
                            <a:schemeClr val="lt1"/>
                          </a:solidFill>
                        </a:rPr>
                        <a:t>Graduation Rate </a:t>
                      </a:r>
                      <a:br>
                        <a:rPr lang="en" sz="1200" b="1" u="none" strike="noStrike" cap="none">
                          <a:solidFill>
                            <a:srgbClr val="000000"/>
                          </a:solidFill>
                        </a:rPr>
                      </a:br>
                      <a:endParaRPr sz="1200" b="1" u="none" strike="noStrike" cap="none">
                        <a:solidFill>
                          <a:srgbClr val="000000"/>
                        </a:solidFill>
                      </a:endParaRPr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5959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01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Century Gothic"/>
                        <a:buNone/>
                      </a:pPr>
                      <a:r>
                        <a:rPr lang="en" sz="1400" u="none" strike="noStrike" cap="none"/>
                        <a:t>Status Level </a:t>
                      </a:r>
                      <a:endParaRPr sz="110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Century Gothic"/>
                        <a:buNone/>
                      </a:pPr>
                      <a:r>
                        <a:rPr lang="en" sz="1400" u="none" strike="noStrike" cap="none"/>
                        <a:t>(very high to very low)</a:t>
                      </a:r>
                      <a:endParaRPr sz="1100"/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HIGH</a:t>
                      </a:r>
                      <a:endParaRPr sz="1100"/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MEDIUM</a:t>
                      </a:r>
                      <a:endParaRPr sz="1100"/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Century Gothic"/>
                        <a:buNone/>
                      </a:pPr>
                      <a:r>
                        <a:rPr lang="en"/>
                        <a:t>MEDIUM</a:t>
                      </a:r>
                      <a:endParaRPr sz="1100"/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Century Gothic"/>
                        <a:buNone/>
                      </a:pPr>
                      <a:r>
                        <a:rPr lang="en"/>
                        <a:t>MEDIUM</a:t>
                      </a:r>
                      <a:endParaRPr sz="1100"/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Century Gothic"/>
                        <a:buNone/>
                      </a:pPr>
                      <a:r>
                        <a:rPr lang="en" sz="1400"/>
                        <a:t>HIGH</a:t>
                      </a:r>
                      <a:endParaRPr sz="1100"/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0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Libre Franklin"/>
                        <a:buNone/>
                      </a:pPr>
                      <a:r>
                        <a:rPr lang="en" sz="1400" b="0" i="0" u="none" strike="noStrike">
                          <a:solidFill>
                            <a:srgbClr val="000000"/>
                          </a:solidFill>
                          <a:latin typeface="Libre Franklin"/>
                          <a:ea typeface="Libre Franklin"/>
                          <a:cs typeface="Libre Franklin"/>
                          <a:sym typeface="Libre Franklin"/>
                        </a:rPr>
                        <a:t>Change Level </a:t>
                      </a:r>
                      <a:endParaRPr sz="140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Libre Franklin"/>
                        <a:buNone/>
                      </a:pPr>
                      <a:r>
                        <a:rPr lang="en" sz="1400" b="0" i="0" u="none" strike="noStrike">
                          <a:solidFill>
                            <a:srgbClr val="000000"/>
                          </a:solidFill>
                          <a:latin typeface="Libre Franklin"/>
                          <a:ea typeface="Libre Franklin"/>
                          <a:cs typeface="Libre Franklin"/>
                          <a:sym typeface="Libre Franklin"/>
                        </a:rPr>
                        <a:t>(declined significantly to increased significantly)</a:t>
                      </a:r>
                      <a:endParaRPr sz="1400"/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Century Gothic"/>
                        <a:buNone/>
                      </a:pPr>
                      <a:r>
                        <a:rPr lang="en"/>
                        <a:t>INCREASE</a:t>
                      </a:r>
                      <a:endParaRPr sz="1100"/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Century Gothic"/>
                        <a:buNone/>
                      </a:pPr>
                      <a:r>
                        <a:rPr lang="en"/>
                        <a:t>SIG. INCREASE</a:t>
                      </a:r>
                      <a:endParaRPr sz="1100"/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Century Gothic"/>
                        <a:buNone/>
                      </a:pPr>
                      <a:r>
                        <a:rPr lang="en"/>
                        <a:t>SIG. INCREASE</a:t>
                      </a:r>
                      <a:endParaRPr sz="1100"/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Century Gothic"/>
                        <a:buNone/>
                      </a:pPr>
                      <a:r>
                        <a:rPr lang="en"/>
                        <a:t>INCREASE</a:t>
                      </a:r>
                      <a:endParaRPr sz="1100"/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Century Gothic"/>
                        <a:buNone/>
                      </a:pPr>
                      <a:r>
                        <a:rPr lang="en"/>
                        <a:t>INCREASE</a:t>
                      </a:r>
                      <a:endParaRPr sz="1100"/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501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Century Gothic"/>
                        <a:buNone/>
                      </a:pPr>
                      <a:r>
                        <a:rPr lang="en" sz="1400"/>
                        <a:t>Indicator Rating</a:t>
                      </a:r>
                      <a:endParaRPr sz="110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Century Gothic"/>
                        <a:buNone/>
                      </a:pPr>
                      <a:r>
                        <a:rPr lang="en" sz="1400"/>
                        <a:t>(red to blue)</a:t>
                      </a:r>
                      <a:endParaRPr sz="1100"/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GREEN</a:t>
                      </a:r>
                      <a:endParaRPr sz="1100"/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GREEN</a:t>
                      </a:r>
                      <a:endParaRPr sz="1100"/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Century Gothic"/>
                        <a:buNone/>
                      </a:pPr>
                      <a:r>
                        <a:rPr lang="en"/>
                        <a:t>GREEN</a:t>
                      </a:r>
                      <a:endParaRPr sz="1100"/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Century Gothic"/>
                        <a:buNone/>
                      </a:pPr>
                      <a:r>
                        <a:rPr lang="en"/>
                        <a:t>GREEN</a:t>
                      </a:r>
                      <a:endParaRPr sz="1100"/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Century Gothic"/>
                        <a:buNone/>
                      </a:pPr>
                      <a:r>
                        <a:rPr lang="en"/>
                        <a:t>GREEN</a:t>
                      </a:r>
                      <a:endParaRPr sz="1100"/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3C47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66"/>
        </a:solidFill>
        <a:effectLst/>
      </p:bgPr>
    </p:bg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3"/>
          <p:cNvSpPr txBox="1">
            <a:spLocks noGrp="1"/>
          </p:cNvSpPr>
          <p:nvPr>
            <p:ph type="title"/>
          </p:nvPr>
        </p:nvSpPr>
        <p:spPr>
          <a:xfrm>
            <a:off x="483779" y="1657732"/>
            <a:ext cx="7886700" cy="85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entury Gothic"/>
              <a:buNone/>
            </a:pPr>
            <a:r>
              <a:rPr lang="en">
                <a:solidFill>
                  <a:srgbClr val="CC0000"/>
                </a:solidFill>
              </a:rPr>
              <a:t>State Assessment Results</a:t>
            </a:r>
            <a:endParaRPr>
              <a:solidFill>
                <a:srgbClr val="CC0000"/>
              </a:solidFill>
            </a:endParaRPr>
          </a:p>
        </p:txBody>
      </p:sp>
      <p:sp>
        <p:nvSpPr>
          <p:cNvPr id="151" name="Google Shape;151;p23"/>
          <p:cNvSpPr txBox="1">
            <a:spLocks noGrp="1"/>
          </p:cNvSpPr>
          <p:nvPr>
            <p:ph type="body" idx="1"/>
          </p:nvPr>
        </p:nvSpPr>
        <p:spPr>
          <a:xfrm>
            <a:off x="483779" y="2514676"/>
            <a:ext cx="7886700" cy="112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">
                <a:solidFill>
                  <a:srgbClr val="000000"/>
                </a:solidFill>
              </a:rPr>
              <a:t>READING AND MATHEMATICS</a:t>
            </a:r>
            <a:endParaRPr>
              <a:solidFill>
                <a:srgbClr val="000000"/>
              </a:solidFill>
            </a:endParaRPr>
          </a:p>
          <a:p>
            <a:pPr marL="0" lvl="0" indent="0" algn="ctr" rtl="0">
              <a:spcBef>
                <a:spcPts val="800"/>
              </a:spcBef>
              <a:spcAft>
                <a:spcPts val="0"/>
              </a:spcAft>
              <a:buSzPts val="1200"/>
              <a:buNone/>
            </a:pPr>
            <a:r>
              <a:rPr lang="en">
                <a:solidFill>
                  <a:srgbClr val="000000"/>
                </a:solidFill>
              </a:rPr>
              <a:t>SCIENCE, SOCIAL STUDIES AND COMBINED WRITING</a:t>
            </a:r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9999"/>
        </a:solidFill>
        <a:effectLst/>
      </p:bgPr>
    </p:bg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4"/>
          <p:cNvSpPr txBox="1">
            <a:spLocks noGrp="1"/>
          </p:cNvSpPr>
          <p:nvPr>
            <p:ph type="title"/>
          </p:nvPr>
        </p:nvSpPr>
        <p:spPr>
          <a:xfrm>
            <a:off x="145200" y="0"/>
            <a:ext cx="8853600" cy="10503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Libre Franklin Medium"/>
              <a:buNone/>
            </a:pPr>
            <a:r>
              <a:rPr lang="en" sz="2200">
                <a:solidFill>
                  <a:schemeClr val="accen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Overall Accountable NAPD by Content Area at Todd County Central High School(2023-24 </a:t>
            </a:r>
            <a:r>
              <a:rPr lang="en" sz="1900">
                <a:solidFill>
                  <a:schemeClr val="accen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percentage of all students</a:t>
            </a:r>
            <a:r>
              <a:rPr lang="en" sz="2400">
                <a:solidFill>
                  <a:schemeClr val="accen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 )</a:t>
            </a:r>
            <a:endParaRPr sz="2900">
              <a:solidFill>
                <a:schemeClr val="accent1"/>
              </a:solidFill>
            </a:endParaRPr>
          </a:p>
        </p:txBody>
      </p:sp>
      <p:sp>
        <p:nvSpPr>
          <p:cNvPr id="157" name="Google Shape;157;p24"/>
          <p:cNvSpPr txBox="1">
            <a:spLocks noGrp="1"/>
          </p:cNvSpPr>
          <p:nvPr>
            <p:ph type="body" idx="1"/>
          </p:nvPr>
        </p:nvSpPr>
        <p:spPr>
          <a:xfrm rot="10800000" flipH="1">
            <a:off x="7508334" y="4686463"/>
            <a:ext cx="29100" cy="210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rmAutofit fontScale="25000" lnSpcReduction="20000"/>
          </a:bodyPr>
          <a:lstStyle/>
          <a:p>
            <a:pPr marL="0" lvl="0" indent="0" algn="l" rtl="0">
              <a:spcBef>
                <a:spcPts val="800"/>
              </a:spcBef>
              <a:spcAft>
                <a:spcPts val="0"/>
              </a:spcAft>
              <a:buNone/>
            </a:pPr>
            <a:endParaRPr/>
          </a:p>
        </p:txBody>
      </p:sp>
      <p:graphicFrame>
        <p:nvGraphicFramePr>
          <p:cNvPr id="158" name="Google Shape;158;p24"/>
          <p:cNvGraphicFramePr/>
          <p:nvPr/>
        </p:nvGraphicFramePr>
        <p:xfrm>
          <a:off x="1255063" y="10556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{123D6A3A-BC39-48FB-B63D-592887D4BB14}</a:tableStyleId>
              </a:tblPr>
              <a:tblGrid>
                <a:gridCol w="1953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7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5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57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513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071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/>
                    </a:p>
                  </a:txBody>
                  <a:tcPr marL="91425" marR="91425" marT="91425" marB="91425"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 b="1">
                          <a:solidFill>
                            <a:srgbClr val="FEFEFE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Novice</a:t>
                      </a:r>
                      <a:endParaRPr sz="1600" b="1">
                        <a:solidFill>
                          <a:srgbClr val="FEFEFE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 b="1">
                          <a:solidFill>
                            <a:srgbClr val="FEFEFE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Apprentice</a:t>
                      </a:r>
                      <a:endParaRPr sz="1600" b="1">
                        <a:solidFill>
                          <a:srgbClr val="FEFEFE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 b="1">
                          <a:solidFill>
                            <a:srgbClr val="FEFEFE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Proficient</a:t>
                      </a:r>
                      <a:endParaRPr sz="1600" b="1">
                        <a:solidFill>
                          <a:srgbClr val="FEFEFE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 b="1">
                          <a:solidFill>
                            <a:srgbClr val="FEFEFE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Distinguished</a:t>
                      </a:r>
                      <a:endParaRPr sz="1600" b="1">
                        <a:solidFill>
                          <a:srgbClr val="FEFEFE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39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solidFill>
                            <a:srgbClr val="FEFEFE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Reading</a:t>
                      </a:r>
                      <a:endParaRPr sz="1800" b="1">
                        <a:solidFill>
                          <a:srgbClr val="FEFEFE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18%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22%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34%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25%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0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solidFill>
                            <a:srgbClr val="FEFEFE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Math</a:t>
                      </a:r>
                      <a:endParaRPr sz="1800" b="1">
                        <a:solidFill>
                          <a:srgbClr val="FEFEFE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27%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30%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36%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7%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0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solidFill>
                            <a:srgbClr val="FEFEFE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Science</a:t>
                      </a:r>
                      <a:endParaRPr sz="1800" b="1">
                        <a:solidFill>
                          <a:srgbClr val="FEFEFE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46%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53%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1%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0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20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solidFill>
                            <a:srgbClr val="FEFEFE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Social Studies</a:t>
                      </a:r>
                      <a:endParaRPr sz="1800" b="1">
                        <a:solidFill>
                          <a:srgbClr val="FEFEFE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36%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35%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25%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4%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020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solidFill>
                            <a:srgbClr val="FEFEFE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Combined Writing</a:t>
                      </a:r>
                      <a:endParaRPr sz="1800" b="1">
                        <a:solidFill>
                          <a:srgbClr val="FEFEFE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21%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53%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25%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1%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7F7F"/>
        </a:solidFill>
        <a:effectLst/>
      </p:bgPr>
    </p:bg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5"/>
          <p:cNvSpPr txBox="1">
            <a:spLocks noGrp="1"/>
          </p:cNvSpPr>
          <p:nvPr>
            <p:ph type="title"/>
          </p:nvPr>
        </p:nvSpPr>
        <p:spPr>
          <a:xfrm>
            <a:off x="123300" y="78300"/>
            <a:ext cx="8897400" cy="10503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200">
                <a:solidFill>
                  <a:schemeClr val="accen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Overall Accountable NAPD by Content Area at Todd County Central High School</a:t>
            </a:r>
            <a:endParaRPr sz="2200">
              <a:solidFill>
                <a:schemeClr val="accent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200">
                <a:solidFill>
                  <a:schemeClr val="accen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(2024-25 percentage of all students)</a:t>
            </a:r>
            <a:endParaRPr sz="2700">
              <a:solidFill>
                <a:schemeClr val="accent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aphicFrame>
        <p:nvGraphicFramePr>
          <p:cNvPr id="164" name="Google Shape;164;p25"/>
          <p:cNvGraphicFramePr/>
          <p:nvPr/>
        </p:nvGraphicFramePr>
        <p:xfrm>
          <a:off x="1246775" y="126949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{123D6A3A-BC39-48FB-B63D-592887D4BB14}</a:tableStyleId>
              </a:tblPr>
              <a:tblGrid>
                <a:gridCol w="1399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02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058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923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255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b="1">
                          <a:solidFill>
                            <a:srgbClr val="FEFEFE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Novice</a:t>
                      </a:r>
                      <a:endParaRPr b="1">
                        <a:solidFill>
                          <a:srgbClr val="FEFEFE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b="1">
                          <a:solidFill>
                            <a:srgbClr val="FEFEFE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Apprentice</a:t>
                      </a:r>
                      <a:endParaRPr b="1">
                        <a:solidFill>
                          <a:srgbClr val="FEFEFE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b="1">
                          <a:solidFill>
                            <a:srgbClr val="FEFEFE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Proficient</a:t>
                      </a:r>
                      <a:endParaRPr b="1">
                        <a:solidFill>
                          <a:srgbClr val="FEFEFE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b="1">
                          <a:solidFill>
                            <a:srgbClr val="FEFEFE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Distinguished</a:t>
                      </a:r>
                      <a:endParaRPr b="1">
                        <a:solidFill>
                          <a:srgbClr val="FEFEFE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10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 b="1">
                          <a:solidFill>
                            <a:srgbClr val="FEFEFE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Reading</a:t>
                      </a:r>
                      <a:endParaRPr sz="1600" b="1">
                        <a:solidFill>
                          <a:srgbClr val="FEFEFE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21%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21%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38%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20%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76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 b="1">
                          <a:solidFill>
                            <a:srgbClr val="FEFEFE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Math</a:t>
                      </a:r>
                      <a:endParaRPr sz="1600" b="1">
                        <a:solidFill>
                          <a:srgbClr val="FEFEFE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18%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26%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42%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13%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76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 b="1">
                          <a:solidFill>
                            <a:srgbClr val="FEFEFE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Science</a:t>
                      </a:r>
                      <a:endParaRPr sz="1600" b="1">
                        <a:solidFill>
                          <a:srgbClr val="FEFEFE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50%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37%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11%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2%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75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 b="1">
                          <a:solidFill>
                            <a:srgbClr val="FEFEFE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Social Studies</a:t>
                      </a:r>
                      <a:endParaRPr sz="1600" b="1">
                        <a:solidFill>
                          <a:srgbClr val="FEFEFE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39%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27%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22%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11%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875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 b="1">
                          <a:solidFill>
                            <a:srgbClr val="FEFEFE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Combined Writing</a:t>
                      </a:r>
                      <a:endParaRPr sz="1600" b="1">
                        <a:solidFill>
                          <a:srgbClr val="FEFEFE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12%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39%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40%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9%</a:t>
                      </a:r>
                      <a:endParaRPr>
                        <a:solidFill>
                          <a:schemeClr val="lt1"/>
                        </a:solidFill>
                        <a:latin typeface="Arial Narrow"/>
                        <a:ea typeface="Arial Narrow"/>
                        <a:cs typeface="Arial Narrow"/>
                        <a:sym typeface="Arial Narrow"/>
                      </a:endParaRPr>
                    </a:p>
                  </a:txBody>
                  <a:tcPr marL="91425" marR="91425" marT="91425" marB="91425" anchor="ctr"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7F7F"/>
        </a:solidFill>
        <a:effectLst/>
      </p:bgPr>
    </p:bg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6"/>
          <p:cNvSpPr txBox="1">
            <a:spLocks noGrp="1"/>
          </p:cNvSpPr>
          <p:nvPr>
            <p:ph type="title"/>
          </p:nvPr>
        </p:nvSpPr>
        <p:spPr>
          <a:xfrm>
            <a:off x="484583" y="339539"/>
            <a:ext cx="7053600" cy="10503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1"/>
                </a:solidFill>
              </a:rPr>
              <a:t>Next Continued Steps for Success:</a:t>
            </a:r>
            <a:endParaRPr>
              <a:solidFill>
                <a:schemeClr val="accent1"/>
              </a:solidFill>
            </a:endParaRPr>
          </a:p>
        </p:txBody>
      </p:sp>
      <p:sp>
        <p:nvSpPr>
          <p:cNvPr id="170" name="Google Shape;170;p26"/>
          <p:cNvSpPr txBox="1">
            <a:spLocks noGrp="1"/>
          </p:cNvSpPr>
          <p:nvPr>
            <p:ph type="body" idx="1"/>
          </p:nvPr>
        </p:nvSpPr>
        <p:spPr>
          <a:xfrm>
            <a:off x="3071225" y="998400"/>
            <a:ext cx="5591100" cy="3848700"/>
          </a:xfrm>
          <a:prstGeom prst="rect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1371600" lvl="3" indent="-27940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●"/>
            </a:pPr>
            <a:r>
              <a:rPr lang="en" sz="18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Advisory time IXL and Achieve 3000 for students who test</a:t>
            </a:r>
            <a:endParaRPr sz="180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lvl="3" indent="-27940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●"/>
            </a:pPr>
            <a:r>
              <a:rPr lang="en" sz="18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High level curriculum in English </a:t>
            </a:r>
            <a:endParaRPr sz="180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i="1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Common Lit.</a:t>
            </a:r>
            <a:endParaRPr i="1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lvl="3" indent="-27940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●"/>
            </a:pPr>
            <a:r>
              <a:rPr lang="en" sz="18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Math RTI during Advisory</a:t>
            </a:r>
            <a:endParaRPr sz="180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lvl="3" indent="-27940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●"/>
            </a:pPr>
            <a:r>
              <a:rPr lang="en" sz="1800" i="1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Read 180</a:t>
            </a:r>
            <a:r>
              <a:rPr lang="en" sz="18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 for 9th and 10th grade Novice Students</a:t>
            </a:r>
            <a:endParaRPr sz="180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lvl="3" indent="-27940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●"/>
            </a:pPr>
            <a:r>
              <a:rPr lang="en" sz="18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Utilize GRREC and in school PD to teachers</a:t>
            </a:r>
            <a:endParaRPr sz="180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lvl="3" indent="-27940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●"/>
            </a:pPr>
            <a:r>
              <a:rPr lang="en" sz="18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Analyze MAP data for RTI classifications</a:t>
            </a:r>
            <a:endParaRPr sz="180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lvl="3" indent="-27940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●"/>
            </a:pPr>
            <a:r>
              <a:rPr lang="en" sz="18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Learn from our own staff</a:t>
            </a:r>
            <a:endParaRPr sz="180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26"/>
          <p:cNvSpPr txBox="1">
            <a:spLocks noGrp="1"/>
          </p:cNvSpPr>
          <p:nvPr>
            <p:ph type="sldNum" idx="12"/>
          </p:nvPr>
        </p:nvSpPr>
        <p:spPr>
          <a:xfrm>
            <a:off x="7764405" y="221797"/>
            <a:ext cx="628800" cy="5757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11</a:t>
            </a:fld>
            <a:endParaRPr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72" name="Google Shape;172;p26" title="58FF772A-FD09-4DC8-A389-6B5C59AC3633.jpe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4575" y="998401"/>
            <a:ext cx="2586651" cy="3848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7F7F"/>
        </a:solidFill>
        <a:effectLst/>
      </p:bgPr>
    </p:bg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7"/>
          <p:cNvSpPr txBox="1">
            <a:spLocks noGrp="1"/>
          </p:cNvSpPr>
          <p:nvPr>
            <p:ph type="title"/>
          </p:nvPr>
        </p:nvSpPr>
        <p:spPr>
          <a:xfrm>
            <a:off x="44866" y="1282303"/>
            <a:ext cx="9099300" cy="213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Century Gothic"/>
              <a:buNone/>
            </a:pPr>
            <a:r>
              <a:rPr lang="en" sz="4100">
                <a:solidFill>
                  <a:srgbClr val="CC0000"/>
                </a:solidFill>
              </a:rPr>
              <a:t>Quality of School </a:t>
            </a:r>
            <a:br>
              <a:rPr lang="en" sz="4100">
                <a:solidFill>
                  <a:srgbClr val="CC0000"/>
                </a:solidFill>
              </a:rPr>
            </a:br>
            <a:r>
              <a:rPr lang="en" sz="4100">
                <a:solidFill>
                  <a:srgbClr val="CC0000"/>
                </a:solidFill>
              </a:rPr>
              <a:t>Climate and Safety</a:t>
            </a:r>
            <a:endParaRPr>
              <a:solidFill>
                <a:srgbClr val="CC00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7F7F"/>
        </a:solidFill>
        <a:effectLst/>
      </p:bgPr>
    </p:bg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28"/>
          <p:cNvSpPr txBox="1">
            <a:spLocks noGrp="1"/>
          </p:cNvSpPr>
          <p:nvPr>
            <p:ph type="title"/>
          </p:nvPr>
        </p:nvSpPr>
        <p:spPr>
          <a:xfrm>
            <a:off x="411800" y="108775"/>
            <a:ext cx="9144000" cy="78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700"/>
              <a:buFont typeface="Century Gothic"/>
              <a:buNone/>
            </a:pPr>
            <a:r>
              <a:rPr lang="en" sz="2700">
                <a:solidFill>
                  <a:schemeClr val="accent1"/>
                </a:solidFill>
              </a:rPr>
              <a:t>The Quality of School Climate and Safety at TCCHS</a:t>
            </a:r>
            <a:endParaRPr sz="2700">
              <a:solidFill>
                <a:schemeClr val="accent1"/>
              </a:solidFill>
            </a:endParaRPr>
          </a:p>
        </p:txBody>
      </p:sp>
      <p:graphicFrame>
        <p:nvGraphicFramePr>
          <p:cNvPr id="185" name="Google Shape;185;p28"/>
          <p:cNvGraphicFramePr/>
          <p:nvPr/>
        </p:nvGraphicFramePr>
        <p:xfrm>
          <a:off x="3188461" y="989188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{F035D961-008F-4C31-A004-18592E761FF7}</a:tableStyleId>
              </a:tblPr>
              <a:tblGrid>
                <a:gridCol w="1450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0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81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8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2812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>
                        <a:solidFill>
                          <a:schemeClr val="lt1"/>
                        </a:solidFill>
                      </a:endParaRPr>
                    </a:p>
                  </a:txBody>
                  <a:tcPr marL="68600" marR="68600" marT="34300" marB="343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>
                          <a:solidFill>
                            <a:schemeClr val="lt1"/>
                          </a:solidFill>
                        </a:rPr>
                        <a:t>Climate Index </a:t>
                      </a:r>
                      <a:endParaRPr sz="1100"/>
                    </a:p>
                  </a:txBody>
                  <a:tcPr marL="68600" marR="68600" marT="34300" marB="343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>
                          <a:solidFill>
                            <a:schemeClr val="lt1"/>
                          </a:solidFill>
                        </a:rPr>
                        <a:t>Safety Index </a:t>
                      </a:r>
                      <a:endParaRPr sz="1100"/>
                    </a:p>
                  </a:txBody>
                  <a:tcPr marL="68600" marR="68600" marT="34300" marB="343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>
                          <a:solidFill>
                            <a:schemeClr val="lt1"/>
                          </a:solidFill>
                        </a:rPr>
                        <a:t>Indicator Score</a:t>
                      </a:r>
                      <a:endParaRPr sz="1100"/>
                    </a:p>
                  </a:txBody>
                  <a:tcPr marL="68600" marR="68600" marT="34300" marB="343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702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000" i="1">
                          <a:solidFill>
                            <a:srgbClr val="CC0000"/>
                          </a:solidFill>
                        </a:rPr>
                        <a:t>2024</a:t>
                      </a:r>
                      <a:endParaRPr sz="3000" b="0" i="1">
                        <a:solidFill>
                          <a:srgbClr val="CC0000"/>
                        </a:solidFill>
                      </a:endParaRPr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000" b="0">
                        <a:solidFill>
                          <a:srgbClr val="CC0000"/>
                        </a:solidFill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000">
                          <a:solidFill>
                            <a:srgbClr val="CC0000"/>
                          </a:solidFill>
                        </a:rPr>
                        <a:t>58</a:t>
                      </a:r>
                      <a:r>
                        <a:rPr lang="en" sz="3000" b="0">
                          <a:solidFill>
                            <a:srgbClr val="CC0000"/>
                          </a:solidFill>
                        </a:rPr>
                        <a:t>.9</a:t>
                      </a:r>
                      <a:endParaRPr sz="1100">
                        <a:solidFill>
                          <a:srgbClr val="CC0000"/>
                        </a:solidFill>
                      </a:endParaRPr>
                    </a:p>
                  </a:txBody>
                  <a:tcPr marL="68600" marR="68600" marT="34300" marB="343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000">
                        <a:solidFill>
                          <a:srgbClr val="CC0000"/>
                        </a:solidFill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000">
                          <a:solidFill>
                            <a:srgbClr val="CC0000"/>
                          </a:solidFill>
                        </a:rPr>
                        <a:t>54.1</a:t>
                      </a:r>
                      <a:endParaRPr sz="1100">
                        <a:solidFill>
                          <a:srgbClr val="CC0000"/>
                        </a:solidFill>
                      </a:endParaRPr>
                    </a:p>
                  </a:txBody>
                  <a:tcPr marL="68600" marR="68600" marT="34300" marB="343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000">
                        <a:solidFill>
                          <a:srgbClr val="CC0000"/>
                        </a:solidFill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000">
                          <a:solidFill>
                            <a:srgbClr val="CC0000"/>
                          </a:solidFill>
                        </a:rPr>
                        <a:t>55.3</a:t>
                      </a:r>
                      <a:endParaRPr sz="1100">
                        <a:solidFill>
                          <a:srgbClr val="CC0000"/>
                        </a:solidFill>
                      </a:endParaRPr>
                    </a:p>
                  </a:txBody>
                  <a:tcPr marL="68600" marR="68600" marT="34300" marB="343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BCB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702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000" i="1">
                          <a:solidFill>
                            <a:srgbClr val="CC0000"/>
                          </a:solidFill>
                        </a:rPr>
                        <a:t>2025</a:t>
                      </a:r>
                      <a:endParaRPr sz="3000" i="1">
                        <a:solidFill>
                          <a:srgbClr val="CC0000"/>
                        </a:solidFill>
                      </a:endParaRPr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000">
                          <a:solidFill>
                            <a:srgbClr val="CC0000"/>
                          </a:solidFill>
                        </a:rPr>
                        <a:t>66.3</a:t>
                      </a:r>
                      <a:endParaRPr sz="3000" b="0">
                        <a:solidFill>
                          <a:srgbClr val="CC0000"/>
                        </a:solidFill>
                      </a:endParaRPr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000">
                          <a:solidFill>
                            <a:srgbClr val="CC0000"/>
                          </a:solidFill>
                        </a:rPr>
                        <a:t>60.7</a:t>
                      </a:r>
                      <a:endParaRPr sz="3000">
                        <a:solidFill>
                          <a:srgbClr val="CC0000"/>
                        </a:solidFill>
                      </a:endParaRPr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000">
                          <a:solidFill>
                            <a:srgbClr val="CC0000"/>
                          </a:solidFill>
                        </a:rPr>
                        <a:t>68.3</a:t>
                      </a:r>
                      <a:endParaRPr sz="3000">
                        <a:solidFill>
                          <a:srgbClr val="CC0000"/>
                        </a:solidFill>
                      </a:endParaRPr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BCB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86" name="Google Shape;186;p28" title="IMG_0965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3225" y="1901000"/>
            <a:ext cx="2988600" cy="2871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9999"/>
        </a:solidFill>
        <a:effectLst/>
      </p:bgPr>
    </p:bg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9"/>
          <p:cNvSpPr txBox="1">
            <a:spLocks noGrp="1"/>
          </p:cNvSpPr>
          <p:nvPr>
            <p:ph type="title"/>
          </p:nvPr>
        </p:nvSpPr>
        <p:spPr>
          <a:xfrm>
            <a:off x="229441" y="87261"/>
            <a:ext cx="7078800" cy="9906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1"/>
                </a:solidFill>
              </a:rPr>
              <a:t>Next Steps:</a:t>
            </a:r>
            <a:endParaRPr>
              <a:solidFill>
                <a:schemeClr val="accent1"/>
              </a:solidFill>
            </a:endParaRPr>
          </a:p>
        </p:txBody>
      </p:sp>
      <p:sp>
        <p:nvSpPr>
          <p:cNvPr id="192" name="Google Shape;192;p29"/>
          <p:cNvSpPr txBox="1">
            <a:spLocks noGrp="1"/>
          </p:cNvSpPr>
          <p:nvPr>
            <p:ph type="body" idx="1"/>
          </p:nvPr>
        </p:nvSpPr>
        <p:spPr>
          <a:xfrm>
            <a:off x="2934450" y="1124475"/>
            <a:ext cx="5992500" cy="3559200"/>
          </a:xfrm>
          <a:prstGeom prst="rect">
            <a:avLst/>
          </a:prstGeom>
          <a:noFill/>
        </p:spPr>
        <p:txBody>
          <a:bodyPr spcFirstLastPara="1" wrap="square" lIns="68575" tIns="34275" rIns="68575" bIns="34275" anchor="t" anchorCtr="0">
            <a:normAutofit lnSpcReduction="10000"/>
          </a:bodyPr>
          <a:lstStyle/>
          <a:p>
            <a:pPr marL="1371600" lvl="3" indent="-31750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rial"/>
              <a:buChar char="●"/>
            </a:pPr>
            <a:r>
              <a:rPr lang="en"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Google Survey with questions before benchmark testing and have conversations with students that keep them engaged in the school culture.</a:t>
            </a:r>
            <a:endParaRPr sz="240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lvl="3" indent="-31750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rial"/>
              <a:buChar char="●"/>
            </a:pPr>
            <a:r>
              <a:rPr lang="en"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Student/Teacher relationships</a:t>
            </a:r>
            <a:endParaRPr sz="240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lvl="3" indent="-31750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rial"/>
              <a:buChar char="●"/>
            </a:pPr>
            <a:r>
              <a:rPr lang="en"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Monthly meetings with student groups.</a:t>
            </a:r>
            <a:endParaRPr sz="240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3" name="Google Shape;193;p29" title="458B1C94-BDD1-44D4-9622-02822E759284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325" y="1510850"/>
            <a:ext cx="3463999" cy="23093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7F7F"/>
        </a:solidFill>
        <a:effectLst/>
      </p:bgPr>
    </p:bg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30"/>
          <p:cNvSpPr txBox="1">
            <a:spLocks noGrp="1"/>
          </p:cNvSpPr>
          <p:nvPr>
            <p:ph type="title"/>
          </p:nvPr>
        </p:nvSpPr>
        <p:spPr>
          <a:xfrm>
            <a:off x="-764174" y="2153190"/>
            <a:ext cx="7886700" cy="111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entury Gothic"/>
              <a:buNone/>
            </a:pPr>
            <a:r>
              <a:rPr lang="en" sz="3400">
                <a:solidFill>
                  <a:srgbClr val="CC0000"/>
                </a:solidFill>
              </a:rPr>
              <a:t>Postsecondary </a:t>
            </a:r>
            <a:endParaRPr sz="3400">
              <a:solidFill>
                <a:srgbClr val="CC0000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entury Gothic"/>
              <a:buNone/>
            </a:pPr>
            <a:r>
              <a:rPr lang="en" sz="3400">
                <a:solidFill>
                  <a:srgbClr val="CC0000"/>
                </a:solidFill>
              </a:rPr>
              <a:t>Readiness</a:t>
            </a:r>
            <a:endParaRPr sz="3400">
              <a:solidFill>
                <a:srgbClr val="CC0000"/>
              </a:solidFill>
            </a:endParaRPr>
          </a:p>
        </p:txBody>
      </p:sp>
      <p:pic>
        <p:nvPicPr>
          <p:cNvPr id="200" name="Google Shape;200;p30" title="E32256BC-61FE-4BC9-9E11-1AF5D9953A6B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41501" y="1210326"/>
            <a:ext cx="3696176" cy="36961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9999"/>
        </a:solidFill>
        <a:effectLst/>
      </p:bgPr>
    </p:bg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31"/>
          <p:cNvSpPr txBox="1">
            <a:spLocks noGrp="1"/>
          </p:cNvSpPr>
          <p:nvPr>
            <p:ph type="title"/>
          </p:nvPr>
        </p:nvSpPr>
        <p:spPr>
          <a:xfrm>
            <a:off x="282011" y="83321"/>
            <a:ext cx="8210700" cy="112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Century Gothic"/>
              <a:buNone/>
            </a:pPr>
            <a:r>
              <a:rPr lang="en" sz="2700">
                <a:solidFill>
                  <a:schemeClr val="accent1"/>
                </a:solidFill>
              </a:rPr>
              <a:t>Postsecondary Readiness Counts by Student Group at Todd County Central High School</a:t>
            </a:r>
            <a:endParaRPr>
              <a:solidFill>
                <a:schemeClr val="accent1"/>
              </a:solidFill>
            </a:endParaRPr>
          </a:p>
        </p:txBody>
      </p:sp>
      <p:graphicFrame>
        <p:nvGraphicFramePr>
          <p:cNvPr id="207" name="Google Shape;207;p31"/>
          <p:cNvGraphicFramePr/>
          <p:nvPr/>
        </p:nvGraphicFramePr>
        <p:xfrm>
          <a:off x="1325666" y="1346258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{7FB9326C-7503-4FC8-BACC-920EA1B9C48C}</a:tableStyleId>
              </a:tblPr>
              <a:tblGrid>
                <a:gridCol w="2586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23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23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85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932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500">
                          <a:solidFill>
                            <a:srgbClr val="CC0000"/>
                          </a:solidFill>
                        </a:rPr>
                        <a:t>Student Group</a:t>
                      </a:r>
                      <a:endParaRPr sz="1500">
                        <a:solidFill>
                          <a:srgbClr val="CC0000"/>
                        </a:solidFill>
                        <a:latin typeface="Libre Franklin"/>
                        <a:ea typeface="Libre Franklin"/>
                        <a:cs typeface="Libre Franklin"/>
                        <a:sym typeface="Libre Franklin"/>
                      </a:endParaRPr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500" b="1">
                          <a:solidFill>
                            <a:srgbClr val="CC0000"/>
                          </a:solidFill>
                        </a:rPr>
                        <a:t>Readiness Count</a:t>
                      </a:r>
                      <a:endParaRPr sz="1500" b="1">
                        <a:solidFill>
                          <a:srgbClr val="CC0000"/>
                        </a:solidFill>
                        <a:latin typeface="Libre Franklin"/>
                        <a:ea typeface="Libre Franklin"/>
                        <a:cs typeface="Libre Franklin"/>
                        <a:sym typeface="Libre Franklin"/>
                      </a:endParaRPr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500">
                          <a:solidFill>
                            <a:srgbClr val="CC0000"/>
                          </a:solidFill>
                        </a:rPr>
                        <a:t>Academic Ready</a:t>
                      </a:r>
                      <a:endParaRPr sz="1500" b="1">
                        <a:solidFill>
                          <a:srgbClr val="CC0000"/>
                        </a:solidFill>
                        <a:latin typeface="Libre Franklin"/>
                        <a:ea typeface="Libre Franklin"/>
                        <a:cs typeface="Libre Franklin"/>
                        <a:sym typeface="Libre Franklin"/>
                      </a:endParaRPr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500">
                          <a:solidFill>
                            <a:srgbClr val="CC0000"/>
                          </a:solidFill>
                        </a:rPr>
                        <a:t>Career Ready</a:t>
                      </a:r>
                      <a:endParaRPr sz="1500" b="1">
                        <a:solidFill>
                          <a:srgbClr val="CC0000"/>
                        </a:solidFill>
                        <a:latin typeface="Libre Franklin"/>
                        <a:ea typeface="Libre Franklin"/>
                        <a:cs typeface="Libre Franklin"/>
                        <a:sym typeface="Libre Franklin"/>
                      </a:endParaRPr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52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500"/>
                        <a:buFont typeface="Century Gothic"/>
                        <a:buNone/>
                      </a:pPr>
                      <a:r>
                        <a:rPr lang="en" sz="1500">
                          <a:solidFill>
                            <a:srgbClr val="CC0000"/>
                          </a:solidFill>
                        </a:rPr>
                        <a:t>All Students - 118 total</a:t>
                      </a:r>
                      <a:endParaRPr sz="1500">
                        <a:solidFill>
                          <a:srgbClr val="CC0000"/>
                        </a:solidFill>
                        <a:latin typeface="Libre Franklin"/>
                        <a:ea typeface="Libre Franklin"/>
                        <a:cs typeface="Libre Franklin"/>
                        <a:sym typeface="Libre Franklin"/>
                      </a:endParaRPr>
                    </a:p>
                  </a:txBody>
                  <a:tcPr marL="34300" marR="34300" marT="0" marB="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500">
                          <a:solidFill>
                            <a:srgbClr val="CC0000"/>
                          </a:solidFill>
                          <a:latin typeface="Libre Franklin"/>
                          <a:ea typeface="Libre Franklin"/>
                          <a:cs typeface="Libre Franklin"/>
                          <a:sym typeface="Libre Franklin"/>
                        </a:rPr>
                        <a:t>91</a:t>
                      </a:r>
                      <a:endParaRPr sz="1100">
                        <a:solidFill>
                          <a:srgbClr val="CC0000"/>
                        </a:solidFill>
                      </a:endParaRPr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500">
                          <a:solidFill>
                            <a:srgbClr val="CC0000"/>
                          </a:solidFill>
                          <a:latin typeface="Libre Franklin"/>
                          <a:ea typeface="Libre Franklin"/>
                          <a:cs typeface="Libre Franklin"/>
                          <a:sym typeface="Libre Franklin"/>
                        </a:rPr>
                        <a:t>61</a:t>
                      </a:r>
                      <a:endParaRPr sz="1100">
                        <a:solidFill>
                          <a:srgbClr val="CC0000"/>
                        </a:solidFill>
                      </a:endParaRPr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500">
                          <a:solidFill>
                            <a:srgbClr val="CC0000"/>
                          </a:solidFill>
                          <a:latin typeface="Libre Franklin"/>
                          <a:ea typeface="Libre Franklin"/>
                          <a:cs typeface="Libre Franklin"/>
                          <a:sym typeface="Libre Franklin"/>
                        </a:rPr>
                        <a:t>65</a:t>
                      </a:r>
                      <a:endParaRPr sz="1100">
                        <a:solidFill>
                          <a:srgbClr val="CC0000"/>
                        </a:solidFill>
                      </a:endParaRPr>
                    </a:p>
                  </a:txBody>
                  <a:tcPr marL="68600" marR="6860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08" name="Google Shape;208;p31" title="Image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2300" y="2857426"/>
            <a:ext cx="2124001" cy="2124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31" title="C626F0EA-0097-4A00-B10E-309C9486E3A5.jpe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77813" y="2857425"/>
            <a:ext cx="1905849" cy="2124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31" title="3F5727B9-C5EC-49C2-9809-29B0C2A5F254.jpe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765175" y="2894050"/>
            <a:ext cx="1727524" cy="2124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9999"/>
        </a:solidFill>
        <a:effectLst/>
      </p:bgPr>
    </p:bg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32"/>
          <p:cNvSpPr txBox="1">
            <a:spLocks noGrp="1"/>
          </p:cNvSpPr>
          <p:nvPr>
            <p:ph type="title"/>
          </p:nvPr>
        </p:nvSpPr>
        <p:spPr>
          <a:xfrm>
            <a:off x="484583" y="339539"/>
            <a:ext cx="7053600" cy="10503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1"/>
                </a:solidFill>
              </a:rPr>
              <a:t>Next Steps:</a:t>
            </a:r>
            <a:endParaRPr>
              <a:solidFill>
                <a:schemeClr val="accent1"/>
              </a:solidFill>
            </a:endParaRPr>
          </a:p>
        </p:txBody>
      </p:sp>
      <p:sp>
        <p:nvSpPr>
          <p:cNvPr id="216" name="Google Shape;216;p32"/>
          <p:cNvSpPr txBox="1">
            <a:spLocks noGrp="1"/>
          </p:cNvSpPr>
          <p:nvPr>
            <p:ph type="body" idx="1"/>
          </p:nvPr>
        </p:nvSpPr>
        <p:spPr>
          <a:xfrm>
            <a:off x="-209650" y="1141250"/>
            <a:ext cx="5196000" cy="3110400"/>
          </a:xfrm>
          <a:prstGeom prst="rect">
            <a:avLst/>
          </a:prstGeom>
          <a:noFill/>
        </p:spPr>
        <p:txBody>
          <a:bodyPr spcFirstLastPara="1" wrap="square" lIns="68575" tIns="34275" rIns="68575" bIns="34275" anchor="t" anchorCtr="0">
            <a:normAutofit lnSpcReduction="20000"/>
          </a:bodyPr>
          <a:lstStyle/>
          <a:p>
            <a:pPr marL="1371600" lvl="3" indent="-33020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600"/>
              <a:buFont typeface="Arial"/>
              <a:buChar char="●"/>
            </a:pPr>
            <a:r>
              <a:rPr lang="en" sz="26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Experience-Based Work </a:t>
            </a:r>
            <a:endParaRPr sz="260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lvl="3" indent="-33020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600"/>
              <a:buFont typeface="Arial"/>
              <a:buChar char="●"/>
            </a:pPr>
            <a:r>
              <a:rPr lang="en" sz="26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Scheduling students classes to complete Pathways</a:t>
            </a:r>
            <a:endParaRPr sz="260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lvl="3" indent="-33020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600"/>
              <a:buFont typeface="Arial"/>
              <a:buChar char="●"/>
            </a:pPr>
            <a:r>
              <a:rPr lang="en" sz="26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College and Career Fair March</a:t>
            </a:r>
            <a:endParaRPr sz="260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lvl="3" indent="-33020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600"/>
              <a:buFont typeface="Arial"/>
              <a:buChar char="●"/>
            </a:pPr>
            <a:r>
              <a:rPr lang="en" sz="26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Signing Parties</a:t>
            </a:r>
            <a:endParaRPr sz="260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80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32"/>
          <p:cNvSpPr txBox="1">
            <a:spLocks noGrp="1"/>
          </p:cNvSpPr>
          <p:nvPr>
            <p:ph type="sldNum" idx="12"/>
          </p:nvPr>
        </p:nvSpPr>
        <p:spPr>
          <a:xfrm>
            <a:off x="7764405" y="221797"/>
            <a:ext cx="628800" cy="5757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17</a:t>
            </a:fld>
            <a:endParaRPr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218" name="Google Shape;218;p32" title="2024 AWS 2-f Student Certs 2024 (1)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87387" y="1970925"/>
            <a:ext cx="4025240" cy="3110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9999"/>
        </a:solidFill>
        <a:effectLst/>
      </p:bgPr>
    </p:bg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3"/>
          <p:cNvSpPr txBox="1">
            <a:spLocks noGrp="1"/>
          </p:cNvSpPr>
          <p:nvPr>
            <p:ph type="title"/>
          </p:nvPr>
        </p:nvSpPr>
        <p:spPr>
          <a:xfrm>
            <a:off x="481700" y="556353"/>
            <a:ext cx="7886700" cy="10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entury Gothic"/>
              <a:buNone/>
            </a:pPr>
            <a:r>
              <a:rPr lang="en">
                <a:solidFill>
                  <a:srgbClr val="CC0000"/>
                </a:solidFill>
              </a:rPr>
              <a:t>Graduation </a:t>
            </a:r>
            <a:endParaRPr>
              <a:solidFill>
                <a:srgbClr val="CC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entury Gothic"/>
              <a:buNone/>
            </a:pPr>
            <a:r>
              <a:rPr lang="en">
                <a:solidFill>
                  <a:srgbClr val="CC0000"/>
                </a:solidFill>
              </a:rPr>
              <a:t>                                     Rate</a:t>
            </a:r>
            <a:endParaRPr>
              <a:solidFill>
                <a:srgbClr val="CC0000"/>
              </a:solidFill>
            </a:endParaRPr>
          </a:p>
        </p:txBody>
      </p:sp>
      <p:pic>
        <p:nvPicPr>
          <p:cNvPr id="225" name="Google Shape;225;p33" title="IMG_0133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61113" y="1639400"/>
            <a:ext cx="5621774" cy="34332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4"/>
          <p:cNvSpPr txBox="1">
            <a:spLocks noGrp="1"/>
          </p:cNvSpPr>
          <p:nvPr>
            <p:ph type="title"/>
          </p:nvPr>
        </p:nvSpPr>
        <p:spPr>
          <a:xfrm>
            <a:off x="-97077" y="97482"/>
            <a:ext cx="9338100" cy="123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700"/>
              <a:buFont typeface="Century Gothic"/>
              <a:buNone/>
            </a:pPr>
            <a:r>
              <a:rPr lang="en" sz="2700">
                <a:solidFill>
                  <a:srgbClr val="CC0000"/>
                </a:solidFill>
              </a:rPr>
              <a:t>Graduation Rate Trend at </a:t>
            </a:r>
            <a:br>
              <a:rPr lang="en" sz="2700">
                <a:solidFill>
                  <a:srgbClr val="CC0000"/>
                </a:solidFill>
              </a:rPr>
            </a:br>
            <a:r>
              <a:rPr lang="en" sz="2700">
                <a:solidFill>
                  <a:srgbClr val="CC0000"/>
                </a:solidFill>
              </a:rPr>
              <a:t>Todd County Central High School</a:t>
            </a:r>
            <a:endParaRPr sz="2700">
              <a:solidFill>
                <a:srgbClr val="CC0000"/>
              </a:solidFill>
            </a:endParaRPr>
          </a:p>
        </p:txBody>
      </p:sp>
      <p:graphicFrame>
        <p:nvGraphicFramePr>
          <p:cNvPr id="232" name="Google Shape;232;p34" descr="Graduation Rate for High School" title="Graduation Rate for High School"/>
          <p:cNvGraphicFramePr/>
          <p:nvPr/>
        </p:nvGraphicFramePr>
        <p:xfrm>
          <a:off x="628649" y="1247178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{68AE4DB5-4571-4F50-A59A-7934B9728EED}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725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solidFill>
                            <a:schemeClr val="dk1"/>
                          </a:solidFill>
                          <a:latin typeface="Libre Franklin"/>
                          <a:ea typeface="Libre Franklin"/>
                          <a:cs typeface="Libre Franklin"/>
                          <a:sym typeface="Libre Franklin"/>
                        </a:rPr>
                        <a:t>Year</a:t>
                      </a:r>
                      <a:endParaRPr sz="1100">
                        <a:solidFill>
                          <a:schemeClr val="dk1"/>
                        </a:solidFill>
                      </a:endParaRPr>
                    </a:p>
                  </a:txBody>
                  <a:tcPr marL="85250" marR="852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solidFill>
                            <a:schemeClr val="lt1"/>
                          </a:solidFill>
                          <a:latin typeface="Libre Franklin"/>
                          <a:ea typeface="Libre Franklin"/>
                          <a:cs typeface="Libre Franklin"/>
                          <a:sym typeface="Libre Franklin"/>
                        </a:rPr>
                        <a:t>4-Year Adjusted Cohort</a:t>
                      </a:r>
                      <a:endParaRPr sz="1100"/>
                    </a:p>
                  </a:txBody>
                  <a:tcPr marL="85250" marR="852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solidFill>
                            <a:schemeClr val="lt1"/>
                          </a:solidFill>
                          <a:latin typeface="Libre Franklin"/>
                          <a:ea typeface="Libre Franklin"/>
                          <a:cs typeface="Libre Franklin"/>
                          <a:sym typeface="Libre Franklin"/>
                        </a:rPr>
                        <a:t>5-Year Adjusted Cohort</a:t>
                      </a:r>
                      <a:endParaRPr sz="1100"/>
                    </a:p>
                  </a:txBody>
                  <a:tcPr marL="85250" marR="852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0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solidFill>
                            <a:schemeClr val="dk1"/>
                          </a:solidFill>
                          <a:latin typeface="Libre Franklin"/>
                          <a:ea typeface="Libre Franklin"/>
                          <a:cs typeface="Libre Franklin"/>
                          <a:sym typeface="Libre Franklin"/>
                        </a:rPr>
                        <a:t>2018</a:t>
                      </a:r>
                      <a:endParaRPr sz="1100">
                        <a:solidFill>
                          <a:schemeClr val="dk1"/>
                        </a:solidFill>
                      </a:endParaRPr>
                    </a:p>
                  </a:txBody>
                  <a:tcPr marL="85250" marR="852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latin typeface="Libre Franklin"/>
                          <a:ea typeface="Libre Franklin"/>
                          <a:cs typeface="Libre Franklin"/>
                          <a:sym typeface="Libre Franklin"/>
                        </a:rPr>
                        <a:t>92.6</a:t>
                      </a:r>
                      <a:endParaRPr sz="1100"/>
                    </a:p>
                  </a:txBody>
                  <a:tcPr marL="85250" marR="852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5A5A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latin typeface="Libre Franklin"/>
                          <a:ea typeface="Libre Franklin"/>
                          <a:cs typeface="Libre Franklin"/>
                          <a:sym typeface="Libre Franklin"/>
                        </a:rPr>
                        <a:t>100.0</a:t>
                      </a:r>
                      <a:endParaRPr sz="1100"/>
                    </a:p>
                  </a:txBody>
                  <a:tcPr marL="85250" marR="852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3A3A3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30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solidFill>
                            <a:schemeClr val="dk1"/>
                          </a:solidFill>
                          <a:latin typeface="Libre Franklin"/>
                          <a:ea typeface="Libre Franklin"/>
                          <a:cs typeface="Libre Franklin"/>
                          <a:sym typeface="Libre Franklin"/>
                        </a:rPr>
                        <a:t>2019</a:t>
                      </a:r>
                      <a:endParaRPr sz="1100">
                        <a:solidFill>
                          <a:schemeClr val="dk1"/>
                        </a:solidFill>
                      </a:endParaRPr>
                    </a:p>
                  </a:txBody>
                  <a:tcPr marL="85250" marR="852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latin typeface="Libre Franklin"/>
                          <a:ea typeface="Libre Franklin"/>
                          <a:cs typeface="Libre Franklin"/>
                          <a:sym typeface="Libre Franklin"/>
                        </a:rPr>
                        <a:t>96.3</a:t>
                      </a:r>
                      <a:endParaRPr sz="1100"/>
                    </a:p>
                  </a:txBody>
                  <a:tcPr marL="85250" marR="852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5A5A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latin typeface="Libre Franklin"/>
                          <a:ea typeface="Libre Franklin"/>
                          <a:cs typeface="Libre Franklin"/>
                          <a:sym typeface="Libre Franklin"/>
                        </a:rPr>
                        <a:t>95.0</a:t>
                      </a:r>
                      <a:endParaRPr sz="1100"/>
                    </a:p>
                  </a:txBody>
                  <a:tcPr marL="85250" marR="852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3A3A3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30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solidFill>
                            <a:schemeClr val="dk1"/>
                          </a:solidFill>
                          <a:latin typeface="Libre Franklin"/>
                          <a:ea typeface="Libre Franklin"/>
                          <a:cs typeface="Libre Franklin"/>
                          <a:sym typeface="Libre Franklin"/>
                        </a:rPr>
                        <a:t>2020</a:t>
                      </a:r>
                      <a:endParaRPr sz="1100">
                        <a:solidFill>
                          <a:schemeClr val="dk1"/>
                        </a:solidFill>
                      </a:endParaRPr>
                    </a:p>
                  </a:txBody>
                  <a:tcPr marL="85250" marR="852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latin typeface="Libre Franklin"/>
                          <a:ea typeface="Libre Franklin"/>
                          <a:cs typeface="Libre Franklin"/>
                          <a:sym typeface="Libre Franklin"/>
                        </a:rPr>
                        <a:t>99.1</a:t>
                      </a:r>
                      <a:endParaRPr sz="1100"/>
                    </a:p>
                  </a:txBody>
                  <a:tcPr marL="85250" marR="852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5A5A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latin typeface="Libre Franklin"/>
                          <a:ea typeface="Libre Franklin"/>
                          <a:cs typeface="Libre Franklin"/>
                          <a:sym typeface="Libre Franklin"/>
                        </a:rPr>
                        <a:t>96.3</a:t>
                      </a:r>
                      <a:endParaRPr sz="1100"/>
                    </a:p>
                  </a:txBody>
                  <a:tcPr marL="85250" marR="852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3A3A3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30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solidFill>
                            <a:schemeClr val="dk1"/>
                          </a:solidFill>
                          <a:latin typeface="Libre Franklin"/>
                          <a:ea typeface="Libre Franklin"/>
                          <a:cs typeface="Libre Franklin"/>
                          <a:sym typeface="Libre Franklin"/>
                        </a:rPr>
                        <a:t>2021</a:t>
                      </a:r>
                      <a:endParaRPr sz="1100">
                        <a:solidFill>
                          <a:schemeClr val="dk1"/>
                        </a:solidFill>
                      </a:endParaRPr>
                    </a:p>
                  </a:txBody>
                  <a:tcPr marL="85250" marR="852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latin typeface="Libre Franklin"/>
                          <a:ea typeface="Libre Franklin"/>
                          <a:cs typeface="Libre Franklin"/>
                          <a:sym typeface="Libre Franklin"/>
                        </a:rPr>
                        <a:t>95.0</a:t>
                      </a:r>
                      <a:endParaRPr sz="1100"/>
                    </a:p>
                  </a:txBody>
                  <a:tcPr marL="85250" marR="852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5A5A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latin typeface="Libre Franklin"/>
                          <a:ea typeface="Libre Franklin"/>
                          <a:cs typeface="Libre Franklin"/>
                          <a:sym typeface="Libre Franklin"/>
                        </a:rPr>
                        <a:t>98.1</a:t>
                      </a:r>
                      <a:endParaRPr sz="1100"/>
                    </a:p>
                  </a:txBody>
                  <a:tcPr marL="85250" marR="852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3A3A3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30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solidFill>
                            <a:schemeClr val="dk1"/>
                          </a:solidFill>
                          <a:latin typeface="Libre Franklin"/>
                          <a:ea typeface="Libre Franklin"/>
                          <a:cs typeface="Libre Franklin"/>
                          <a:sym typeface="Libre Franklin"/>
                        </a:rPr>
                        <a:t>2022</a:t>
                      </a:r>
                      <a:endParaRPr sz="1100">
                        <a:solidFill>
                          <a:schemeClr val="dk1"/>
                        </a:solidFill>
                      </a:endParaRPr>
                    </a:p>
                  </a:txBody>
                  <a:tcPr marL="85250" marR="852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latin typeface="Libre Franklin"/>
                          <a:ea typeface="Libre Franklin"/>
                          <a:cs typeface="Libre Franklin"/>
                          <a:sym typeface="Libre Franklin"/>
                        </a:rPr>
                        <a:t>98.3</a:t>
                      </a:r>
                      <a:endParaRPr sz="1100"/>
                    </a:p>
                  </a:txBody>
                  <a:tcPr marL="85250" marR="852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5A5A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latin typeface="Libre Franklin"/>
                          <a:ea typeface="Libre Franklin"/>
                          <a:cs typeface="Libre Franklin"/>
                          <a:sym typeface="Libre Franklin"/>
                        </a:rPr>
                        <a:t>96.6</a:t>
                      </a:r>
                      <a:endParaRPr sz="1100"/>
                    </a:p>
                  </a:txBody>
                  <a:tcPr marL="85250" marR="852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3A3A3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30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solidFill>
                            <a:schemeClr val="dk1"/>
                          </a:solidFill>
                          <a:latin typeface="Libre Franklin"/>
                          <a:ea typeface="Libre Franklin"/>
                          <a:cs typeface="Libre Franklin"/>
                          <a:sym typeface="Libre Franklin"/>
                        </a:rPr>
                        <a:t>2023</a:t>
                      </a:r>
                      <a:endParaRPr sz="1100">
                        <a:solidFill>
                          <a:schemeClr val="dk1"/>
                        </a:solidFill>
                      </a:endParaRPr>
                    </a:p>
                  </a:txBody>
                  <a:tcPr marL="85250" marR="852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latin typeface="Libre Franklin"/>
                          <a:ea typeface="Libre Franklin"/>
                          <a:cs typeface="Libre Franklin"/>
                          <a:sym typeface="Libre Franklin"/>
                        </a:rPr>
                        <a:t>91.7</a:t>
                      </a:r>
                      <a:endParaRPr sz="1100"/>
                    </a:p>
                  </a:txBody>
                  <a:tcPr marL="85250" marR="852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5A5A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latin typeface="Libre Franklin"/>
                          <a:ea typeface="Libre Franklin"/>
                          <a:cs typeface="Libre Franklin"/>
                          <a:sym typeface="Libre Franklin"/>
                        </a:rPr>
                        <a:t>98.3</a:t>
                      </a:r>
                      <a:endParaRPr sz="1100"/>
                    </a:p>
                  </a:txBody>
                  <a:tcPr marL="85250" marR="852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3A3A3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30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latin typeface="Libre Franklin"/>
                          <a:ea typeface="Libre Franklin"/>
                          <a:cs typeface="Libre Franklin"/>
                          <a:sym typeface="Libre Franklin"/>
                        </a:rPr>
                        <a:t>2024</a:t>
                      </a:r>
                      <a:endParaRPr sz="2100">
                        <a:latin typeface="Libre Franklin"/>
                        <a:ea typeface="Libre Franklin"/>
                        <a:cs typeface="Libre Franklin"/>
                        <a:sym typeface="Libre Franklin"/>
                      </a:endParaRPr>
                    </a:p>
                  </a:txBody>
                  <a:tcPr marL="85250" marR="852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latin typeface="Libre Franklin"/>
                          <a:ea typeface="Libre Franklin"/>
                          <a:cs typeface="Libre Franklin"/>
                          <a:sym typeface="Libre Franklin"/>
                        </a:rPr>
                        <a:t>96.6</a:t>
                      </a:r>
                      <a:endParaRPr sz="2100">
                        <a:latin typeface="Libre Franklin"/>
                        <a:ea typeface="Libre Franklin"/>
                        <a:cs typeface="Libre Franklin"/>
                        <a:sym typeface="Libre Franklin"/>
                      </a:endParaRPr>
                    </a:p>
                  </a:txBody>
                  <a:tcPr marL="85250" marR="852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latin typeface="Libre Franklin"/>
                          <a:ea typeface="Libre Franklin"/>
                          <a:cs typeface="Libre Franklin"/>
                          <a:sym typeface="Libre Franklin"/>
                        </a:rPr>
                        <a:t>96.7</a:t>
                      </a:r>
                      <a:endParaRPr sz="2100">
                        <a:latin typeface="Libre Franklin"/>
                        <a:ea typeface="Libre Franklin"/>
                        <a:cs typeface="Libre Franklin"/>
                        <a:sym typeface="Libre Franklin"/>
                      </a:endParaRPr>
                    </a:p>
                  </a:txBody>
                  <a:tcPr marL="85250" marR="85250" marT="34300" marB="343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9999"/>
        </a:solidFill>
        <a:effectLst/>
      </p:bgPr>
    </p:bg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" name="Google Shape;237;p35" title="TC Logo BW.png"/>
          <p:cNvPicPr preferRelativeResize="0"/>
          <p:nvPr/>
        </p:nvPicPr>
        <p:blipFill>
          <a:blip r:embed="rId3">
            <a:alphaModFix amt="86000"/>
          </a:blip>
          <a:stretch>
            <a:fillRect/>
          </a:stretch>
        </p:blipFill>
        <p:spPr>
          <a:xfrm>
            <a:off x="2233350" y="271950"/>
            <a:ext cx="4677300" cy="4677300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35"/>
          <p:cNvSpPr txBox="1">
            <a:spLocks noGrp="1"/>
          </p:cNvSpPr>
          <p:nvPr>
            <p:ph type="title"/>
          </p:nvPr>
        </p:nvSpPr>
        <p:spPr>
          <a:xfrm>
            <a:off x="1045208" y="2046589"/>
            <a:ext cx="7053600" cy="10503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800">
                <a:solidFill>
                  <a:schemeClr val="lt1"/>
                </a:solidFill>
              </a:rPr>
              <a:t>QUESTIONS ?</a:t>
            </a:r>
            <a:endParaRPr sz="580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oral">
  <a:themeElements>
    <a:clrScheme name="Coral">
      <a:dk1>
        <a:srgbClr val="F55E61"/>
      </a:dk1>
      <a:lt1>
        <a:srgbClr val="FFFFFF"/>
      </a:lt1>
      <a:dk2>
        <a:srgbClr val="5E696C"/>
      </a:dk2>
      <a:lt2>
        <a:srgbClr val="BFC7CA"/>
      </a:lt2>
      <a:accent1>
        <a:srgbClr val="1E2D31"/>
      </a:accent1>
      <a:accent2>
        <a:srgbClr val="273C42"/>
      </a:accent2>
      <a:accent3>
        <a:srgbClr val="83D061"/>
      </a:accent3>
      <a:accent4>
        <a:srgbClr val="F6CD4C"/>
      </a:accent4>
      <a:accent5>
        <a:srgbClr val="AF4345"/>
      </a:accent5>
      <a:accent6>
        <a:srgbClr val="F58F8F"/>
      </a:accent6>
      <a:hlink>
        <a:srgbClr val="AF4345"/>
      </a:hlink>
      <a:folHlink>
        <a:srgbClr val="AF4345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775</Words>
  <Application>Microsoft Office PowerPoint</Application>
  <PresentationFormat>On-screen Show (16:9)</PresentationFormat>
  <Paragraphs>245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9" baseType="lpstr">
      <vt:lpstr>Century Gothic</vt:lpstr>
      <vt:lpstr>Libre Franklin Medium</vt:lpstr>
      <vt:lpstr>Playfair Display</vt:lpstr>
      <vt:lpstr>Arial Narrow</vt:lpstr>
      <vt:lpstr>Libre Franklin</vt:lpstr>
      <vt:lpstr>Calibri</vt:lpstr>
      <vt:lpstr>Lato</vt:lpstr>
      <vt:lpstr>Arial</vt:lpstr>
      <vt:lpstr>Coral</vt:lpstr>
      <vt:lpstr>TODD COUNTY CENTRAL  HIGH SCHOOL</vt:lpstr>
      <vt:lpstr>Overall Designations</vt:lpstr>
      <vt:lpstr>State Indicators in the Accountability System</vt:lpstr>
      <vt:lpstr>Overall Accountability Weights</vt:lpstr>
      <vt:lpstr>Accountability Profile and Indicator Scores and Ratings</vt:lpstr>
      <vt:lpstr>Accountability Profile at Todd County Central High School</vt:lpstr>
      <vt:lpstr>Indicator Details at Todd County Central High School</vt:lpstr>
      <vt:lpstr>State Assessment Results</vt:lpstr>
      <vt:lpstr>Overall Accountable NAPD by Content Area at Todd County Central High School(2023-24 percentage of all students )</vt:lpstr>
      <vt:lpstr>Overall Accountable NAPD by Content Area at Todd County Central High School (2024-25 percentage of all students) </vt:lpstr>
      <vt:lpstr>Next Continued Steps for Success:</vt:lpstr>
      <vt:lpstr>Quality of School  Climate and Safety</vt:lpstr>
      <vt:lpstr>The Quality of School Climate and Safety at TCCHS</vt:lpstr>
      <vt:lpstr>Next Steps:</vt:lpstr>
      <vt:lpstr>Postsecondary  Readiness</vt:lpstr>
      <vt:lpstr>Postsecondary Readiness Counts by Student Group at Todd County Central High School</vt:lpstr>
      <vt:lpstr>Next Steps:</vt:lpstr>
      <vt:lpstr>Graduation                                       Rate</vt:lpstr>
      <vt:lpstr>Graduation Rate Trend at  Todd County Central High School</vt:lpstr>
      <vt:lpstr>QUESTIONS 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Jordan, Amanda</dc:creator>
  <cp:lastModifiedBy>Jordan, Amanda</cp:lastModifiedBy>
  <cp:revision>1</cp:revision>
  <dcterms:modified xsi:type="dcterms:W3CDTF">2025-12-04T19:13:38Z</dcterms:modified>
</cp:coreProperties>
</file>