
<file path=[Content_Types].xml><?xml version="1.0" encoding="utf-8"?>
<Types xmlns="http://schemas.openxmlformats.org/package/2006/content-types">
  <Default Extension="fntdata" ContentType="application/x-fontdat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12192000"/>
  <p:embeddedFontLst>
    <p:embeddedFont>
      <p:font typeface="Georgia" panose="02040502050405020303" pitchFamily="18" charset="0"/>
      <p:regular r:id="rId10"/>
      <p:bold r:id="rId11"/>
      <p:italic r:id="rId12"/>
      <p:boldItalic r:id="rId13"/>
    </p:embeddedFont>
    <p:embeddedFont>
      <p:font typeface="Helvetica Neue" panose="020B0604020202020204" charset="0"/>
      <p:regular r:id="rId14"/>
      <p:bold r:id="rId15"/>
      <p:italic r:id="rId16"/>
      <p:boldItalic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8" roundtripDataSignature="AMtx7mhHPRGv7qhJbQh+lcuU2xIYa2mh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8691746-FF2D-4AC6-9369-14BAE34EFBF8}">
  <a:tblStyle styleId="{D8691746-FF2D-4AC6-9369-14BAE34EFBF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86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" name="Google Shape;18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" name="Google Shape;26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1" name="Google Shape;51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5" name="Google Shape;65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3" name="Google Shape;83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" name="Google Shape;84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3" name="Google Shape;103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0" name="Google Shape;110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Title and body">
    <p:bg>
      <p:bgPr>
        <a:solidFill>
          <a:srgbClr val="F7F8FB"/>
        </a:solid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9"/>
          <p:cNvSpPr txBox="1">
            <a:spLocks noGrp="1"/>
          </p:cNvSpPr>
          <p:nvPr>
            <p:ph type="title"/>
          </p:nvPr>
        </p:nvSpPr>
        <p:spPr>
          <a:xfrm>
            <a:off x="812800" y="812800"/>
            <a:ext cx="10566400" cy="4469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3200"/>
              <a:buFont typeface="Georgia"/>
              <a:buNone/>
              <a:defRPr sz="3200">
                <a:solidFill>
                  <a:srgbClr val="0B2A5B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9"/>
          <p:cNvSpPr txBox="1">
            <a:spLocks noGrp="1"/>
          </p:cNvSpPr>
          <p:nvPr>
            <p:ph type="body" idx="1"/>
          </p:nvPr>
        </p:nvSpPr>
        <p:spPr>
          <a:xfrm>
            <a:off x="812800" y="1564580"/>
            <a:ext cx="10566400" cy="448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40000"/>
              </a:lnSpc>
              <a:spcBef>
                <a:spcPts val="320"/>
              </a:spcBef>
              <a:spcAft>
                <a:spcPts val="0"/>
              </a:spcAft>
              <a:buClr>
                <a:srgbClr val="0B2A5B"/>
              </a:buClr>
              <a:buSzPts val="1600"/>
              <a:buNone/>
              <a:defRPr sz="1600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B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8"/>
          <p:cNvSpPr txBox="1">
            <a:spLocks noGrp="1"/>
          </p:cNvSpPr>
          <p:nvPr>
            <p:ph type="title"/>
          </p:nvPr>
        </p:nvSpPr>
        <p:spPr>
          <a:xfrm>
            <a:off x="812800" y="812800"/>
            <a:ext cx="10566400" cy="4469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3200"/>
              <a:buFont typeface="Georgia"/>
              <a:buNone/>
              <a:defRPr sz="3200" b="0" i="0" u="none" strike="noStrike" cap="none">
                <a:solidFill>
                  <a:srgbClr val="0B2A5B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8"/>
          <p:cNvSpPr txBox="1">
            <a:spLocks noGrp="1"/>
          </p:cNvSpPr>
          <p:nvPr>
            <p:ph type="body" idx="1"/>
          </p:nvPr>
        </p:nvSpPr>
        <p:spPr>
          <a:xfrm>
            <a:off x="812800" y="1564580"/>
            <a:ext cx="10566400" cy="448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lnSpc>
                <a:spcPct val="140000"/>
              </a:lnSpc>
              <a:spcBef>
                <a:spcPts val="320"/>
              </a:spcBef>
              <a:spcAft>
                <a:spcPts val="0"/>
              </a:spcAft>
              <a:buClr>
                <a:srgbClr val="0B2A5B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2A5B"/>
        </a:solidFill>
        <a:effectLst/>
      </p:bgPr>
    </p:bg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1"/>
          <p:cNvSpPr/>
          <p:nvPr/>
        </p:nvSpPr>
        <p:spPr>
          <a:xfrm>
            <a:off x="812800" y="2270820"/>
            <a:ext cx="10883392" cy="274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FF6B6B"/>
              </a:buClr>
              <a:buSzPts val="1400"/>
              <a:buFont typeface="Helvetica Neue"/>
              <a:buNone/>
            </a:pPr>
            <a:r>
              <a:rPr lang="en-US" sz="1400" b="1" i="0" u="none" strike="noStrike" cap="none">
                <a:solidFill>
                  <a:srgbClr val="FF6B6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BOARD PRESENTATION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2" name="Google Shape;22;p1"/>
          <p:cNvSpPr txBox="1">
            <a:spLocks noGrp="1"/>
          </p:cNvSpPr>
          <p:nvPr>
            <p:ph type="title"/>
          </p:nvPr>
        </p:nvSpPr>
        <p:spPr>
          <a:xfrm>
            <a:off x="812800" y="2722860"/>
            <a:ext cx="10883392" cy="1366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7F8FB"/>
              </a:buClr>
              <a:buSzPts val="4800"/>
              <a:buFont typeface="Georgia"/>
              <a:buNone/>
            </a:pPr>
            <a:r>
              <a:rPr lang="en-US" sz="4800" b="0" i="0">
                <a:solidFill>
                  <a:srgbClr val="F7F8FB"/>
                </a:solidFill>
                <a:latin typeface="Georgia"/>
                <a:ea typeface="Georgia"/>
                <a:cs typeface="Georgia"/>
                <a:sym typeface="Georgia"/>
              </a:rPr>
              <a:t>KSA Results: What We Learned and How We Are Responding</a:t>
            </a:r>
            <a:endParaRPr sz="4800"/>
          </a:p>
        </p:txBody>
      </p:sp>
      <p:sp>
        <p:nvSpPr>
          <p:cNvPr id="23" name="Google Shape;23;p1"/>
          <p:cNvSpPr/>
          <p:nvPr/>
        </p:nvSpPr>
        <p:spPr>
          <a:xfrm>
            <a:off x="812800" y="4267101"/>
            <a:ext cx="10883392" cy="345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C9D3E0"/>
              </a:buClr>
              <a:buSzPts val="1800"/>
              <a:buFont typeface="Helvetica Neue"/>
              <a:buNone/>
            </a:pPr>
            <a:r>
              <a:rPr lang="en-US" sz="1800" b="0" i="0" u="none" strike="noStrike" cap="none">
                <a:solidFill>
                  <a:srgbClr val="C9D3E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Social Studies, Mathematics and English</a:t>
            </a:r>
            <a:endParaRPr sz="18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B"/>
        </a:solid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"/>
          <p:cNvSpPr txBox="1">
            <a:spLocks noGrp="1"/>
          </p:cNvSpPr>
          <p:nvPr>
            <p:ph type="title"/>
          </p:nvPr>
        </p:nvSpPr>
        <p:spPr>
          <a:xfrm>
            <a:off x="812800" y="812800"/>
            <a:ext cx="10883392" cy="472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3200"/>
              <a:buFont typeface="Georgia"/>
              <a:buNone/>
            </a:pPr>
            <a:r>
              <a:rPr lang="en-US" sz="3200" b="0" i="0">
                <a:solidFill>
                  <a:srgbClr val="0B2A5B"/>
                </a:solidFill>
                <a:latin typeface="Georgia"/>
                <a:ea typeface="Georgia"/>
                <a:cs typeface="Georgia"/>
                <a:sym typeface="Georgia"/>
              </a:rPr>
              <a:t>No single cause explains the decline</a:t>
            </a:r>
            <a:endParaRPr sz="3200"/>
          </a:p>
        </p:txBody>
      </p:sp>
      <p:sp>
        <p:nvSpPr>
          <p:cNvPr id="30" name="Google Shape;30;p2"/>
          <p:cNvSpPr/>
          <p:nvPr/>
        </p:nvSpPr>
        <p:spPr>
          <a:xfrm>
            <a:off x="812800" y="1513780"/>
            <a:ext cx="10883392" cy="274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4A5568"/>
              </a:buClr>
              <a:buSzPts val="1400"/>
              <a:buFont typeface="Helvetica Neue"/>
              <a:buNone/>
            </a:pPr>
            <a:r>
              <a:rPr lang="en-US" sz="1400" b="0" i="0" u="none" strike="noStrike" cap="none">
                <a:solidFill>
                  <a:srgbClr val="4A556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We triangulated KSA with FastBridge, MVPA, student work, task analysis, observations and teacher conversations.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1" name="Google Shape;31;p2"/>
          <p:cNvSpPr/>
          <p:nvPr/>
        </p:nvSpPr>
        <p:spPr>
          <a:xfrm>
            <a:off x="815975" y="2019796"/>
            <a:ext cx="3380284" cy="1789113"/>
          </a:xfrm>
          <a:prstGeom prst="roundRect">
            <a:avLst>
              <a:gd name="adj" fmla="val 5501"/>
            </a:avLst>
          </a:prstGeom>
          <a:solidFill>
            <a:srgbClr val="FFFFFF"/>
          </a:solidFill>
          <a:ln w="9525" cap="flat" cmpd="sng">
            <a:solidFill>
              <a:srgbClr val="CFD6E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Google Shape;32;p2"/>
          <p:cNvSpPr/>
          <p:nvPr/>
        </p:nvSpPr>
        <p:spPr>
          <a:xfrm>
            <a:off x="1047750" y="2251571"/>
            <a:ext cx="3004236" cy="2996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B3202A"/>
              </a:buClr>
              <a:buSzPts val="1800"/>
              <a:buFont typeface="Helvetica Neue"/>
              <a:buNone/>
            </a:pPr>
            <a:r>
              <a:rPr lang="en-US" sz="1800" b="1" i="0" u="none" strike="noStrike" cap="none">
                <a:solidFill>
                  <a:srgbClr val="B3202A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Lowered rigor</a:t>
            </a:r>
            <a:endParaRPr sz="18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3" name="Google Shape;33;p2"/>
          <p:cNvSpPr/>
          <p:nvPr/>
        </p:nvSpPr>
        <p:spPr>
          <a:xfrm>
            <a:off x="1047750" y="2652812"/>
            <a:ext cx="3004236" cy="949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None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Instruction was designed around what students were assumed unable to do. Teachers often lowered tasks instead of scaffolding.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4" name="Google Shape;34;p2"/>
          <p:cNvSpPr/>
          <p:nvPr/>
        </p:nvSpPr>
        <p:spPr>
          <a:xfrm>
            <a:off x="4405809" y="2019796"/>
            <a:ext cx="3380383" cy="1789113"/>
          </a:xfrm>
          <a:prstGeom prst="roundRect">
            <a:avLst>
              <a:gd name="adj" fmla="val 5501"/>
            </a:avLst>
          </a:prstGeom>
          <a:solidFill>
            <a:srgbClr val="FFFFFF"/>
          </a:solidFill>
          <a:ln w="9525" cap="flat" cmpd="sng">
            <a:solidFill>
              <a:srgbClr val="CFD6E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2"/>
          <p:cNvSpPr/>
          <p:nvPr/>
        </p:nvSpPr>
        <p:spPr>
          <a:xfrm>
            <a:off x="4637584" y="2251571"/>
            <a:ext cx="3004338" cy="2996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B3202A"/>
              </a:buClr>
              <a:buSzPts val="1800"/>
              <a:buFont typeface="Helvetica Neue"/>
              <a:buNone/>
            </a:pPr>
            <a:r>
              <a:rPr lang="en-US" sz="1800" b="1" i="0" u="none" strike="noStrike" cap="none">
                <a:solidFill>
                  <a:srgbClr val="B3202A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Uneven Tier 1</a:t>
            </a:r>
            <a:endParaRPr sz="18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6" name="Google Shape;36;p2"/>
          <p:cNvSpPr/>
          <p:nvPr/>
        </p:nvSpPr>
        <p:spPr>
          <a:xfrm>
            <a:off x="4637584" y="2652812"/>
            <a:ext cx="3004338" cy="949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None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Pacing, HQIR fidelity and standards integration varied by classroom. Lessons were rushed or cobbled together.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7" name="Google Shape;37;p2"/>
          <p:cNvSpPr/>
          <p:nvPr/>
        </p:nvSpPr>
        <p:spPr>
          <a:xfrm>
            <a:off x="7995741" y="2019796"/>
            <a:ext cx="3380284" cy="1789113"/>
          </a:xfrm>
          <a:prstGeom prst="roundRect">
            <a:avLst>
              <a:gd name="adj" fmla="val 5501"/>
            </a:avLst>
          </a:prstGeom>
          <a:solidFill>
            <a:srgbClr val="FFFFFF"/>
          </a:solidFill>
          <a:ln w="9525" cap="flat" cmpd="sng">
            <a:solidFill>
              <a:srgbClr val="CFD6E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2"/>
          <p:cNvSpPr/>
          <p:nvPr/>
        </p:nvSpPr>
        <p:spPr>
          <a:xfrm>
            <a:off x="8227516" y="2251571"/>
            <a:ext cx="3004236" cy="2996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B3202A"/>
              </a:buClr>
              <a:buSzPts val="1800"/>
              <a:buFont typeface="Helvetica Neue"/>
              <a:buNone/>
            </a:pPr>
            <a:r>
              <a:rPr lang="en-US" sz="1800" b="1" i="0" u="none" strike="noStrike" cap="none">
                <a:solidFill>
                  <a:srgbClr val="B3202A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Mastery not verified</a:t>
            </a:r>
            <a:endParaRPr sz="18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9" name="Google Shape;39;p2"/>
          <p:cNvSpPr/>
          <p:nvPr/>
        </p:nvSpPr>
        <p:spPr>
          <a:xfrm>
            <a:off x="8227516" y="2652812"/>
            <a:ext cx="3004236" cy="949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None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Standards were taught, but student work was not used to confirm mastery. PLCs are shifting to student evidence.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0" name="Google Shape;40;p2"/>
          <p:cNvSpPr/>
          <p:nvPr/>
        </p:nvSpPr>
        <p:spPr>
          <a:xfrm>
            <a:off x="812800" y="4066084"/>
            <a:ext cx="10883392" cy="23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B3202A"/>
              </a:buClr>
              <a:buSzPts val="1200"/>
              <a:buFont typeface="Helvetica Neue"/>
              <a:buNone/>
            </a:pPr>
            <a:r>
              <a:rPr lang="en-US" sz="1200" b="1" i="0" u="none" strike="noStrike" cap="none">
                <a:solidFill>
                  <a:srgbClr val="B3202A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ALSO CONTRIBUTING</a:t>
            </a:r>
            <a:endParaRPr sz="12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41" name="Google Shape;41;p2"/>
          <p:cNvCxnSpPr/>
          <p:nvPr/>
        </p:nvCxnSpPr>
        <p:spPr>
          <a:xfrm>
            <a:off x="812800" y="4393704"/>
            <a:ext cx="2489200" cy="0"/>
          </a:xfrm>
          <a:prstGeom prst="straightConnector1">
            <a:avLst/>
          </a:prstGeom>
          <a:noFill/>
          <a:ln w="25400" cap="flat" cmpd="sng">
            <a:solidFill>
              <a:srgbClr val="1F4FA3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" name="Google Shape;42;p2"/>
          <p:cNvSpPr/>
          <p:nvPr/>
        </p:nvSpPr>
        <p:spPr>
          <a:xfrm>
            <a:off x="812800" y="4508004"/>
            <a:ext cx="2563876" cy="487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None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Foundational skill gaps, especially in math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43" name="Google Shape;43;p2"/>
          <p:cNvCxnSpPr/>
          <p:nvPr/>
        </p:nvCxnSpPr>
        <p:spPr>
          <a:xfrm>
            <a:off x="3505200" y="4393704"/>
            <a:ext cx="2489200" cy="0"/>
          </a:xfrm>
          <a:prstGeom prst="straightConnector1">
            <a:avLst/>
          </a:prstGeom>
          <a:noFill/>
          <a:ln w="25400" cap="flat" cmpd="sng">
            <a:solidFill>
              <a:srgbClr val="1F4FA3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4" name="Google Shape;44;p2"/>
          <p:cNvSpPr/>
          <p:nvPr/>
        </p:nvSpPr>
        <p:spPr>
          <a:xfrm>
            <a:off x="3505200" y="4508004"/>
            <a:ext cx="2563876" cy="487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None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Mid-year teacher loss in English, two years running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45" name="Google Shape;45;p2"/>
          <p:cNvCxnSpPr/>
          <p:nvPr/>
        </p:nvCxnSpPr>
        <p:spPr>
          <a:xfrm>
            <a:off x="6197600" y="4393704"/>
            <a:ext cx="2489200" cy="0"/>
          </a:xfrm>
          <a:prstGeom prst="straightConnector1">
            <a:avLst/>
          </a:prstGeom>
          <a:noFill/>
          <a:ln w="25400" cap="flat" cmpd="sng">
            <a:solidFill>
              <a:srgbClr val="1F4FA3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6" name="Google Shape;46;p2"/>
          <p:cNvSpPr/>
          <p:nvPr/>
        </p:nvSpPr>
        <p:spPr>
          <a:xfrm>
            <a:off x="6197600" y="4508004"/>
            <a:ext cx="2563876" cy="487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None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Internal measures predicted higher results than KSA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47" name="Google Shape;47;p2"/>
          <p:cNvCxnSpPr/>
          <p:nvPr/>
        </p:nvCxnSpPr>
        <p:spPr>
          <a:xfrm>
            <a:off x="8890000" y="4393704"/>
            <a:ext cx="2489200" cy="0"/>
          </a:xfrm>
          <a:prstGeom prst="straightConnector1">
            <a:avLst/>
          </a:prstGeom>
          <a:noFill/>
          <a:ln w="25400" cap="flat" cmpd="sng">
            <a:solidFill>
              <a:srgbClr val="1F4FA3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" name="Google Shape;48;p2"/>
          <p:cNvSpPr/>
          <p:nvPr/>
        </p:nvSpPr>
        <p:spPr>
          <a:xfrm>
            <a:off x="8890000" y="4508004"/>
            <a:ext cx="2563876" cy="487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None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Low student effort on deeper-thinking tasks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B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3"/>
          <p:cNvSpPr txBox="1">
            <a:spLocks noGrp="1"/>
          </p:cNvSpPr>
          <p:nvPr>
            <p:ph type="title"/>
          </p:nvPr>
        </p:nvSpPr>
        <p:spPr>
          <a:xfrm>
            <a:off x="812800" y="812800"/>
            <a:ext cx="10883392" cy="472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3200"/>
              <a:buFont typeface="Georgia"/>
              <a:buNone/>
            </a:pPr>
            <a:r>
              <a:rPr lang="en-US" sz="3200" b="0" i="0">
                <a:solidFill>
                  <a:srgbClr val="0B2A5B"/>
                </a:solidFill>
                <a:latin typeface="Georgia"/>
                <a:ea typeface="Georgia"/>
                <a:cs typeface="Georgia"/>
                <a:sym typeface="Georgia"/>
              </a:rPr>
              <a:t>Social Studies</a:t>
            </a:r>
            <a:endParaRPr sz="3200"/>
          </a:p>
        </p:txBody>
      </p:sp>
      <p:sp>
        <p:nvSpPr>
          <p:cNvPr id="55" name="Google Shape;55;p3"/>
          <p:cNvSpPr/>
          <p:nvPr/>
        </p:nvSpPr>
        <p:spPr>
          <a:xfrm>
            <a:off x="815975" y="1516955"/>
            <a:ext cx="5175250" cy="2944515"/>
          </a:xfrm>
          <a:prstGeom prst="roundRect">
            <a:avLst>
              <a:gd name="adj" fmla="val 3343"/>
            </a:avLst>
          </a:prstGeom>
          <a:solidFill>
            <a:srgbClr val="FFFFFF"/>
          </a:solidFill>
          <a:ln w="9525" cap="flat" cmpd="sng">
            <a:solidFill>
              <a:srgbClr val="CFD6E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3"/>
          <p:cNvSpPr/>
          <p:nvPr/>
        </p:nvSpPr>
        <p:spPr>
          <a:xfrm>
            <a:off x="1047750" y="1748730"/>
            <a:ext cx="4853051" cy="2996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B3202A"/>
              </a:buClr>
              <a:buSzPts val="1800"/>
              <a:buFont typeface="Helvetica Neue"/>
              <a:buNone/>
            </a:pPr>
            <a:r>
              <a:rPr lang="en-US" sz="1800" b="1" i="0" u="none" strike="noStrike" cap="none">
                <a:solidFill>
                  <a:srgbClr val="B3202A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What we found</a:t>
            </a:r>
            <a:endParaRPr sz="18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7" name="Google Shape;57;p3"/>
          <p:cNvSpPr/>
          <p:nvPr/>
        </p:nvSpPr>
        <p:spPr>
          <a:xfrm>
            <a:off x="1094232" y="2149971"/>
            <a:ext cx="4800473" cy="2105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Instruction was designed around the bottom 30%, lowering rigor for all students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Tasks sat at DOK 1–2 and teacher talk dominated lessons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Civics, government, economics and geography (about 70% of assessed content) were not consistently embedded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Writing was for compliance, with little KSA-style practice and heavy reliance on AI feedback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8" name="Google Shape;58;p3"/>
          <p:cNvSpPr/>
          <p:nvPr/>
        </p:nvSpPr>
        <p:spPr>
          <a:xfrm>
            <a:off x="6200775" y="1516955"/>
            <a:ext cx="5175250" cy="2944515"/>
          </a:xfrm>
          <a:prstGeom prst="roundRect">
            <a:avLst>
              <a:gd name="adj" fmla="val 3343"/>
            </a:avLst>
          </a:prstGeom>
          <a:solidFill>
            <a:srgbClr val="FFFFFF"/>
          </a:solidFill>
          <a:ln w="9525" cap="flat" cmpd="sng">
            <a:solidFill>
              <a:srgbClr val="CFD6E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3"/>
          <p:cNvSpPr/>
          <p:nvPr/>
        </p:nvSpPr>
        <p:spPr>
          <a:xfrm>
            <a:off x="6432550" y="1748730"/>
            <a:ext cx="4853051" cy="2996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1F4FA3"/>
              </a:buClr>
              <a:buSzPts val="1800"/>
              <a:buFont typeface="Helvetica Neue"/>
              <a:buNone/>
            </a:pPr>
            <a:r>
              <a:rPr lang="en-US" sz="1800" b="1" i="0" u="none" strike="noStrike" cap="none">
                <a:solidFill>
                  <a:srgbClr val="1F4FA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What we will do</a:t>
            </a:r>
            <a:endParaRPr sz="18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60" name="Google Shape;60;p3"/>
          <p:cNvSpPr/>
          <p:nvPr/>
        </p:nvSpPr>
        <p:spPr>
          <a:xfrm>
            <a:off x="6479032" y="2149971"/>
            <a:ext cx="4800473" cy="18740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Increase DOK 2–4 tasks and student discussion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Embed the tested standards all year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Require regular </a:t>
            </a:r>
            <a:r>
              <a:rPr lang="en-US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writing</a:t>
            </a: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responses, calibrated in PLCs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Teachers give specific feedback, not only AI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Use common assessments that match KSA depth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Use walkthrough feedback to adjust instruction in real time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Use formative data to scaffold without lowering rigor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61" name="Google Shape;61;p3"/>
          <p:cNvCxnSpPr/>
          <p:nvPr/>
        </p:nvCxnSpPr>
        <p:spPr>
          <a:xfrm>
            <a:off x="831850" y="4718645"/>
            <a:ext cx="0" cy="231080"/>
          </a:xfrm>
          <a:prstGeom prst="straightConnector1">
            <a:avLst/>
          </a:prstGeom>
          <a:noFill/>
          <a:ln w="38100" cap="flat" cmpd="sng">
            <a:solidFill>
              <a:srgbClr val="1F4FA3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" name="Google Shape;62;p3"/>
          <p:cNvSpPr/>
          <p:nvPr/>
        </p:nvSpPr>
        <p:spPr>
          <a:xfrm>
            <a:off x="947925" y="4718650"/>
            <a:ext cx="10687200" cy="200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None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Evidence we should see: </a:t>
            </a:r>
            <a:r>
              <a:rPr lang="en-US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</a:t>
            </a: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ore students thinking and talking than teachers, stronger </a:t>
            </a:r>
            <a:r>
              <a:rPr lang="en-US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writing</a:t>
            </a: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responses, short answers, extended responses, and higher DOK. </a:t>
            </a:r>
            <a:r>
              <a:rPr lang="en-US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</a:t>
            </a: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ur teachers must believe our students can reach high expectations when we set </a:t>
            </a:r>
            <a:r>
              <a:rPr lang="en-US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these</a:t>
            </a: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goals!</a:t>
            </a:r>
            <a:endParaRPr sz="1400" b="0" i="0" u="none" strike="noStrike" cap="none">
              <a:solidFill>
                <a:srgbClr val="0B2A5B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None/>
            </a:pPr>
            <a:endParaRPr>
              <a:solidFill>
                <a:srgbClr val="0B2A5B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None/>
            </a:pPr>
            <a:r>
              <a:rPr lang="en-US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Additional Support: We are seeking high-quality instructional resources (HQIRs) for social studies, professional learning tailored to social studies teachers, and project-based learning opportunities that are closely aligned with academic standards. These supports will help strengthen instruction and deepen student engagement and understanding.</a:t>
            </a:r>
            <a:endParaRPr>
              <a:solidFill>
                <a:srgbClr val="0B2A5B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None/>
            </a:pPr>
            <a:endParaRPr>
              <a:solidFill>
                <a:srgbClr val="0B2A5B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None/>
            </a:pPr>
            <a:endParaRPr>
              <a:solidFill>
                <a:srgbClr val="0B2A5B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B"/>
        </a:solid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4"/>
          <p:cNvSpPr txBox="1">
            <a:spLocks noGrp="1"/>
          </p:cNvSpPr>
          <p:nvPr>
            <p:ph type="title"/>
          </p:nvPr>
        </p:nvSpPr>
        <p:spPr>
          <a:xfrm>
            <a:off x="812800" y="812800"/>
            <a:ext cx="10883392" cy="472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3200"/>
              <a:buFont typeface="Georgia"/>
              <a:buNone/>
            </a:pPr>
            <a:r>
              <a:rPr lang="en-US" sz="3200" b="0" i="0">
                <a:solidFill>
                  <a:srgbClr val="0B2A5B"/>
                </a:solidFill>
                <a:latin typeface="Georgia"/>
                <a:ea typeface="Georgia"/>
                <a:cs typeface="Georgia"/>
                <a:sym typeface="Georgia"/>
              </a:rPr>
              <a:t>Mathematics, Grade 10</a:t>
            </a:r>
            <a:endParaRPr sz="3200"/>
          </a:p>
        </p:txBody>
      </p:sp>
      <p:sp>
        <p:nvSpPr>
          <p:cNvPr id="69" name="Google Shape;69;p4"/>
          <p:cNvSpPr/>
          <p:nvPr/>
        </p:nvSpPr>
        <p:spPr>
          <a:xfrm>
            <a:off x="452800" y="2108663"/>
            <a:ext cx="3488100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3202A"/>
              </a:buClr>
              <a:buSzPts val="4800"/>
              <a:buFont typeface="Georgia"/>
              <a:buNone/>
            </a:pPr>
            <a:r>
              <a:rPr lang="en-US" sz="2900" b="0" i="0" u="none" strike="noStrike" cap="none">
                <a:solidFill>
                  <a:srgbClr val="B3202A"/>
                </a:solidFill>
                <a:latin typeface="Georgia"/>
                <a:ea typeface="Georgia"/>
                <a:cs typeface="Georgia"/>
                <a:sym typeface="Georgia"/>
              </a:rPr>
              <a:t>50.9% → 34.8%</a:t>
            </a:r>
            <a:endParaRPr sz="29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0" name="Google Shape;70;p4"/>
          <p:cNvSpPr/>
          <p:nvPr/>
        </p:nvSpPr>
        <p:spPr>
          <a:xfrm>
            <a:off x="212850" y="2748750"/>
            <a:ext cx="3488100" cy="2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4A5568"/>
              </a:buClr>
              <a:buSzPts val="1200"/>
              <a:buFont typeface="Helvetica Neue"/>
              <a:buNone/>
            </a:pPr>
            <a:r>
              <a:rPr lang="en-US" sz="1200" b="0" i="0" u="none" strike="noStrike" cap="none">
                <a:solidFill>
                  <a:srgbClr val="4A556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Proficient/Distinguished</a:t>
            </a:r>
            <a:endParaRPr sz="12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1" name="Google Shape;71;p4"/>
          <p:cNvSpPr/>
          <p:nvPr/>
        </p:nvSpPr>
        <p:spPr>
          <a:xfrm>
            <a:off x="4084050" y="2085575"/>
            <a:ext cx="3488400" cy="7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3202A"/>
              </a:buClr>
              <a:buSzPts val="4800"/>
              <a:buFont typeface="Georgia"/>
              <a:buNone/>
            </a:pPr>
            <a:r>
              <a:rPr lang="en-US" sz="3000" b="0" i="0" u="none" strike="noStrike" cap="none">
                <a:solidFill>
                  <a:srgbClr val="B3202A"/>
                </a:solidFill>
                <a:latin typeface="Georgia"/>
                <a:ea typeface="Georgia"/>
                <a:cs typeface="Georgia"/>
                <a:sym typeface="Georgia"/>
              </a:rPr>
              <a:t>21.4% → 31.2%</a:t>
            </a:r>
            <a:endParaRPr sz="30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2" name="Google Shape;72;p4"/>
          <p:cNvSpPr/>
          <p:nvPr/>
        </p:nvSpPr>
        <p:spPr>
          <a:xfrm>
            <a:off x="4084072" y="2684113"/>
            <a:ext cx="3488400" cy="2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4A5568"/>
              </a:buClr>
              <a:buSzPts val="1200"/>
              <a:buFont typeface="Helvetica Neue"/>
              <a:buNone/>
            </a:pPr>
            <a:r>
              <a:rPr lang="en-US" sz="1200" b="0" i="0" u="none" strike="noStrike" cap="none">
                <a:solidFill>
                  <a:srgbClr val="4A556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Novice</a:t>
            </a:r>
            <a:endParaRPr sz="12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3" name="Google Shape;73;p4"/>
          <p:cNvSpPr/>
          <p:nvPr/>
        </p:nvSpPr>
        <p:spPr>
          <a:xfrm>
            <a:off x="7887975" y="2102250"/>
            <a:ext cx="3488100" cy="47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3202A"/>
              </a:buClr>
              <a:buSzPts val="4800"/>
              <a:buFont typeface="Georgia"/>
              <a:buNone/>
            </a:pPr>
            <a:r>
              <a:rPr lang="en-US" sz="2900" b="0" i="0" u="none" strike="noStrike" cap="none">
                <a:solidFill>
                  <a:srgbClr val="B3202A"/>
                </a:solidFill>
                <a:latin typeface="Georgia"/>
                <a:ea typeface="Georgia"/>
                <a:cs typeface="Georgia"/>
                <a:sym typeface="Georgia"/>
              </a:rPr>
              <a:t>81%</a:t>
            </a:r>
            <a:endParaRPr sz="29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4" name="Google Shape;74;p4"/>
          <p:cNvSpPr/>
          <p:nvPr/>
        </p:nvSpPr>
        <p:spPr>
          <a:xfrm>
            <a:off x="7715601" y="2642100"/>
            <a:ext cx="3932700" cy="45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4A5568"/>
              </a:buClr>
              <a:buSzPts val="1200"/>
              <a:buFont typeface="Helvetica Neue"/>
              <a:buNone/>
            </a:pPr>
            <a:r>
              <a:rPr lang="en-US" sz="1200" b="0" i="0" u="none" strike="noStrike" cap="none">
                <a:solidFill>
                  <a:srgbClr val="4A556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scored 0 on short answer (15% scored 1, 4% scored 2)</a:t>
            </a:r>
            <a:endParaRPr sz="12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5" name="Google Shape;75;p4"/>
          <p:cNvSpPr/>
          <p:nvPr/>
        </p:nvSpPr>
        <p:spPr>
          <a:xfrm>
            <a:off x="815975" y="3228975"/>
            <a:ext cx="5175300" cy="2872200"/>
          </a:xfrm>
          <a:prstGeom prst="roundRect">
            <a:avLst>
              <a:gd name="adj" fmla="val 3964"/>
            </a:avLst>
          </a:prstGeom>
          <a:solidFill>
            <a:srgbClr val="FFFFFF"/>
          </a:solidFill>
          <a:ln w="9525" cap="flat" cmpd="sng">
            <a:solidFill>
              <a:srgbClr val="CFD6E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Google Shape;76;p4"/>
          <p:cNvSpPr/>
          <p:nvPr/>
        </p:nvSpPr>
        <p:spPr>
          <a:xfrm>
            <a:off x="1047750" y="3460750"/>
            <a:ext cx="4853051" cy="2996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B3202A"/>
              </a:buClr>
              <a:buSzPts val="1800"/>
              <a:buFont typeface="Helvetica Neue"/>
              <a:buNone/>
            </a:pPr>
            <a:r>
              <a:rPr lang="en-US" sz="1800" b="1" i="0" u="none" strike="noStrike" cap="none">
                <a:solidFill>
                  <a:srgbClr val="B3202A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What we found</a:t>
            </a:r>
            <a:endParaRPr sz="18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7" name="Google Shape;77;p4"/>
          <p:cNvSpPr/>
          <p:nvPr/>
        </p:nvSpPr>
        <p:spPr>
          <a:xfrm>
            <a:off x="1145032" y="3861991"/>
            <a:ext cx="4748149" cy="1642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Foundational gaps; Algebra I struggled all year with working on skills that were lacking.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Geometry time went to reteaching Algebra I skills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HQIR used inconsistently and rigor lowered; low effort on explain-and-justify tasks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Intervention produced real growth, but not enough to reach mastery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8" name="Google Shape;78;p4"/>
          <p:cNvSpPr/>
          <p:nvPr/>
        </p:nvSpPr>
        <p:spPr>
          <a:xfrm>
            <a:off x="6200775" y="3228975"/>
            <a:ext cx="5175300" cy="2835300"/>
          </a:xfrm>
          <a:prstGeom prst="roundRect">
            <a:avLst>
              <a:gd name="adj" fmla="val 3964"/>
            </a:avLst>
          </a:prstGeom>
          <a:solidFill>
            <a:srgbClr val="FFFFFF"/>
          </a:solidFill>
          <a:ln w="9525" cap="flat" cmpd="sng">
            <a:solidFill>
              <a:srgbClr val="CFD6E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4"/>
          <p:cNvSpPr/>
          <p:nvPr/>
        </p:nvSpPr>
        <p:spPr>
          <a:xfrm>
            <a:off x="6432550" y="3460750"/>
            <a:ext cx="4853051" cy="2996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1F4FA3"/>
              </a:buClr>
              <a:buSzPts val="1800"/>
              <a:buFont typeface="Helvetica Neue"/>
              <a:buNone/>
            </a:pPr>
            <a:r>
              <a:rPr lang="en-US" sz="1800" b="1" i="0" u="none" strike="noStrike" cap="none">
                <a:solidFill>
                  <a:srgbClr val="1F4FA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What we will do</a:t>
            </a:r>
            <a:endParaRPr sz="18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80" name="Google Shape;80;p4"/>
          <p:cNvSpPr/>
          <p:nvPr/>
        </p:nvSpPr>
        <p:spPr>
          <a:xfrm>
            <a:off x="6479032" y="3861991"/>
            <a:ext cx="4800473" cy="14118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HQIR as the primary resource, with pacing checkpoints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Scaffold gaps without lowering expectations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Teach written mathematical reasoning in daily instruction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Use proficiency scales and success criteria; build student ownership of KSA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Compare MVPA, FastBridge and KSA to check alignment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B"/>
        </a:solid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5"/>
          <p:cNvSpPr txBox="1">
            <a:spLocks noGrp="1"/>
          </p:cNvSpPr>
          <p:nvPr>
            <p:ph type="title"/>
          </p:nvPr>
        </p:nvSpPr>
        <p:spPr>
          <a:xfrm>
            <a:off x="812800" y="812800"/>
            <a:ext cx="10883392" cy="472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3200"/>
              <a:buFont typeface="Georgia"/>
              <a:buNone/>
            </a:pPr>
            <a:r>
              <a:rPr lang="en-US" sz="3200" b="0" i="0">
                <a:solidFill>
                  <a:srgbClr val="0B2A5B"/>
                </a:solidFill>
                <a:latin typeface="Georgia"/>
                <a:ea typeface="Georgia"/>
                <a:cs typeface="Georgia"/>
                <a:sym typeface="Georgia"/>
              </a:rPr>
              <a:t>English, Grades 10 and 11</a:t>
            </a:r>
            <a:endParaRPr sz="3200"/>
          </a:p>
        </p:txBody>
      </p:sp>
      <p:sp>
        <p:nvSpPr>
          <p:cNvPr id="87" name="Google Shape;87;p5"/>
          <p:cNvSpPr/>
          <p:nvPr/>
        </p:nvSpPr>
        <p:spPr>
          <a:xfrm>
            <a:off x="628575" y="1574855"/>
            <a:ext cx="2563800" cy="6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3202A"/>
              </a:buClr>
              <a:buSzPts val="4800"/>
              <a:buFont typeface="Georgia"/>
              <a:buNone/>
            </a:pPr>
            <a:r>
              <a:rPr lang="en-US" sz="4500" b="0" i="0" u="none" strike="noStrike" cap="none">
                <a:solidFill>
                  <a:srgbClr val="B3202A"/>
                </a:solidFill>
                <a:latin typeface="Georgia"/>
                <a:ea typeface="Georgia"/>
                <a:cs typeface="Georgia"/>
                <a:sym typeface="Georgia"/>
              </a:rPr>
              <a:t>45%</a:t>
            </a:r>
            <a:endParaRPr sz="45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88" name="Google Shape;88;p5"/>
          <p:cNvSpPr/>
          <p:nvPr/>
        </p:nvSpPr>
        <p:spPr>
          <a:xfrm>
            <a:off x="276875" y="2318288"/>
            <a:ext cx="2840700" cy="45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4A5568"/>
              </a:buClr>
              <a:buSzPts val="1200"/>
              <a:buFont typeface="Helvetica Neue"/>
              <a:buNone/>
            </a:pPr>
            <a:r>
              <a:rPr lang="en-US" sz="1200" b="0" i="0" u="none" strike="noStrike" cap="none">
                <a:solidFill>
                  <a:srgbClr val="4A556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scored 0 on Grade 10 extended response</a:t>
            </a:r>
            <a:endParaRPr sz="12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89" name="Google Shape;89;p5"/>
          <p:cNvSpPr/>
          <p:nvPr/>
        </p:nvSpPr>
        <p:spPr>
          <a:xfrm>
            <a:off x="3192375" y="1513780"/>
            <a:ext cx="2563800" cy="6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3202A"/>
              </a:buClr>
              <a:buSzPts val="4800"/>
              <a:buFont typeface="Georgia"/>
              <a:buNone/>
            </a:pPr>
            <a:r>
              <a:rPr lang="en-US" sz="4500" b="0" i="0" u="none" strike="noStrike" cap="none">
                <a:solidFill>
                  <a:srgbClr val="B3202A"/>
                </a:solidFill>
                <a:latin typeface="Georgia"/>
                <a:ea typeface="Georgia"/>
                <a:cs typeface="Georgia"/>
                <a:sym typeface="Georgia"/>
              </a:rPr>
              <a:t>~2/3</a:t>
            </a:r>
            <a:endParaRPr sz="45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90" name="Google Shape;90;p5"/>
          <p:cNvSpPr/>
          <p:nvPr/>
        </p:nvSpPr>
        <p:spPr>
          <a:xfrm>
            <a:off x="3747675" y="2255998"/>
            <a:ext cx="1744200" cy="20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4A5568"/>
              </a:buClr>
              <a:buSzPts val="1200"/>
              <a:buFont typeface="Helvetica Neue"/>
              <a:buNone/>
            </a:pPr>
            <a:r>
              <a:rPr lang="en-US" sz="1200" b="0" i="0" u="none" strike="noStrike" cap="none">
                <a:solidFill>
                  <a:srgbClr val="4A556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scored 0 or 1</a:t>
            </a:r>
            <a:endParaRPr sz="12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91" name="Google Shape;91;p5"/>
          <p:cNvSpPr/>
          <p:nvPr/>
        </p:nvSpPr>
        <p:spPr>
          <a:xfrm>
            <a:off x="5948400" y="1513780"/>
            <a:ext cx="2563800" cy="6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3202A"/>
              </a:buClr>
              <a:buSzPts val="4800"/>
              <a:buFont typeface="Georgia"/>
              <a:buNone/>
            </a:pPr>
            <a:r>
              <a:rPr lang="en-US" sz="4500" b="0" i="0" u="none" strike="noStrike" cap="none">
                <a:solidFill>
                  <a:srgbClr val="B3202A"/>
                </a:solidFill>
                <a:latin typeface="Georgia"/>
                <a:ea typeface="Georgia"/>
                <a:cs typeface="Georgia"/>
                <a:sym typeface="Georgia"/>
              </a:rPr>
              <a:t>58%</a:t>
            </a:r>
            <a:endParaRPr sz="45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92" name="Google Shape;92;p5"/>
          <p:cNvSpPr/>
          <p:nvPr/>
        </p:nvSpPr>
        <p:spPr>
          <a:xfrm>
            <a:off x="5756250" y="2256025"/>
            <a:ext cx="2866800" cy="45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4A5568"/>
              </a:buClr>
              <a:buSzPts val="1200"/>
              <a:buFont typeface="Helvetica Neue"/>
              <a:buNone/>
            </a:pPr>
            <a:r>
              <a:rPr lang="en-US" sz="1200" b="0" i="0" u="none" strike="noStrike" cap="none">
                <a:solidFill>
                  <a:srgbClr val="4A556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scored 0 on one Grade 11 short answer</a:t>
            </a:r>
            <a:endParaRPr sz="12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93" name="Google Shape;93;p5"/>
          <p:cNvSpPr/>
          <p:nvPr/>
        </p:nvSpPr>
        <p:spPr>
          <a:xfrm>
            <a:off x="8890000" y="1513780"/>
            <a:ext cx="2563876" cy="63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4FA3"/>
              </a:buClr>
              <a:buSzPts val="4800"/>
              <a:buFont typeface="Georgia"/>
              <a:buNone/>
            </a:pPr>
            <a:r>
              <a:rPr lang="en-US" sz="4800" b="0" i="0" u="none" strike="noStrike" cap="none">
                <a:solidFill>
                  <a:srgbClr val="1F4FA3"/>
                </a:solidFill>
                <a:latin typeface="Georgia"/>
                <a:ea typeface="Georgia"/>
                <a:cs typeface="Georgia"/>
                <a:sym typeface="Georgia"/>
              </a:rPr>
              <a:t>Up</a:t>
            </a:r>
            <a:endParaRPr sz="48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94" name="Google Shape;94;p5"/>
          <p:cNvSpPr/>
          <p:nvPr/>
        </p:nvSpPr>
        <p:spPr>
          <a:xfrm>
            <a:off x="8761475" y="2264638"/>
            <a:ext cx="2692500" cy="45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4A5568"/>
              </a:buClr>
              <a:buSzPts val="1200"/>
              <a:buFont typeface="Helvetica Neue"/>
              <a:buNone/>
            </a:pPr>
            <a:r>
              <a:rPr lang="en-US" sz="1200" b="0" i="0" u="none" strike="noStrike" cap="none">
                <a:solidFill>
                  <a:srgbClr val="4A556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Editing and Mechanics, our bright spot</a:t>
            </a:r>
            <a:endParaRPr sz="12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95" name="Google Shape;95;p5"/>
          <p:cNvSpPr/>
          <p:nvPr/>
        </p:nvSpPr>
        <p:spPr>
          <a:xfrm>
            <a:off x="815975" y="2832601"/>
            <a:ext cx="5078700" cy="3019200"/>
          </a:xfrm>
          <a:prstGeom prst="roundRect">
            <a:avLst>
              <a:gd name="adj" fmla="val 3965"/>
            </a:avLst>
          </a:prstGeom>
          <a:solidFill>
            <a:srgbClr val="FFFFFF"/>
          </a:solidFill>
          <a:ln w="9525" cap="flat" cmpd="sng">
            <a:solidFill>
              <a:srgbClr val="CFD6E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5"/>
          <p:cNvSpPr/>
          <p:nvPr/>
        </p:nvSpPr>
        <p:spPr>
          <a:xfrm>
            <a:off x="1047750" y="3064371"/>
            <a:ext cx="4853051" cy="2996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B3202A"/>
              </a:buClr>
              <a:buSzPts val="1800"/>
              <a:buFont typeface="Helvetica Neue"/>
              <a:buNone/>
            </a:pPr>
            <a:r>
              <a:rPr lang="en-US" sz="1800" b="1" i="0" u="none" strike="noStrike" cap="none">
                <a:solidFill>
                  <a:srgbClr val="B3202A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What we found</a:t>
            </a:r>
            <a:endParaRPr sz="18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97" name="Google Shape;97;p5"/>
          <p:cNvSpPr/>
          <p:nvPr/>
        </p:nvSpPr>
        <p:spPr>
          <a:xfrm>
            <a:off x="1094232" y="3465612"/>
            <a:ext cx="4800473" cy="1642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Mid-year teacher loss: 15+ point decline for one group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First-year StudySync; units paced at six weeks in 43-minute periods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Expectations lowered based on assumptions about what students could not do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Internal measures did not match KSA rigor; classroom KSA review was less structured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98" name="Google Shape;98;p5"/>
          <p:cNvSpPr/>
          <p:nvPr/>
        </p:nvSpPr>
        <p:spPr>
          <a:xfrm>
            <a:off x="6200775" y="2832601"/>
            <a:ext cx="5198400" cy="2973300"/>
          </a:xfrm>
          <a:prstGeom prst="roundRect">
            <a:avLst>
              <a:gd name="adj" fmla="val 3965"/>
            </a:avLst>
          </a:prstGeom>
          <a:solidFill>
            <a:srgbClr val="FFFFFF"/>
          </a:solidFill>
          <a:ln w="9525" cap="flat" cmpd="sng">
            <a:solidFill>
              <a:srgbClr val="CFD6E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5"/>
          <p:cNvSpPr/>
          <p:nvPr/>
        </p:nvSpPr>
        <p:spPr>
          <a:xfrm>
            <a:off x="6432550" y="3064371"/>
            <a:ext cx="4853051" cy="2996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1F4FA3"/>
              </a:buClr>
              <a:buSzPts val="1800"/>
              <a:buFont typeface="Helvetica Neue"/>
              <a:buNone/>
            </a:pPr>
            <a:r>
              <a:rPr lang="en-US" sz="1800" b="1" i="0" u="none" strike="noStrike" cap="none">
                <a:solidFill>
                  <a:srgbClr val="1F4FA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What we will do</a:t>
            </a:r>
            <a:endParaRPr sz="18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00" name="Google Shape;100;p5"/>
          <p:cNvSpPr/>
          <p:nvPr/>
        </p:nvSpPr>
        <p:spPr>
          <a:xfrm>
            <a:off x="6479032" y="3465612"/>
            <a:ext cx="4800473" cy="1642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HQIR coaching with EPIC support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Scaffold, never lower the ceiling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Make constructed response routine, not just KSA prep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Return to the structured KSA review built on teacher and student efficacy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0B2A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Keep what worked in Editing and Mechanics: explicit teaching, peer review, feedback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B"/>
        </a:solid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6"/>
          <p:cNvSpPr txBox="1">
            <a:spLocks noGrp="1"/>
          </p:cNvSpPr>
          <p:nvPr>
            <p:ph type="title"/>
          </p:nvPr>
        </p:nvSpPr>
        <p:spPr>
          <a:xfrm>
            <a:off x="812800" y="812800"/>
            <a:ext cx="10883392" cy="472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B2A5B"/>
              </a:buClr>
              <a:buSzPts val="3200"/>
              <a:buFont typeface="Georgia"/>
              <a:buNone/>
            </a:pPr>
            <a:r>
              <a:rPr lang="en-US" sz="3200" b="0" i="0">
                <a:solidFill>
                  <a:srgbClr val="0B2A5B"/>
                </a:solidFill>
                <a:latin typeface="Georgia"/>
                <a:ea typeface="Georgia"/>
                <a:cs typeface="Georgia"/>
                <a:sym typeface="Georgia"/>
              </a:rPr>
              <a:t>One shared shift: raise the thinking students do daily</a:t>
            </a:r>
            <a:endParaRPr sz="3200"/>
          </a:p>
        </p:txBody>
      </p:sp>
      <p:graphicFrame>
        <p:nvGraphicFramePr>
          <p:cNvPr id="107" name="Google Shape;107;p6"/>
          <p:cNvGraphicFramePr/>
          <p:nvPr/>
        </p:nvGraphicFramePr>
        <p:xfrm>
          <a:off x="825500" y="152648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{D8691746-FF2D-4AC6-9369-14BAE34EFBF8}</a:tableStyleId>
              </a:tblPr>
              <a:tblGrid>
                <a:gridCol w="5276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76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03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7F8FB"/>
                        </a:buClr>
                        <a:buSzPts val="1600"/>
                        <a:buFont typeface="Helvetica Neue"/>
                        <a:buNone/>
                      </a:pPr>
                      <a:r>
                        <a:rPr lang="en-US" sz="1600" b="1" u="none" strike="noStrike" cap="none">
                          <a:solidFill>
                            <a:srgbClr val="F7F8FB"/>
                          </a:solidFill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From</a:t>
                      </a:r>
                      <a:endParaRPr sz="1600" u="none" strike="noStrike" cap="none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L="101600" marR="101600" marT="101600" marB="101600">
                    <a:lnL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B7B8B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B7B8B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E6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7F8FB"/>
                        </a:buClr>
                        <a:buSzPts val="1600"/>
                        <a:buFont typeface="Helvetica Neue"/>
                        <a:buNone/>
                      </a:pPr>
                      <a:r>
                        <a:rPr lang="en-US" sz="1600" b="1" u="none" strike="noStrike" cap="none">
                          <a:solidFill>
                            <a:srgbClr val="F7F8FB"/>
                          </a:solidFill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To</a:t>
                      </a:r>
                      <a:endParaRPr sz="1600" u="none" strike="noStrike" cap="none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L="101600" marR="101600" marT="101600" marB="101600">
                    <a:lnL w="12700" cap="flat" cmpd="sng">
                      <a:solidFill>
                        <a:srgbClr val="B7B8B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B7B8B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B7B8B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E6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03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B2A5B"/>
                        </a:buClr>
                        <a:buSzPts val="1600"/>
                        <a:buFont typeface="Helvetica Neue"/>
                        <a:buNone/>
                      </a:pPr>
                      <a:r>
                        <a:rPr lang="en-US" sz="1600" u="none" strike="noStrike" cap="none">
                          <a:solidFill>
                            <a:srgbClr val="0B2A5B"/>
                          </a:solidFill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Coverage of standards</a:t>
                      </a:r>
                      <a:endParaRPr sz="1600" u="none" strike="noStrike" cap="none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L="101600" marR="101600" marT="101600" marB="101600">
                    <a:lnL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B7B8B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B2A5B"/>
                        </a:buClr>
                        <a:buSzPts val="1600"/>
                        <a:buFont typeface="Helvetica Neue"/>
                        <a:buNone/>
                      </a:pPr>
                      <a:r>
                        <a:rPr lang="en-US" sz="1600" u="none" strike="noStrike" cap="none">
                          <a:solidFill>
                            <a:srgbClr val="0B2A5B"/>
                          </a:solidFill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Mastery of standards</a:t>
                      </a:r>
                      <a:endParaRPr sz="1600" u="none" strike="noStrike" cap="none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L="101600" marR="101600" marT="101600" marB="101600">
                    <a:lnL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B7B8B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03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B2A5B"/>
                        </a:buClr>
                        <a:buSzPts val="1600"/>
                        <a:buFont typeface="Helvetica Neue"/>
                        <a:buNone/>
                      </a:pPr>
                      <a:r>
                        <a:rPr lang="en-US" sz="1600" u="none" strike="noStrike" cap="none">
                          <a:solidFill>
                            <a:srgbClr val="0B2A5B"/>
                          </a:solidFill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Teacher thinking</a:t>
                      </a:r>
                      <a:endParaRPr sz="1600" u="none" strike="noStrike" cap="none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L="101600" marR="101600" marT="101600" marB="101600">
                    <a:lnL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B2A5B"/>
                        </a:buClr>
                        <a:buSzPts val="1600"/>
                        <a:buFont typeface="Helvetica Neue"/>
                        <a:buNone/>
                      </a:pPr>
                      <a:r>
                        <a:rPr lang="en-US" sz="1600" u="none" strike="noStrike" cap="none">
                          <a:solidFill>
                            <a:srgbClr val="0B2A5B"/>
                          </a:solidFill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Student thinking and discussion</a:t>
                      </a:r>
                      <a:endParaRPr sz="1600" u="none" strike="noStrike" cap="none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L="101600" marR="101600" marT="101600" marB="101600">
                    <a:lnL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03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B2A5B"/>
                        </a:buClr>
                        <a:buSzPts val="1600"/>
                        <a:buFont typeface="Helvetica Neue"/>
                        <a:buNone/>
                      </a:pPr>
                      <a:r>
                        <a:rPr lang="en-US" sz="1600" u="none" strike="noStrike" cap="none">
                          <a:solidFill>
                            <a:srgbClr val="0B2A5B"/>
                          </a:solidFill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Lower expectations</a:t>
                      </a:r>
                      <a:endParaRPr sz="1600" u="none" strike="noStrike" cap="none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L="101600" marR="101600" marT="101600" marB="101600">
                    <a:lnL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B2A5B"/>
                        </a:buClr>
                        <a:buSzPts val="1600"/>
                        <a:buFont typeface="Helvetica Neue"/>
                        <a:buNone/>
                      </a:pPr>
                      <a:r>
                        <a:rPr lang="en-US" sz="1600" u="none" strike="noStrike" cap="none">
                          <a:solidFill>
                            <a:srgbClr val="0B2A5B"/>
                          </a:solidFill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Rigorous work with scaffolds</a:t>
                      </a:r>
                      <a:endParaRPr sz="1600" u="none" strike="noStrike" cap="none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L="101600" marR="101600" marT="101600" marB="101600">
                    <a:lnL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03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B2A5B"/>
                        </a:buClr>
                        <a:buSzPts val="1600"/>
                        <a:buFont typeface="Helvetica Neue"/>
                        <a:buNone/>
                      </a:pPr>
                      <a:r>
                        <a:rPr lang="en-US" sz="1600" u="none" strike="noStrike" cap="none">
                          <a:solidFill>
                            <a:srgbClr val="0B2A5B"/>
                          </a:solidFill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Completing assignments</a:t>
                      </a:r>
                      <a:endParaRPr sz="1600" u="none" strike="noStrike" cap="none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L="101600" marR="101600" marT="101600" marB="101600">
                    <a:lnL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B2A5B"/>
                        </a:buClr>
                        <a:buSzPts val="1600"/>
                        <a:buFont typeface="Helvetica Neue"/>
                        <a:buNone/>
                      </a:pPr>
                      <a:r>
                        <a:rPr lang="en-US" sz="1600" u="none" strike="noStrike" cap="none">
                          <a:solidFill>
                            <a:srgbClr val="0B2A5B"/>
                          </a:solidFill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Demonstrating learning</a:t>
                      </a:r>
                      <a:endParaRPr sz="1600" u="none" strike="noStrike" cap="none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L="101600" marR="101600" marT="101600" marB="101600">
                    <a:lnL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03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B2A5B"/>
                        </a:buClr>
                        <a:buSzPts val="1600"/>
                        <a:buFont typeface="Helvetica Neue"/>
                        <a:buNone/>
                      </a:pPr>
                      <a:r>
                        <a:rPr lang="en-US" sz="1600" u="none" strike="noStrike" cap="none">
                          <a:solidFill>
                            <a:srgbClr val="0B2A5B"/>
                          </a:solidFill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Waiting for KSA results</a:t>
                      </a:r>
                      <a:endParaRPr sz="1600" u="none" strike="noStrike" cap="none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L="101600" marR="101600" marT="101600" marB="101600">
                    <a:lnL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B2A5B"/>
                        </a:buClr>
                        <a:buSzPts val="1600"/>
                        <a:buFont typeface="Helvetica Neue"/>
                        <a:buNone/>
                      </a:pPr>
                      <a:r>
                        <a:rPr lang="en-US" sz="1600" u="none" strike="noStrike" cap="none">
                          <a:solidFill>
                            <a:srgbClr val="0B2A5B"/>
                          </a:solidFill>
                          <a:latin typeface="Helvetica Neue"/>
                          <a:ea typeface="Helvetica Neue"/>
                          <a:cs typeface="Helvetica Neue"/>
                          <a:sym typeface="Helvetica Neue"/>
                        </a:rPr>
                        <a:t>Responding to student evidence daily</a:t>
                      </a:r>
                      <a:endParaRPr sz="1600" u="none" strike="noStrike" cap="none">
                        <a:latin typeface="Helvetica Neue"/>
                        <a:ea typeface="Helvetica Neue"/>
                        <a:cs typeface="Helvetica Neue"/>
                        <a:sym typeface="Helvetica Neue"/>
                      </a:endParaRPr>
                    </a:p>
                  </a:txBody>
                  <a:tcPr marL="101600" marR="101600" marT="101600" marB="101600">
                    <a:lnL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C5C6C8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2A5B"/>
        </a:solidFill>
        <a:effectLst/>
      </p:bgPr>
    </p:bg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7"/>
          <p:cNvSpPr txBox="1">
            <a:spLocks noGrp="1"/>
          </p:cNvSpPr>
          <p:nvPr>
            <p:ph type="title"/>
          </p:nvPr>
        </p:nvSpPr>
        <p:spPr>
          <a:xfrm>
            <a:off x="812800" y="812800"/>
            <a:ext cx="10883392" cy="472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7F8FB"/>
              </a:buClr>
              <a:buSzPts val="3200"/>
              <a:buFont typeface="Georgia"/>
              <a:buNone/>
            </a:pPr>
            <a:r>
              <a:rPr lang="en-US" sz="3200" b="0" i="0">
                <a:solidFill>
                  <a:srgbClr val="F7F8FB"/>
                </a:solidFill>
                <a:latin typeface="Georgia"/>
                <a:ea typeface="Georgia"/>
                <a:cs typeface="Georgia"/>
                <a:sym typeface="Georgia"/>
              </a:rPr>
              <a:t>Support and accountability</a:t>
            </a:r>
            <a:endParaRPr sz="3200"/>
          </a:p>
        </p:txBody>
      </p:sp>
      <p:cxnSp>
        <p:nvCxnSpPr>
          <p:cNvPr id="114" name="Google Shape;114;p7"/>
          <p:cNvCxnSpPr/>
          <p:nvPr/>
        </p:nvCxnSpPr>
        <p:spPr>
          <a:xfrm>
            <a:off x="812800" y="1526480"/>
            <a:ext cx="5181600" cy="0"/>
          </a:xfrm>
          <a:prstGeom prst="straightConnector1">
            <a:avLst/>
          </a:prstGeom>
          <a:noFill/>
          <a:ln w="25400" cap="flat" cmpd="sng">
            <a:solidFill>
              <a:srgbClr val="FF6B6B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5" name="Google Shape;115;p7"/>
          <p:cNvSpPr/>
          <p:nvPr/>
        </p:nvSpPr>
        <p:spPr>
          <a:xfrm>
            <a:off x="812800" y="1691580"/>
            <a:ext cx="5337048" cy="2996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6B6B"/>
              </a:buClr>
              <a:buSzPts val="1800"/>
              <a:buFont typeface="Helvetica Neue"/>
              <a:buNone/>
            </a:pPr>
            <a:r>
              <a:rPr lang="en-US" sz="1800" b="1" i="0" u="none" strike="noStrike" cap="none">
                <a:solidFill>
                  <a:srgbClr val="FF6B6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What administration will do</a:t>
            </a:r>
            <a:endParaRPr sz="18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16" name="Google Shape;116;p7"/>
          <p:cNvSpPr/>
          <p:nvPr/>
        </p:nvSpPr>
        <p:spPr>
          <a:xfrm>
            <a:off x="859282" y="2092821"/>
            <a:ext cx="5284470" cy="14118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F7F8F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F7F8F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Frequent classroom visits with real-time feedback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F7F8F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F7F8F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Look-fors: rigor, student talk, success criteria and evidence of mastery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F7F8F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F7F8F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Task analysis and monitoring of student work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F7F8F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F7F8F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Participation in PLCs to calibrate student work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F7F8F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F7F8F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Support, not a gotcha approach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117" name="Google Shape;117;p7"/>
          <p:cNvCxnSpPr/>
          <p:nvPr/>
        </p:nvCxnSpPr>
        <p:spPr>
          <a:xfrm>
            <a:off x="6197600" y="1526480"/>
            <a:ext cx="5181600" cy="0"/>
          </a:xfrm>
          <a:prstGeom prst="straightConnector1">
            <a:avLst/>
          </a:prstGeom>
          <a:noFill/>
          <a:ln w="25400" cap="flat" cmpd="sng">
            <a:solidFill>
              <a:srgbClr val="FF6B6B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8" name="Google Shape;118;p7"/>
          <p:cNvSpPr/>
          <p:nvPr/>
        </p:nvSpPr>
        <p:spPr>
          <a:xfrm>
            <a:off x="6197600" y="1691580"/>
            <a:ext cx="5337048" cy="2996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6B6B"/>
              </a:buClr>
              <a:buSzPts val="1800"/>
              <a:buFont typeface="Helvetica Neue"/>
              <a:buNone/>
            </a:pPr>
            <a:r>
              <a:rPr lang="en-US" sz="1800" b="1" i="0" u="none" strike="noStrike" cap="none">
                <a:solidFill>
                  <a:srgbClr val="FF6B6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Evidence to expect</a:t>
            </a:r>
            <a:endParaRPr sz="18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19" name="Google Shape;119;p7"/>
          <p:cNvSpPr/>
          <p:nvPr/>
        </p:nvSpPr>
        <p:spPr>
          <a:xfrm>
            <a:off x="6244082" y="2092821"/>
            <a:ext cx="5284470" cy="14118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F7F8F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F7F8F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More students thinking and </a:t>
            </a:r>
            <a:r>
              <a:rPr lang="en-US">
                <a:solidFill>
                  <a:srgbClr val="F7F8F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discussions</a:t>
            </a:r>
            <a:r>
              <a:rPr lang="en-US" sz="1400" b="0" i="0" u="none" strike="noStrike" cap="none">
                <a:solidFill>
                  <a:srgbClr val="F7F8F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F7F8F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F7F8F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Stronger constructed responses and higher DOK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F7F8F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F7F8F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Better pacing and HQIR alignment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F7F8F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F7F8F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Fewer zeros on short-answer and extended-response items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F7F8F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F7F8F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Improved common-assessment performance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156718" marR="0" lvl="0" indent="-15671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F7F8FB"/>
              </a:buClr>
              <a:buSzPts val="1400"/>
              <a:buFont typeface="Helvetica Neue"/>
              <a:buChar char="•"/>
            </a:pPr>
            <a:r>
              <a:rPr lang="en-US" sz="1400" b="0" i="0" u="none" strike="noStrike" cap="none">
                <a:solidFill>
                  <a:srgbClr val="F7F8F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Internal measures that predict KSA accurately</a:t>
            </a:r>
            <a:endParaRPr sz="14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20" name="Google Shape;120;p7"/>
          <p:cNvSpPr/>
          <p:nvPr/>
        </p:nvSpPr>
        <p:spPr>
          <a:xfrm>
            <a:off x="417100" y="5345575"/>
            <a:ext cx="11279100" cy="8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C9D3E0"/>
              </a:buClr>
              <a:buSzPts val="1800"/>
              <a:buFont typeface="Helvetica Neue"/>
              <a:buNone/>
            </a:pPr>
            <a:r>
              <a:rPr lang="en-US" sz="1800" b="0" i="0" u="none" strike="noStrike" cap="none">
                <a:solidFill>
                  <a:srgbClr val="C9D3E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Our goal is not just a higher KSA score. It is students who think, write, discuss and show mastery every day.</a:t>
            </a:r>
            <a:endParaRPr sz="18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21" name="Google Shape;121;p7"/>
          <p:cNvSpPr txBox="1"/>
          <p:nvPr/>
        </p:nvSpPr>
        <p:spPr>
          <a:xfrm>
            <a:off x="859275" y="3867325"/>
            <a:ext cx="9975900" cy="11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Growth areas over time:</a:t>
            </a:r>
            <a:endParaRPr sz="1600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Graduation rate: 2023 93%- 2026  96.7%</a:t>
            </a:r>
            <a:endParaRPr sz="1600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Academic &amp; Career Readiness: 2023  25%- 2026  97%</a:t>
            </a:r>
            <a:endParaRPr sz="1600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College/Tech Enrollment: 2023  42.2% - 2026  56.6%</a:t>
            </a:r>
            <a:endParaRPr sz="1600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KSA Triangulation &amp; Instructional Response">
  <a:themeElements>
    <a:clrScheme name="KSA Triangulation &amp; Instructional Response">
      <a:dk1>
        <a:srgbClr val="0B2A5B"/>
      </a:dk1>
      <a:lt1>
        <a:srgbClr val="F7F8FB"/>
      </a:lt1>
      <a:dk2>
        <a:srgbClr val="465E83"/>
      </a:dk2>
      <a:lt2>
        <a:srgbClr val="DFE3EB"/>
      </a:lt2>
      <a:accent1>
        <a:srgbClr val="B3202A"/>
      </a:accent1>
      <a:accent2>
        <a:srgbClr val="1F4FA3"/>
      </a:accent2>
      <a:accent3>
        <a:srgbClr val="FF6B6B"/>
      </a:accent3>
      <a:accent4>
        <a:srgbClr val="4A5568"/>
      </a:accent4>
      <a:accent5>
        <a:srgbClr val="C9D3E0"/>
      </a:accent5>
      <a:accent6>
        <a:srgbClr val="9AA0A6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SA Triangulation &amp; Instructional Response">
  <a:themeElements>
    <a:clrScheme name="KSA Triangulation &amp; Instructional Response">
      <a:dk1>
        <a:srgbClr val="0B2A5B"/>
      </a:dk1>
      <a:lt1>
        <a:srgbClr val="F7F8FB"/>
      </a:lt1>
      <a:dk2>
        <a:srgbClr val="465E83"/>
      </a:dk2>
      <a:lt2>
        <a:srgbClr val="DFE3EB"/>
      </a:lt2>
      <a:accent1>
        <a:srgbClr val="B3202A"/>
      </a:accent1>
      <a:accent2>
        <a:srgbClr val="1F4FA3"/>
      </a:accent2>
      <a:accent3>
        <a:srgbClr val="FF6B6B"/>
      </a:accent3>
      <a:accent4>
        <a:srgbClr val="4A5568"/>
      </a:accent4>
      <a:accent5>
        <a:srgbClr val="C9D3E0"/>
      </a:accent5>
      <a:accent6>
        <a:srgbClr val="9AA0A6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818</Words>
  <Application>Microsoft Office PowerPoint</Application>
  <PresentationFormat>Widescreen</PresentationFormat>
  <Paragraphs>110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Helvetica Neue</vt:lpstr>
      <vt:lpstr>Arial</vt:lpstr>
      <vt:lpstr>Georgia</vt:lpstr>
      <vt:lpstr>KSA Triangulation &amp; Instructional Response</vt:lpstr>
      <vt:lpstr>KSA Results: What We Learned and How We Are Responding</vt:lpstr>
      <vt:lpstr>No single cause explains the decline</vt:lpstr>
      <vt:lpstr>Social Studies</vt:lpstr>
      <vt:lpstr>Mathematics, Grade 10</vt:lpstr>
      <vt:lpstr>English, Grades 10 and 11</vt:lpstr>
      <vt:lpstr>One shared shift: raise the thinking students do daily</vt:lpstr>
      <vt:lpstr>Support and accountability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KSA Results: What We Learned and How We Are Responding</dc:title>
  <dc:creator>Frye, Sadie</dc:creator>
  <cp:lastModifiedBy>Frye, Sadie</cp:lastModifiedBy>
  <cp:revision>1</cp:revision>
  <dcterms:created xsi:type="dcterms:W3CDTF">2026-10-16T15:01:57Z</dcterms:created>
  <dcterms:modified xsi:type="dcterms:W3CDTF">2026-10-22T21:29:26Z</dcterms:modified>
</cp:coreProperties>
</file>