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287000" cx="18288000"/>
  <p:notesSz cx="6858000" cy="9144000"/>
  <p:embeddedFontLst>
    <p:embeddedFont>
      <p:font typeface="Merriweather Sans"/>
      <p:regular r:id="rId17"/>
      <p:bold r:id="rId18"/>
      <p:italic r:id="rId19"/>
      <p:boldItalic r:id="rId20"/>
    </p:embeddedFont>
    <p:embeddedFont>
      <p:font typeface="Poppins"/>
      <p:regular r:id="rId21"/>
      <p:bold r:id="rId22"/>
      <p:italic r:id="rId23"/>
      <p:boldItalic r:id="rId24"/>
    </p:embeddedFont>
    <p:embeddedFont>
      <p:font typeface="Inter"/>
      <p:regular r:id="rId25"/>
      <p:bold r:id="rId26"/>
      <p:italic r:id="rId27"/>
      <p:boldItalic r:id="rId28"/>
    </p:embeddedFont>
    <p:embeddedFont>
      <p:font typeface="Poppins Light"/>
      <p:regular r:id="rId29"/>
      <p:bold r:id="rId30"/>
      <p:italic r:id="rId31"/>
      <p:boldItalic r:id="rId32"/>
    </p:embeddedFont>
    <p:embeddedFont>
      <p:font typeface="Poppins Medium"/>
      <p:regular r:id="rId33"/>
      <p:bold r:id="rId34"/>
      <p:italic r:id="rId35"/>
      <p:boldItalic r:id="rId36"/>
    </p:embeddedFont>
    <p:embeddedFont>
      <p:font typeface="Poppins ExtraBold"/>
      <p:bold r:id="rId37"/>
      <p:boldItalic r:id="rId38"/>
    </p:embeddedFont>
    <p:embeddedFont>
      <p:font typeface="Merriweather Sans Light"/>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AD4ED66-F3A3-458E-A401-C2F1E0012303}">
  <a:tblStyle styleId="{9AD4ED66-F3A3-458E-A401-C2F1E0012303}"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E7E9B6C-EF42-4754-80D3-6CF0D0367169}"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erriweatherSansLight-bold.fntdata"/><Relationship Id="rId20" Type="http://schemas.openxmlformats.org/officeDocument/2006/relationships/font" Target="fonts/MerriweatherSans-boldItalic.fntdata"/><Relationship Id="rId42" Type="http://schemas.openxmlformats.org/officeDocument/2006/relationships/font" Target="fonts/MerriweatherSansLight-boldItalic.fntdata"/><Relationship Id="rId41" Type="http://schemas.openxmlformats.org/officeDocument/2006/relationships/font" Target="fonts/MerriweatherSansLight-italic.fntdata"/><Relationship Id="rId22" Type="http://schemas.openxmlformats.org/officeDocument/2006/relationships/font" Target="fonts/Poppins-bold.fntdata"/><Relationship Id="rId44" Type="http://schemas.openxmlformats.org/officeDocument/2006/relationships/font" Target="fonts/OpenSans-bold.fntdata"/><Relationship Id="rId21" Type="http://schemas.openxmlformats.org/officeDocument/2006/relationships/font" Target="fonts/Poppins-regular.fntdata"/><Relationship Id="rId43" Type="http://schemas.openxmlformats.org/officeDocument/2006/relationships/font" Target="fonts/OpenSans-regular.fntdata"/><Relationship Id="rId24" Type="http://schemas.openxmlformats.org/officeDocument/2006/relationships/font" Target="fonts/Poppins-boldItalic.fntdata"/><Relationship Id="rId46" Type="http://schemas.openxmlformats.org/officeDocument/2006/relationships/font" Target="fonts/OpenSans-boldItalic.fntdata"/><Relationship Id="rId23" Type="http://schemas.openxmlformats.org/officeDocument/2006/relationships/font" Target="fonts/Poppins-italic.fntdata"/><Relationship Id="rId45"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oppinsLigh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italic.fntdata"/><Relationship Id="rId30" Type="http://schemas.openxmlformats.org/officeDocument/2006/relationships/font" Target="fonts/PoppinsLight-bold.fntdata"/><Relationship Id="rId11" Type="http://schemas.openxmlformats.org/officeDocument/2006/relationships/slide" Target="slides/slide5.xml"/><Relationship Id="rId33" Type="http://schemas.openxmlformats.org/officeDocument/2006/relationships/font" Target="fonts/PoppinsMedium-regular.fntdata"/><Relationship Id="rId10" Type="http://schemas.openxmlformats.org/officeDocument/2006/relationships/slide" Target="slides/slide4.xml"/><Relationship Id="rId32" Type="http://schemas.openxmlformats.org/officeDocument/2006/relationships/font" Target="fonts/PoppinsLight-boldItalic.fntdata"/><Relationship Id="rId13" Type="http://schemas.openxmlformats.org/officeDocument/2006/relationships/slide" Target="slides/slide7.xml"/><Relationship Id="rId35" Type="http://schemas.openxmlformats.org/officeDocument/2006/relationships/font" Target="fonts/PoppinsMedium-italic.fntdata"/><Relationship Id="rId12" Type="http://schemas.openxmlformats.org/officeDocument/2006/relationships/slide" Target="slides/slide6.xml"/><Relationship Id="rId34" Type="http://schemas.openxmlformats.org/officeDocument/2006/relationships/font" Target="fonts/PoppinsMedium-bold.fntdata"/><Relationship Id="rId15" Type="http://schemas.openxmlformats.org/officeDocument/2006/relationships/slide" Target="slides/slide9.xml"/><Relationship Id="rId37" Type="http://schemas.openxmlformats.org/officeDocument/2006/relationships/font" Target="fonts/PoppinsExtraBold-bold.fntdata"/><Relationship Id="rId14" Type="http://schemas.openxmlformats.org/officeDocument/2006/relationships/slide" Target="slides/slide8.xml"/><Relationship Id="rId36" Type="http://schemas.openxmlformats.org/officeDocument/2006/relationships/font" Target="fonts/PoppinsMedium-boldItalic.fntdata"/><Relationship Id="rId17" Type="http://schemas.openxmlformats.org/officeDocument/2006/relationships/font" Target="fonts/MerriweatherSans-regular.fntdata"/><Relationship Id="rId39" Type="http://schemas.openxmlformats.org/officeDocument/2006/relationships/font" Target="fonts/MerriweatherSansLight-regular.fntdata"/><Relationship Id="rId16" Type="http://schemas.openxmlformats.org/officeDocument/2006/relationships/slide" Target="slides/slide10.xml"/><Relationship Id="rId38" Type="http://schemas.openxmlformats.org/officeDocument/2006/relationships/font" Target="fonts/PoppinsExtraBold-boldItalic.fntdata"/><Relationship Id="rId19" Type="http://schemas.openxmlformats.org/officeDocument/2006/relationships/font" Target="fonts/MerriweatherSans-italic.fntdata"/><Relationship Id="rId18" Type="http://schemas.openxmlformats.org/officeDocument/2006/relationships/font" Target="fonts/Merriweather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e6361f0c73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e6361f0c7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c479462a64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c479462a64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hyperlink" Target="https://docs.google.com/spreadsheets/d/16nWs_pIn4KQno6lC1RzMx8mKmGXU8I3R7dVHuLTa1VU/edit?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3"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graphicFrame>
        <p:nvGraphicFramePr>
          <p:cNvPr id="155" name="Google Shape;155;p23"/>
          <p:cNvGraphicFramePr/>
          <p:nvPr/>
        </p:nvGraphicFramePr>
        <p:xfrm>
          <a:off x="598163" y="2141200"/>
          <a:ext cx="3000000" cy="3000000"/>
        </p:xfrm>
        <a:graphic>
          <a:graphicData uri="http://schemas.openxmlformats.org/drawingml/2006/table">
            <a:tbl>
              <a:tblPr>
                <a:noFill/>
                <a:tableStyleId>{5E7E9B6C-EF42-4754-80D3-6CF0D0367169}</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134275">
                <a:tc>
                  <a:txBody>
                    <a:bodyPr/>
                    <a:lstStyle/>
                    <a:p>
                      <a:pPr indent="0" lvl="0" marL="0" rtl="0" algn="l">
                        <a:spcBef>
                          <a:spcPts val="0"/>
                        </a:spcBef>
                        <a:spcAft>
                          <a:spcPts val="0"/>
                        </a:spcAft>
                        <a:buNone/>
                      </a:pPr>
                      <a:r>
                        <a:rPr lang="en-US">
                          <a:latin typeface="Poppins"/>
                          <a:ea typeface="Poppins"/>
                          <a:cs typeface="Poppins"/>
                          <a:sym typeface="Poppins"/>
                        </a:rPr>
                        <a:t>12 hours of co-teaching work HQIR and best practice strategies</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Core content teachers and co-teachers (Math, ELA, Science, Social Studies), Instructional Coaches, and Admin Leadership teams.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 </a:t>
                      </a:r>
                      <a:r>
                        <a:rPr lang="en-US" sz="1600">
                          <a:latin typeface="Poppins"/>
                          <a:ea typeface="Poppins"/>
                          <a:cs typeface="Poppins"/>
                          <a:sym typeface="Poppins"/>
                        </a:rPr>
                        <a:t>Curricular equity, data driven precision and our 3% growth targert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Student Outcomes:</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 </a:t>
                      </a:r>
                      <a:r>
                        <a:rPr lang="en-US" sz="1600">
                          <a:solidFill>
                            <a:schemeClr val="dk1"/>
                          </a:solidFill>
                          <a:latin typeface="Poppins"/>
                          <a:ea typeface="Poppins"/>
                          <a:cs typeface="Poppins"/>
                          <a:sym typeface="Poppins"/>
                        </a:rPr>
                        <a:t>Increased proficiency</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:Standard mastery</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Agency and stamina</a:t>
                      </a:r>
                      <a:endParaRPr sz="16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HQIR internalization</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Stategic scaffolding</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Evidence based grouping</a:t>
                      </a:r>
                      <a:endParaRPr sz="16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Beliefs &amp; Efficacy: </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Shared Ownership</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High Expectations</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Data Empowerment</a:t>
                      </a:r>
                      <a:endParaRPr sz="1600">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PLC agendas and plans in NBHS Instructional hub</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coaches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ARC chair</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Admin team</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Teacher team</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Monthly</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PLC time</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Bullitt Day sessions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600">
                          <a:latin typeface="Poppins"/>
                          <a:ea typeface="Poppins"/>
                          <a:cs typeface="Poppins"/>
                          <a:sym typeface="Poppins"/>
                        </a:rPr>
                        <a:t>Tier 1 engagement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Annual </a:t>
                      </a:r>
                      <a:r>
                        <a:rPr lang="en-US" sz="1600">
                          <a:latin typeface="Poppins"/>
                          <a:ea typeface="Poppins"/>
                          <a:cs typeface="Poppins"/>
                          <a:sym typeface="Poppins"/>
                        </a:rPr>
                        <a:t>proficiency</a:t>
                      </a:r>
                      <a:r>
                        <a:rPr lang="en-US" sz="1600">
                          <a:latin typeface="Poppins"/>
                          <a:ea typeface="Poppins"/>
                          <a:cs typeface="Poppins"/>
                          <a:sym typeface="Poppins"/>
                        </a:rPr>
                        <a:t> gains as monitored by ELS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Reduced gap</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this will be ongoing</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Admin team, instructional coaches, ARC chair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HQIRS, strategies provided by SPED IC</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July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none</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Section 6 if needed</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6" name="Google Shape;156;p23"/>
          <p:cNvSpPr txBox="1"/>
          <p:nvPr/>
        </p:nvSpPr>
        <p:spPr>
          <a:xfrm>
            <a:off x="529575" y="120000"/>
            <a:ext cx="17609700" cy="288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endParaRPr b="1" sz="16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a:t>
            </a:r>
            <a:r>
              <a:rPr b="1" lang="en-US" sz="1600">
                <a:solidFill>
                  <a:schemeClr val="dk1"/>
                </a:solidFill>
                <a:latin typeface="Poppins"/>
                <a:ea typeface="Poppins"/>
                <a:cs typeface="Poppins"/>
                <a:sym typeface="Poppins"/>
              </a:rPr>
              <a:t>l:</a:t>
            </a:r>
            <a:r>
              <a:rPr lang="en-US" sz="1600">
                <a:solidFill>
                  <a:schemeClr val="dk1"/>
                </a:solidFill>
                <a:latin typeface="Poppins"/>
                <a:ea typeface="Poppins"/>
                <a:cs typeface="Poppins"/>
                <a:sym typeface="Poppins"/>
              </a:rPr>
              <a:t> </a:t>
            </a:r>
            <a:r>
              <a:rPr b="1" lang="en-US" sz="1600">
                <a:latin typeface="Poppins"/>
                <a:ea typeface="Poppins"/>
                <a:cs typeface="Poppins"/>
                <a:sym typeface="Poppins"/>
              </a:rPr>
              <a:t>By Spring 2026, students with disabilities scoring proficient and distinguised in reading will improve from 16.7% to 19.7% . By Spring 2026, students with disabilities scoring proficient and distinguised in math will improve from 8.3% to 10% .</a:t>
            </a:r>
            <a:endParaRPr b="1" sz="1600">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b="1" lang="en-US" sz="1600">
                <a:latin typeface="Poppins"/>
                <a:ea typeface="Poppins"/>
                <a:cs typeface="Poppins"/>
                <a:sym typeface="Poppins"/>
              </a:rPr>
              <a:t>By Spring 2029, </a:t>
            </a:r>
            <a:r>
              <a:rPr b="1" lang="en-US" sz="1600">
                <a:solidFill>
                  <a:schemeClr val="dk1"/>
                </a:solidFill>
                <a:latin typeface="Poppins"/>
                <a:ea typeface="Poppins"/>
                <a:cs typeface="Poppins"/>
                <a:sym typeface="Poppins"/>
              </a:rPr>
              <a:t>students with disabilities scoring proficient and distinguised in reading will improve from 16.7% to 22.7% . By Spring 2026, students with disabilities scoring proficient and distinguised in math will improve from 8.3% to 12% .</a:t>
            </a:r>
            <a:endParaRPr b="1" sz="16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b="1" sz="1600">
              <a:latin typeface="Poppins"/>
              <a:ea typeface="Poppins"/>
              <a:cs typeface="Poppins"/>
              <a:sym typeface="Poppins"/>
            </a:endParaRPr>
          </a:p>
          <a:p>
            <a:pPr indent="0" lvl="0" marL="0" rtl="0" algn="l">
              <a:lnSpc>
                <a:spcPct val="115000"/>
              </a:lnSpc>
              <a:spcBef>
                <a:spcPts val="1200"/>
              </a:spcBef>
              <a:spcAft>
                <a:spcPts val="1200"/>
              </a:spcAft>
              <a:buNone/>
            </a:pPr>
            <a:r>
              <a:t/>
            </a:r>
            <a:endParaRPr sz="16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Untitled design.png"/>
          <p:cNvPicPr preferRelativeResize="0"/>
          <p:nvPr/>
        </p:nvPicPr>
        <p:blipFill rotWithShape="1">
          <a:blip r:embed="rId3">
            <a:alphaModFix/>
          </a:blip>
          <a:srcRect b="0" l="0" r="0" t="0"/>
          <a:stretch/>
        </p:blipFill>
        <p:spPr>
          <a:xfrm>
            <a:off x="0" y="0"/>
            <a:ext cx="18288000" cy="10287020"/>
          </a:xfrm>
          <a:prstGeom prst="rect">
            <a:avLst/>
          </a:prstGeom>
          <a:noFill/>
          <a:ln>
            <a:noFill/>
          </a:ln>
        </p:spPr>
      </p:pic>
      <p:sp>
        <p:nvSpPr>
          <p:cNvPr id="96" name="Google Shape;96;p15"/>
          <p:cNvSpPr txBox="1"/>
          <p:nvPr/>
        </p:nvSpPr>
        <p:spPr>
          <a:xfrm>
            <a:off x="1166725" y="2317050"/>
            <a:ext cx="10500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800">
                <a:solidFill>
                  <a:schemeClr val="dk1"/>
                </a:solidFill>
                <a:latin typeface="Poppins"/>
                <a:ea typeface="Poppins"/>
                <a:cs typeface="Poppins"/>
                <a:sym typeface="Poppins"/>
              </a:rPr>
              <a:t>NBHS</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b="1" lang="en-US" sz="10800">
                <a:solidFill>
                  <a:schemeClr val="dk1"/>
                </a:solidFill>
                <a:latin typeface="Poppins"/>
                <a:ea typeface="Poppins"/>
                <a:cs typeface="Poppins"/>
                <a:sym typeface="Poppins"/>
              </a:rPr>
              <a:t>Professional Development Plan</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97" name="Google Shape;97;p15" title="1425359_NewNorthBullitHighSchool_LogoAssets_01_080522.png"/>
          <p:cNvPicPr preferRelativeResize="0"/>
          <p:nvPr/>
        </p:nvPicPr>
        <p:blipFill rotWithShape="1">
          <a:blip r:embed="rId4">
            <a:alphaModFix/>
          </a:blip>
          <a:srcRect b="41862" l="8331" r="7777" t="40360"/>
          <a:stretch/>
        </p:blipFill>
        <p:spPr>
          <a:xfrm>
            <a:off x="1276350" y="666750"/>
            <a:ext cx="8629651" cy="1828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graphicFrame>
        <p:nvGraphicFramePr>
          <p:cNvPr id="103" name="Google Shape;103;p16"/>
          <p:cNvGraphicFramePr/>
          <p:nvPr/>
        </p:nvGraphicFramePr>
        <p:xfrm>
          <a:off x="1236275" y="2608563"/>
          <a:ext cx="3000000" cy="3000000"/>
        </p:xfrm>
        <a:graphic>
          <a:graphicData uri="http://schemas.openxmlformats.org/drawingml/2006/table">
            <a:tbl>
              <a:tblPr>
                <a:noFill/>
                <a:tableStyleId>{9AD4ED66-F3A3-458E-A401-C2F1E0012303}</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4" name="Google Shape;104;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17"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sp>
        <p:nvSpPr>
          <p:cNvPr id="110" name="Google Shape;110;p17"/>
          <p:cNvSpPr txBox="1"/>
          <p:nvPr/>
        </p:nvSpPr>
        <p:spPr>
          <a:xfrm>
            <a:off x="2010941" y="527550"/>
            <a:ext cx="152364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7229">
                <a:solidFill>
                  <a:schemeClr val="dk1"/>
                </a:solidFill>
                <a:latin typeface="Poppins"/>
                <a:ea typeface="Poppins"/>
                <a:cs typeface="Poppins"/>
                <a:sym typeface="Poppins"/>
              </a:rPr>
              <a:t>North Bullitt High School</a:t>
            </a:r>
            <a:endParaRPr b="1" sz="3000">
              <a:solidFill>
                <a:schemeClr val="dk1"/>
              </a:solidFill>
              <a:latin typeface="Poppins"/>
              <a:ea typeface="Poppins"/>
              <a:cs typeface="Poppins"/>
              <a:sym typeface="Poppins"/>
            </a:endParaRPr>
          </a:p>
        </p:txBody>
      </p:sp>
      <p:sp>
        <p:nvSpPr>
          <p:cNvPr id="111" name="Google Shape;111;p17"/>
          <p:cNvSpPr txBox="1"/>
          <p:nvPr/>
        </p:nvSpPr>
        <p:spPr>
          <a:xfrm>
            <a:off x="1282050" y="1816475"/>
            <a:ext cx="16054800" cy="751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3300" u="sng">
                <a:solidFill>
                  <a:schemeClr val="dk1"/>
                </a:solidFill>
                <a:latin typeface="Poppins"/>
                <a:ea typeface="Poppins"/>
                <a:cs typeface="Poppins"/>
                <a:sym typeface="Poppins"/>
              </a:rPr>
              <a:t>Mission</a:t>
            </a:r>
            <a:endParaRPr b="1" sz="3300" u="sng">
              <a:solidFill>
                <a:schemeClr val="dk1"/>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rPr i="1" lang="en-US" sz="4000">
                <a:solidFill>
                  <a:schemeClr val="dk1"/>
                </a:solidFill>
                <a:latin typeface="Poppins"/>
                <a:ea typeface="Poppins"/>
                <a:cs typeface="Poppins"/>
                <a:sym typeface="Poppins"/>
              </a:rPr>
              <a:t>The mission of North Bullitt High School is to provide a safe community that prepares all students for post-secondary citizenry and success through equitable, rigorous, and engaging instruction.</a:t>
            </a:r>
            <a:endParaRPr i="1" sz="40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12" name="Google Shape;112;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18"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sp>
        <p:nvSpPr>
          <p:cNvPr id="118" name="Google Shape;118;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19" name="Google Shape;119;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Kristi Lynch, Principal</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Lindsey Wegley &amp; Valerie Skillman, Assistant Principals</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Taylor Stratton, MTSS Coach</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Mike Paul, Instructional Coach</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Other Inputs:</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Staff Survey Responses</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Staff Listening Interview Responses</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PLC Survey Responses</a:t>
            </a:r>
            <a:endParaRPr b="1"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19"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sp>
        <p:nvSpPr>
          <p:cNvPr id="125" name="Google Shape;125;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6" name="Google Shape;126;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1200"/>
              </a:spcAft>
              <a:buClr>
                <a:schemeClr val="dk1"/>
              </a:buClr>
              <a:buSzPts val="1100"/>
              <a:buFont typeface="Arial"/>
              <a:buNone/>
            </a:pPr>
            <a:r>
              <a:rPr lang="en-US" sz="3600">
                <a:solidFill>
                  <a:srgbClr val="1E5535"/>
                </a:solidFill>
                <a:latin typeface="Poppins"/>
                <a:ea typeface="Poppins"/>
                <a:cs typeface="Poppins"/>
                <a:sym typeface="Poppins"/>
              </a:rPr>
              <a:t>The planning process of the North Bullitt professional development plan for the 2025-2026 school year took place throughout the year. Input has been received through a variety of sources through formal and informal methods, as well as through staff survey and feedback “parking lots”.  We set our priority this year as </a:t>
            </a:r>
            <a:r>
              <a:rPr lang="en-US" sz="3600">
                <a:solidFill>
                  <a:srgbClr val="1E5535"/>
                </a:solidFill>
                <a:latin typeface="Poppins"/>
                <a:ea typeface="Poppins"/>
                <a:cs typeface="Poppins"/>
                <a:sym typeface="Poppins"/>
              </a:rPr>
              <a:t>creating common formative assessments, mastering grade level standards, and using data to inform instruction.</a:t>
            </a:r>
            <a:r>
              <a:rPr lang="en-US" sz="3600">
                <a:solidFill>
                  <a:srgbClr val="1E5535"/>
                </a:solidFill>
                <a:latin typeface="Poppins"/>
                <a:ea typeface="Poppins"/>
                <a:cs typeface="Poppins"/>
                <a:sym typeface="Poppins"/>
              </a:rPr>
              <a:t>. Next year we will continue this focus. We will also focus on unit planning using the HQIRs with our 4 core.  We want to incorporate more Graduate Profile experiences as well in our CTE pathways.</a:t>
            </a:r>
            <a:endParaRPr sz="3600">
              <a:solidFill>
                <a:srgbClr val="1E5535"/>
              </a:solidFill>
              <a:latin typeface="Poppins"/>
              <a:ea typeface="Poppins"/>
              <a:cs typeface="Poppins"/>
              <a:sym typeface="Poppins"/>
            </a:endParaRPr>
          </a:p>
        </p:txBody>
      </p:sp>
      <p:sp>
        <p:nvSpPr>
          <p:cNvPr id="127" name="Google Shape;127;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0"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sp>
        <p:nvSpPr>
          <p:cNvPr id="133" name="Google Shape;133;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34" name="Google Shape;134;p20"/>
          <p:cNvSpPr txBox="1"/>
          <p:nvPr/>
        </p:nvSpPr>
        <p:spPr>
          <a:xfrm>
            <a:off x="1434450" y="2253050"/>
            <a:ext cx="16025700" cy="6349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700" u="sng">
                <a:solidFill>
                  <a:schemeClr val="hlink"/>
                </a:solidFill>
                <a:latin typeface="Poppins"/>
                <a:ea typeface="Poppins"/>
                <a:cs typeface="Poppins"/>
                <a:sym typeface="Poppins"/>
                <a:hlinkClick r:id="rId4"/>
              </a:rPr>
              <a:t>Link to Needs Assessment here</a:t>
            </a:r>
            <a:endParaRPr sz="27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t/>
            </a:r>
            <a:endParaRPr sz="27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2700">
                <a:solidFill>
                  <a:schemeClr val="dk1"/>
                </a:solidFill>
                <a:latin typeface="Poppins"/>
                <a:ea typeface="Poppins"/>
                <a:cs typeface="Poppins"/>
                <a:sym typeface="Poppins"/>
              </a:rPr>
              <a:t>Top two focus areas: </a:t>
            </a:r>
            <a:endParaRPr sz="2700">
              <a:solidFill>
                <a:schemeClr val="dk1"/>
              </a:solidFill>
              <a:latin typeface="Poppins"/>
              <a:ea typeface="Poppins"/>
              <a:cs typeface="Poppins"/>
              <a:sym typeface="Poppins"/>
            </a:endParaRPr>
          </a:p>
          <a:p>
            <a:pPr indent="-400050" lvl="0" marL="457200" rtl="0" algn="l">
              <a:lnSpc>
                <a:spcPct val="115000"/>
              </a:lnSpc>
              <a:spcBef>
                <a:spcPts val="1200"/>
              </a:spcBef>
              <a:spcAft>
                <a:spcPts val="0"/>
              </a:spcAft>
              <a:buClr>
                <a:schemeClr val="dk1"/>
              </a:buClr>
              <a:buSzPts val="2700"/>
              <a:buFont typeface="Poppins"/>
              <a:buChar char="●"/>
            </a:pPr>
            <a:r>
              <a:rPr lang="en-US" sz="2700">
                <a:solidFill>
                  <a:schemeClr val="dk1"/>
                </a:solidFill>
                <a:latin typeface="Poppins"/>
                <a:ea typeface="Poppins"/>
                <a:cs typeface="Poppins"/>
                <a:sym typeface="Poppins"/>
              </a:rPr>
              <a:t> Increasing math and reading P/D</a:t>
            </a:r>
            <a:endParaRPr sz="2700">
              <a:solidFill>
                <a:schemeClr val="dk1"/>
              </a:solidFill>
              <a:latin typeface="Poppins"/>
              <a:ea typeface="Poppins"/>
              <a:cs typeface="Poppins"/>
              <a:sym typeface="Poppins"/>
            </a:endParaRPr>
          </a:p>
          <a:p>
            <a:pPr indent="-400050" lvl="0" marL="457200" rtl="0" algn="l">
              <a:lnSpc>
                <a:spcPct val="115000"/>
              </a:lnSpc>
              <a:spcBef>
                <a:spcPts val="0"/>
              </a:spcBef>
              <a:spcAft>
                <a:spcPts val="0"/>
              </a:spcAft>
              <a:buClr>
                <a:schemeClr val="dk1"/>
              </a:buClr>
              <a:buSzPts val="2700"/>
              <a:buFont typeface="Poppins"/>
              <a:buChar char="●"/>
            </a:pPr>
            <a:r>
              <a:rPr lang="en-US" sz="2700">
                <a:solidFill>
                  <a:schemeClr val="dk1"/>
                </a:solidFill>
                <a:latin typeface="Poppins"/>
                <a:ea typeface="Poppins"/>
                <a:cs typeface="Poppins"/>
                <a:sym typeface="Poppins"/>
              </a:rPr>
              <a:t> Reducing the gap for our special education population</a:t>
            </a:r>
            <a:endParaRPr sz="27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t/>
            </a:r>
            <a:endParaRPr b="1" sz="27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2700">
                <a:solidFill>
                  <a:srgbClr val="0D0D0D"/>
                </a:solidFill>
                <a:highlight>
                  <a:schemeClr val="lt1"/>
                </a:highlight>
                <a:latin typeface="Poppins"/>
                <a:ea typeface="Poppins"/>
                <a:cs typeface="Poppins"/>
                <a:sym typeface="Poppins"/>
              </a:rPr>
              <a:t>Explanation of how this relates to school goals here.</a:t>
            </a:r>
            <a:endParaRPr sz="2700">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1200"/>
              </a:spcAft>
              <a:buClr>
                <a:schemeClr val="dk1"/>
              </a:buClr>
              <a:buSzPts val="1100"/>
              <a:buFont typeface="Arial"/>
              <a:buNone/>
            </a:pPr>
            <a:r>
              <a:rPr lang="en-US" sz="2700">
                <a:solidFill>
                  <a:srgbClr val="0D0D0D"/>
                </a:solidFill>
                <a:highlight>
                  <a:schemeClr val="lt1"/>
                </a:highlight>
                <a:latin typeface="Poppins"/>
                <a:ea typeface="Poppins"/>
                <a:cs typeface="Poppins"/>
                <a:sym typeface="Poppins"/>
              </a:rPr>
              <a:t>These are our CSIP goals. We are focusing on increasing P/D in math and reading and reducing novice in both math and reading. This applies to our sped population as well.</a:t>
            </a:r>
            <a:endParaRPr sz="2700">
              <a:solidFill>
                <a:schemeClr val="dk2"/>
              </a:solidFill>
              <a:latin typeface="Poppins"/>
              <a:ea typeface="Poppins"/>
              <a:cs typeface="Poppins"/>
              <a:sym typeface="Poppins"/>
            </a:endParaRPr>
          </a:p>
        </p:txBody>
      </p:sp>
      <p:sp>
        <p:nvSpPr>
          <p:cNvPr id="135" name="Google Shape;135;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1"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graphicFrame>
        <p:nvGraphicFramePr>
          <p:cNvPr id="141" name="Google Shape;141;p21"/>
          <p:cNvGraphicFramePr/>
          <p:nvPr/>
        </p:nvGraphicFramePr>
        <p:xfrm>
          <a:off x="598163" y="2141200"/>
          <a:ext cx="3000000" cy="3000000"/>
        </p:xfrm>
        <a:graphic>
          <a:graphicData uri="http://schemas.openxmlformats.org/drawingml/2006/table">
            <a:tbl>
              <a:tblPr>
                <a:noFill/>
                <a:tableStyleId>{5E7E9B6C-EF42-4754-80D3-6CF0D0367169}</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(2024–2025),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2025 </a:t>
                      </a:r>
                      <a:r>
                        <a:rPr b="1" lang="en-US" sz="1600">
                          <a:latin typeface="Poppins"/>
                          <a:ea typeface="Poppins"/>
                          <a:cs typeface="Poppins"/>
                          <a:sym typeface="Poppins"/>
                        </a:rPr>
                        <a:t>Completion:</a:t>
                      </a:r>
                      <a:r>
                        <a:rPr lang="en-US" sz="1600">
                          <a:latin typeface="Poppins"/>
                          <a:ea typeface="Poppins"/>
                          <a:cs typeface="Poppins"/>
                          <a:sym typeface="Poppins"/>
                        </a:rPr>
                        <a:t> May 2025</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2" name="Google Shape;142;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2" title="Untitled design.png"/>
          <p:cNvPicPr preferRelativeResize="0"/>
          <p:nvPr/>
        </p:nvPicPr>
        <p:blipFill rotWithShape="1">
          <a:blip r:embed="rId3">
            <a:alphaModFix/>
          </a:blip>
          <a:srcRect b="0" l="0" r="0" t="0"/>
          <a:stretch/>
        </p:blipFill>
        <p:spPr>
          <a:xfrm>
            <a:off x="0" y="-12"/>
            <a:ext cx="18288000" cy="10287020"/>
          </a:xfrm>
          <a:prstGeom prst="rect">
            <a:avLst/>
          </a:prstGeom>
          <a:noFill/>
          <a:ln>
            <a:noFill/>
          </a:ln>
        </p:spPr>
      </p:pic>
      <p:graphicFrame>
        <p:nvGraphicFramePr>
          <p:cNvPr id="148" name="Google Shape;148;p22"/>
          <p:cNvGraphicFramePr/>
          <p:nvPr/>
        </p:nvGraphicFramePr>
        <p:xfrm>
          <a:off x="598163" y="2141200"/>
          <a:ext cx="3000000" cy="3000000"/>
        </p:xfrm>
        <a:graphic>
          <a:graphicData uri="http://schemas.openxmlformats.org/drawingml/2006/table">
            <a:tbl>
              <a:tblPr>
                <a:noFill/>
                <a:tableStyleId>{5E7E9B6C-EF42-4754-80D3-6CF0D0367169}</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134275">
                <a:tc>
                  <a:txBody>
                    <a:bodyPr/>
                    <a:lstStyle/>
                    <a:p>
                      <a:pPr indent="0" lvl="0" marL="0" rtl="0" algn="l">
                        <a:spcBef>
                          <a:spcPts val="0"/>
                        </a:spcBef>
                        <a:spcAft>
                          <a:spcPts val="0"/>
                        </a:spcAft>
                        <a:buNone/>
                      </a:pPr>
                      <a:r>
                        <a:rPr lang="en-US">
                          <a:latin typeface="Poppins"/>
                          <a:ea typeface="Poppins"/>
                          <a:cs typeface="Poppins"/>
                          <a:sym typeface="Poppins"/>
                        </a:rPr>
                        <a:t>12 hours of Unit and Lesson Internalization HQIR </a:t>
                      </a:r>
                      <a:r>
                        <a:rPr lang="en-US">
                          <a:latin typeface="Poppins"/>
                          <a:ea typeface="Poppins"/>
                          <a:cs typeface="Poppins"/>
                          <a:sym typeface="Poppins"/>
                        </a:rPr>
                        <a:t>work</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6 hours of Vertical alignment work</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Core content teachers (Math, ELA, Science, Social Studies), Instructional Coaches, and Admin Leadership teams.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 </a:t>
                      </a:r>
                      <a:r>
                        <a:rPr lang="en-US" sz="1600">
                          <a:latin typeface="Poppins"/>
                          <a:ea typeface="Poppins"/>
                          <a:cs typeface="Poppins"/>
                          <a:sym typeface="Poppins"/>
                        </a:rPr>
                        <a:t>To ensure every educator has a profound understanding of the standards, the "big ideas" of the unit, and the specific pedagogical moves required to execute high-quality daily lessons. </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a:t>
                      </a:r>
                      <a:r>
                        <a:rPr b="1" lang="en-US" sz="1600">
                          <a:latin typeface="Poppins"/>
                          <a:ea typeface="Poppins"/>
                          <a:cs typeface="Poppins"/>
                          <a:sym typeface="Poppins"/>
                        </a:rPr>
                        <a:t>tudent Outcomes:</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 </a:t>
                      </a:r>
                      <a:r>
                        <a:rPr lang="en-US" sz="1600">
                          <a:solidFill>
                            <a:schemeClr val="dk1"/>
                          </a:solidFill>
                          <a:latin typeface="Poppins"/>
                          <a:ea typeface="Poppins"/>
                          <a:cs typeface="Poppins"/>
                          <a:sym typeface="Poppins"/>
                        </a:rPr>
                        <a:t>Increased Mastery</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:Equity of Access</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Engagement</a:t>
                      </a:r>
                      <a:endParaRPr sz="16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Intellectual Preparation</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Anticipating Misconceptions</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Data-Driven Adjustments</a:t>
                      </a:r>
                      <a:endParaRPr sz="16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Beliefs &amp; Efficacy: </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Shared Ownership</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Confidence in Content</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Poppins"/>
                          <a:ea typeface="Poppins"/>
                          <a:cs typeface="Poppins"/>
                          <a:sym typeface="Poppins"/>
                        </a:rPr>
                        <a:t>Collective Efficacy</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Internalization artifacts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Look fors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Student work samples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Formative assessment trends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a:t>
                      </a:r>
                      <a:r>
                        <a:rPr lang="en-US" sz="1600">
                          <a:latin typeface="Poppins"/>
                          <a:ea typeface="Poppins"/>
                          <a:cs typeface="Poppins"/>
                          <a:sym typeface="Poppins"/>
                        </a:rPr>
                        <a:t> coaches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Department heads</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Admin</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PLC teams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Protected planning time</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Differentiated coaching</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 PLC time</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Bullitt Day sessions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600">
                          <a:latin typeface="Poppins"/>
                          <a:ea typeface="Poppins"/>
                          <a:cs typeface="Poppins"/>
                          <a:sym typeface="Poppins"/>
                        </a:rPr>
                        <a:t>Classroom walkthroughs reveal that tasks match the rigor of the exemplars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Teachers providing live feedback to students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Student discourse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this will be ongoing</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Admin team, instructional coaches, PLC leads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HQIRS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July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Depends on what the district is covering</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Depends if I have to use Section 6 or is it adequately district funded</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9" name="Google Shape;149;p22"/>
          <p:cNvSpPr txBox="1"/>
          <p:nvPr/>
        </p:nvSpPr>
        <p:spPr>
          <a:xfrm>
            <a:off x="529575" y="120000"/>
            <a:ext cx="17609700" cy="188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endParaRPr b="1" sz="16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a:t>
            </a:r>
            <a:r>
              <a:rPr b="1" lang="en-US" sz="1600">
                <a:solidFill>
                  <a:schemeClr val="dk1"/>
                </a:solidFill>
                <a:latin typeface="Poppins"/>
                <a:ea typeface="Poppins"/>
                <a:cs typeface="Poppins"/>
                <a:sym typeface="Poppins"/>
              </a:rPr>
              <a:t>By Spring 2026, students scoring proficient and distinguished in reading will improve from 34.7% to 40%</a:t>
            </a:r>
            <a:endParaRPr b="1" sz="16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b="1" lang="en-US" sz="1600">
                <a:latin typeface="Poppins"/>
                <a:ea typeface="Poppins"/>
                <a:cs typeface="Poppins"/>
                <a:sym typeface="Poppins"/>
              </a:rPr>
              <a:t>By Spring 2029, students scoring proficient and distinguished in reading will improve from 34.7% to 50%</a:t>
            </a:r>
            <a:endParaRPr b="1" sz="1600">
              <a:latin typeface="Poppins"/>
              <a:ea typeface="Poppins"/>
              <a:cs typeface="Poppins"/>
              <a:sym typeface="Poppins"/>
            </a:endParaRPr>
          </a:p>
          <a:p>
            <a:pPr indent="0" lvl="0" marL="0" rtl="0" algn="l">
              <a:lnSpc>
                <a:spcPct val="115000"/>
              </a:lnSpc>
              <a:spcBef>
                <a:spcPts val="1200"/>
              </a:spcBef>
              <a:spcAft>
                <a:spcPts val="1200"/>
              </a:spcAft>
              <a:buNone/>
            </a:pPr>
            <a:r>
              <a:t/>
            </a:r>
            <a:endParaRPr sz="16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