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362" r:id="rId3"/>
    <p:sldId id="287" r:id="rId4"/>
    <p:sldId id="298" r:id="rId5"/>
    <p:sldId id="301" r:id="rId6"/>
    <p:sldId id="300" r:id="rId7"/>
    <p:sldId id="30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4" autoAdjust="0"/>
    <p:restoredTop sz="94684"/>
  </p:normalViewPr>
  <p:slideViewPr>
    <p:cSldViewPr snapToGrid="0">
      <p:cViewPr varScale="1">
        <p:scale>
          <a:sx n="118" d="100"/>
          <a:sy n="118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76CDA-C3C2-4460-B01A-B37A4AC91BBC}" type="datetimeFigureOut">
              <a:rPr lang="en-US" smtClean="0"/>
              <a:t>8/3/2026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BF4673-0B0D-4A83-9249-F92CDB433A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221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1D03B9-673A-4E88-B3FD-416BFB3FA86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029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08569-7959-0241-9BB6-EB4CB1A4E3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10264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C0594C-E6C1-9547-AD0F-AB6967F2D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00778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DA7D72-74A1-FB4F-ACD2-40B8F2296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F885B2-8894-8044-8FDE-175D50DC3849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3B05B-48C7-544E-97E6-CC2AA1DB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778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0090F-0F27-4242-854F-4BE100FF7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7780"/>
                </a:solidFill>
              </a:defRPr>
            </a:lvl1pPr>
          </a:lstStyle>
          <a:p>
            <a:fld id="{01152AFA-7C55-604E-8665-049907417E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260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B55A3-9192-AA4B-A28B-F665D0BBD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CF848-C4FD-8E4B-B94D-2FC841DBA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30E4B-79F6-0A4D-9360-91B7A9F14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885B2-8894-8044-8FDE-175D50DC3849}" type="datetimeFigureOut">
              <a:rPr lang="en-US" smtClean="0"/>
              <a:t>8/3/2026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54B59-D8EC-434F-A166-20C80AE0A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761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2AF73-9A4E-D146-900B-0DCB6902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68D449-E993-6C44-BBED-F872FBC17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E4AF1-AF32-5744-9E56-22A24F35B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fld id="{90F885B2-8894-8044-8FDE-175D50DC3849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392A0-E4A1-8D48-AC5B-1687A954F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078266" cy="365125"/>
          </a:xfrm>
        </p:spPr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31426B-CAD7-A248-9D25-832FA2DA8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fld id="{01152AFA-7C55-604E-8665-049907417E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498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129AE-3E3D-8D40-9357-256A736AB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7DC4-37E3-C541-8F1C-EC9F203D4E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18A85B-13CF-DC4C-9B51-8C0EC07574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8DDCC5-4054-D648-9589-53E6D120B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885B2-8894-8044-8FDE-175D50DC3849}" type="datetimeFigureOut">
              <a:rPr lang="en-US" smtClean="0"/>
              <a:t>8/3/2026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010285-C8F1-CC49-B417-CA5C71B95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514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DC529-84D4-2947-8D87-A9FE98A46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1BF79D-E057-CE44-9D97-934038F08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57DC18-B0E2-5D48-BC36-CA6CE05548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6779E1-2F41-084E-B78A-9475EADB3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E98414-52E5-4E4B-BD61-22E50040F5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A177FD-8970-6E49-AE3A-3E9900415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885B2-8894-8044-8FDE-175D50DC3849}" type="datetimeFigureOut">
              <a:rPr lang="en-US" smtClean="0"/>
              <a:t>8/3/2026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B81514-1649-6142-AC73-F89804C2E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4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95664-CBD9-5B44-AF8D-232A4D4E3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453A43-613C-1740-9F57-1DA02F78D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fld id="{90F885B2-8894-8044-8FDE-175D50DC3849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737E07-BDE7-EE4F-A7D2-BCC968B7D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232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CEA650-939E-F048-B947-6D573735B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fld id="{90F885B2-8894-8044-8FDE-175D50DC3849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63B547-38B5-CE45-9D41-AB9885E10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223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747C7-D880-DF47-A5AB-551081E93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D60D4-B40E-F34D-80B5-1FB5C0192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891430"/>
            <a:ext cx="6172200" cy="39696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6E9781-5FD6-404C-9615-4A709D3011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5DCDF3-E889-1748-B70C-A614B28DB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fld id="{90F885B2-8894-8044-8FDE-175D50DC3849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3D8E5-FB74-B545-B35C-110FA0DCF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040688" cy="365125"/>
          </a:xfrm>
        </p:spPr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AA720A-FAFC-0B47-B836-6026134BE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fld id="{01152AFA-7C55-604E-8665-049907417E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948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9EA58-8F14-9847-A5CC-481304CAC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780811-8AD9-384B-AAE6-7D7355D834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5E1C3A-9866-3A4D-B8F8-421BAC501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E9B453-B7EA-F54F-99BE-092E9693B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885B2-8894-8044-8FDE-175D50DC3849}" type="datetimeFigureOut">
              <a:rPr lang="en-US" smtClean="0"/>
              <a:t>8/3/2026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BAE837-F714-D749-8672-F5ACD89AB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946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D2CF2-02DF-EB40-9C30-F603922C4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8DE25A-01D2-3842-897E-9F6C70707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52C0B9-4A3D-004D-A3C2-A486C0B21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885B2-8894-8044-8FDE-175D50DC3849}" type="datetimeFigureOut">
              <a:rPr lang="en-US" smtClean="0"/>
              <a:t>8/3/2026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7C0FF-A49D-F241-8819-70F0A0CC2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097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5D8CEE-7FBA-F449-BE55-F05E99DED9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F7D7E5-BBC6-C94E-AF43-17FD8D82E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1A1BF-C169-454D-9CB3-0B7C89D94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885B2-8894-8044-8FDE-175D50DC3849}" type="datetimeFigureOut">
              <a:rPr lang="en-US" smtClean="0"/>
              <a:t>8/3/2026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9A9C6-28A1-0644-81AA-168137097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169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32FA69-F2CC-8E44-A069-E9A85C2CD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fld id="{90F885B2-8894-8044-8FDE-175D50DC3849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E013E8-1B59-1947-97AA-780C14576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102649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E8C20D-A7B4-A745-99FE-F5545C06A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50721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84543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786" y="257025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55786" y="1773451"/>
            <a:ext cx="9188715" cy="4901324"/>
          </a:xfrm>
        </p:spPr>
        <p:txBody>
          <a:bodyPr/>
          <a:lstStyle>
            <a:lvl5pPr marL="2057400" indent="-228600">
              <a:buFont typeface="Franklin Gothic Medium" panose="020B0603020102020204" pitchFamily="34" charset="0"/>
              <a:buChar char="●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30413" y="6314034"/>
            <a:ext cx="683339" cy="365125"/>
          </a:xfrm>
        </p:spPr>
        <p:txBody>
          <a:bodyPr/>
          <a:lstStyle/>
          <a:p>
            <a:fld id="{91BD7323-49BF-4C97-8773-5EC64C4920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890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FAA31E-A6D5-0042-9274-104B04F9A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896C5-06B0-3147-AB94-8C999EE89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BC9E41-8ACF-5A41-9EAC-CFD88AAFBF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90F885B2-8894-8044-8FDE-175D50DC3849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268BD-BE55-F341-B9D2-8E463FCF83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5646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7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778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02649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02649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02649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02649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0264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3189A-6FB4-E44C-B710-7D3A72EB75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92096" y="1179576"/>
            <a:ext cx="9144000" cy="284308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dirty="0"/>
              <a:t>Revisions to Educator Certification</a:t>
            </a:r>
            <a:br>
              <a:rPr lang="en-US" dirty="0"/>
            </a:br>
            <a:r>
              <a:rPr lang="en-US" sz="4400" dirty="0"/>
              <a:t>Education Professional</a:t>
            </a:r>
            <a:br>
              <a:rPr lang="en-US" sz="4400" dirty="0"/>
            </a:br>
            <a:r>
              <a:rPr lang="en-US" sz="4400" dirty="0"/>
              <a:t>Standards Board</a:t>
            </a:r>
            <a:endParaRPr lang="en-US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93B67AE1-91DA-9F29-8288-8018EC8032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8400" y="4214686"/>
            <a:ext cx="9144000" cy="521906"/>
          </a:xfrm>
        </p:spPr>
        <p:txBody>
          <a:bodyPr/>
          <a:lstStyle/>
          <a:p>
            <a:r>
              <a:rPr lang="en-US" dirty="0"/>
              <a:t>Office of Educator Licensure and Effectiveness</a:t>
            </a:r>
          </a:p>
        </p:txBody>
      </p:sp>
    </p:spTree>
    <p:extLst>
      <p:ext uri="{BB962C8B-B14F-4D97-AF65-F5344CB8AC3E}">
        <p14:creationId xmlns:p14="http://schemas.microsoft.com/office/powerpoint/2010/main" val="301902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6D8BF-587B-5742-0BF0-6478B467A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E8670-CC32-77A8-0173-BFA93516A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144381"/>
            <a:ext cx="10515600" cy="1325563"/>
          </a:xfrm>
        </p:spPr>
        <p:txBody>
          <a:bodyPr/>
          <a:lstStyle/>
          <a:p>
            <a:r>
              <a:rPr lang="en-US" dirty="0"/>
              <a:t>Timeline for Regulation Changes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EF687D-CE4A-BF1A-BF71-2A1E7D510648}"/>
              </a:ext>
            </a:extLst>
          </p:cNvPr>
          <p:cNvSpPr txBox="1"/>
          <p:nvPr/>
        </p:nvSpPr>
        <p:spPr>
          <a:xfrm>
            <a:off x="662940" y="1159048"/>
            <a:ext cx="106527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Revisions to 16 KAR 2:010. </a:t>
            </a:r>
            <a:r>
              <a:rPr lang="en-US" sz="2400" dirty="0"/>
              <a:t>Kentucky professional and provisional teacher certificates.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EPSB adopted the recommendations of the Certification Structure Workgroup in April 2026.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Implementation of these recommendations through revisions to 16 KAR 2:010 were initiated in June 2026.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/>
              <a:t>Action on the revised regulation is anticipated at the EPSB’s meeting on August 18, 2026.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If approved by EPSB at that time, filing will occur by September 15, 2026.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Earliest possible effective date is around April 6, 2027.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12018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FB133-8AB7-F875-937F-2341BF44F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782" y="199629"/>
            <a:ext cx="11111947" cy="1325563"/>
          </a:xfrm>
        </p:spPr>
        <p:txBody>
          <a:bodyPr/>
          <a:lstStyle/>
          <a:p>
            <a:r>
              <a:rPr lang="en-US" dirty="0"/>
              <a:t>Certification Grade Bands Recommendation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BF145-2911-07CF-F360-4232CF95E1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782" y="1434265"/>
            <a:ext cx="567193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600" b="1" dirty="0"/>
              <a:t>Interdisciplinary Early Childhood Education </a:t>
            </a:r>
          </a:p>
          <a:p>
            <a:r>
              <a:rPr lang="en-US" sz="2600" dirty="0"/>
              <a:t>Retain Preschool-Kindergarten, consider optional endorsement for Grades 1-3</a:t>
            </a:r>
          </a:p>
          <a:p>
            <a:pPr marL="0" indent="0">
              <a:buNone/>
            </a:pPr>
            <a:r>
              <a:rPr lang="en-US" sz="2600" b="1" dirty="0"/>
              <a:t>Elementary</a:t>
            </a:r>
          </a:p>
          <a:p>
            <a:r>
              <a:rPr lang="en-US" sz="2600" dirty="0"/>
              <a:t>Grades K-6</a:t>
            </a:r>
          </a:p>
          <a:p>
            <a:pPr marL="0" indent="0">
              <a:buNone/>
            </a:pPr>
            <a:r>
              <a:rPr lang="en-US" sz="2600" b="1" dirty="0"/>
              <a:t>Middle Grades</a:t>
            </a:r>
          </a:p>
          <a:p>
            <a:r>
              <a:rPr lang="en-US" sz="2600" dirty="0"/>
              <a:t>Grades 4-9</a:t>
            </a:r>
          </a:p>
          <a:p>
            <a:pPr marL="0" indent="0">
              <a:buNone/>
            </a:pPr>
            <a:r>
              <a:rPr lang="en-US" sz="2600" b="1" dirty="0"/>
              <a:t>Secondary</a:t>
            </a:r>
          </a:p>
          <a:p>
            <a:r>
              <a:rPr lang="en-US" sz="2600" dirty="0"/>
              <a:t>Grades 7-12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Content Placeholder 5" descr="A person looking at a computer&#10;&#10;AI-generated content may be incorrect.">
            <a:extLst>
              <a:ext uri="{FF2B5EF4-FFF2-40B4-BE49-F238E27FC236}">
                <a16:creationId xmlns:a16="http://schemas.microsoft.com/office/drawing/2014/main" id="{87B6E437-4E78-69B8-1612-526C567436E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510130" y="1677790"/>
            <a:ext cx="5181600" cy="3502420"/>
          </a:xfrm>
        </p:spPr>
      </p:pic>
    </p:spTree>
    <p:extLst>
      <p:ext uri="{BB962C8B-B14F-4D97-AF65-F5344CB8AC3E}">
        <p14:creationId xmlns:p14="http://schemas.microsoft.com/office/powerpoint/2010/main" val="1940521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0D8BA-7419-9B81-82A8-51914D3B7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EAEA5-8737-0B07-B0C2-783F3E1EE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144381"/>
            <a:ext cx="10515600" cy="1325563"/>
          </a:xfrm>
        </p:spPr>
        <p:txBody>
          <a:bodyPr/>
          <a:lstStyle/>
          <a:p>
            <a:r>
              <a:rPr lang="en-US" dirty="0"/>
              <a:t>Proposed Regulation Changes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48E833-DD2E-8BC7-6D44-1045E563125F}"/>
              </a:ext>
            </a:extLst>
          </p:cNvPr>
          <p:cNvSpPr txBox="1"/>
          <p:nvPr/>
        </p:nvSpPr>
        <p:spPr>
          <a:xfrm>
            <a:off x="662940" y="1159048"/>
            <a:ext cx="106527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Grade Levels and Specializations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IECE -</a:t>
            </a:r>
            <a:r>
              <a:rPr lang="en-US" sz="2400" dirty="0"/>
              <a:t> Birth to Primary – no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Elementary</a:t>
            </a:r>
            <a:r>
              <a:rPr lang="en-US" sz="2400" dirty="0"/>
              <a:t> – Changed to primary through grade </a:t>
            </a:r>
            <a:r>
              <a:rPr lang="en-US" sz="2400" b="1" dirty="0"/>
              <a:t>6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Removed the two exceptions (i.e., same building and self-contained)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Middle school </a:t>
            </a:r>
            <a:r>
              <a:rPr lang="en-US" sz="2400" dirty="0"/>
              <a:t>– Changed to grades </a:t>
            </a:r>
            <a:r>
              <a:rPr lang="en-US" sz="2400" b="1" dirty="0"/>
              <a:t>4</a:t>
            </a:r>
            <a:r>
              <a:rPr lang="en-US" sz="2400" dirty="0"/>
              <a:t> through 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Secondary school </a:t>
            </a:r>
            <a:r>
              <a:rPr lang="en-US" sz="2400" dirty="0"/>
              <a:t>– Changed to grades </a:t>
            </a:r>
            <a:r>
              <a:rPr lang="en-US" sz="2400" b="1" dirty="0"/>
              <a:t>7</a:t>
            </a:r>
            <a:r>
              <a:rPr lang="en-US" sz="2400" dirty="0"/>
              <a:t> through 12</a:t>
            </a:r>
            <a:endParaRPr lang="en-US" sz="24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Added </a:t>
            </a:r>
            <a:r>
              <a:rPr lang="en-US" sz="2400" b="1" dirty="0"/>
              <a:t>General Science </a:t>
            </a:r>
            <a:r>
              <a:rPr lang="en-US" sz="2400" dirty="0"/>
              <a:t>certificate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Grades 5-12 </a:t>
            </a:r>
            <a:r>
              <a:rPr lang="en-US" sz="2400" dirty="0"/>
              <a:t>- Aligned certificate grade bands for 5 through 12 certificates to </a:t>
            </a:r>
            <a:r>
              <a:rPr lang="en-US" sz="2400" b="1" dirty="0"/>
              <a:t>4 </a:t>
            </a:r>
            <a:r>
              <a:rPr lang="en-US" sz="2400" dirty="0"/>
              <a:t>through 12 for consistency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Math</a:t>
            </a:r>
            <a:r>
              <a:rPr lang="en-US" sz="2400" dirty="0"/>
              <a:t> - Revised language to allow middles school grades 4 through 9 mathematics to teach Algebra I and Geometry to grades 10, 11 and 12</a:t>
            </a:r>
          </a:p>
          <a:p>
            <a:endParaRPr lang="en-US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64655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3D736-792B-C438-A1EB-80B1C8679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3CDD2-1CBF-D5CC-C50F-0C158BD11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40" y="208389"/>
            <a:ext cx="10515600" cy="1325563"/>
          </a:xfrm>
        </p:spPr>
        <p:txBody>
          <a:bodyPr/>
          <a:lstStyle/>
          <a:p>
            <a:r>
              <a:rPr lang="en-US" dirty="0"/>
              <a:t>Proposed Regulation Changes</a:t>
            </a:r>
            <a:endParaRPr lang="en-US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4F5EF4-6568-E2D0-FE3C-8CEEBD52DA8E}"/>
              </a:ext>
            </a:extLst>
          </p:cNvPr>
          <p:cNvSpPr txBox="1"/>
          <p:nvPr/>
        </p:nvSpPr>
        <p:spPr>
          <a:xfrm>
            <a:off x="662940" y="1159048"/>
            <a:ext cx="10652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Additional Certification for Secondary Sciences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Added proposed language based on information from the Certification Structure Workgroup: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Process for adding science credentials to existing science certificates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Prior to September 15, 2028 </a:t>
            </a:r>
            <a:r>
              <a:rPr lang="en-US" sz="2400" dirty="0">
                <a:solidFill>
                  <a:prstClr val="black"/>
                </a:solidFill>
              </a:rPr>
              <a:t> – </a:t>
            </a:r>
            <a:endParaRPr lang="en-US" sz="2400" dirty="0">
              <a:solidFill>
                <a:prstClr val="black"/>
              </a:solidFill>
              <a:latin typeface="Franklin Gothic Book" panose="020B0503020102020204"/>
            </a:endParaRP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Hold a professional certificate in at least one of the secondary sciences – biology, chemistry, earth science or physics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Submit proof of completing 8 credit hours - equivalent to two courses in the content area with each including a laboratory component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On or after September 15, 2028 – complete the HQ process defined in regulation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latin typeface="Franklin Gothic Book" panose="020B05030201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44932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2418A-C9E6-C5E9-1A02-69F155DBB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995A-7370-F5DF-D7F7-6BD712556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40" y="10094"/>
            <a:ext cx="10515600" cy="987235"/>
          </a:xfrm>
        </p:spPr>
        <p:txBody>
          <a:bodyPr/>
          <a:lstStyle/>
          <a:p>
            <a:r>
              <a:rPr lang="en-US" dirty="0"/>
              <a:t>Proposed Regulation Changes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D0B5BA-DEF9-83A6-E48A-683A4163509F}"/>
              </a:ext>
            </a:extLst>
          </p:cNvPr>
          <p:cNvSpPr txBox="1"/>
          <p:nvPr/>
        </p:nvSpPr>
        <p:spPr>
          <a:xfrm>
            <a:off x="662940" y="820720"/>
            <a:ext cx="106527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Franklin Gothic Book" panose="020B0503020102020204"/>
              </a:rPr>
              <a:t>Revisions to the Highly Qualified Route – adding credentials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Expands option to all contents – exceptions: Elementary, IECE, LBD, MSD, HI, VI and Communications Disorders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15 hours of post-secondary coursework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Professional Learning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Experience – teaching on content area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Franklin Gothic Book" panose="020B0503020102020204"/>
              </a:rPr>
              <a:t>Successful completion of the content assessments for 45 of the required 90 points</a:t>
            </a:r>
          </a:p>
        </p:txBody>
      </p:sp>
    </p:spTree>
    <p:extLst>
      <p:ext uri="{BB962C8B-B14F-4D97-AF65-F5344CB8AC3E}">
        <p14:creationId xmlns:p14="http://schemas.microsoft.com/office/powerpoint/2010/main" val="3858846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C285565-144B-CE83-87CC-6983DD576E07}"/>
              </a:ext>
            </a:extLst>
          </p:cNvPr>
          <p:cNvSpPr txBox="1">
            <a:spLocks/>
          </p:cNvSpPr>
          <p:nvPr/>
        </p:nvSpPr>
        <p:spPr>
          <a:xfrm>
            <a:off x="3549396" y="2466807"/>
            <a:ext cx="5093208" cy="9621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778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30967519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DE PowerPoint Template  -  Read-Only" id="{B0FE716E-AB99-433E-90DA-2669BA0BC584}" vid="{2FC8F24C-4A03-485C-B420-97FF747D3A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10747</TotalTime>
  <Words>394</Words>
  <Application>Microsoft Office PowerPoint</Application>
  <PresentationFormat>Widescreen</PresentationFormat>
  <Paragraphs>45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Franklin Gothic Book</vt:lpstr>
      <vt:lpstr>Franklin Gothic Medium</vt:lpstr>
      <vt:lpstr>1_Office Theme</vt:lpstr>
      <vt:lpstr>Revisions to Educator Certification Education Professional Standards Board</vt:lpstr>
      <vt:lpstr>Timeline for Regulation Changes</vt:lpstr>
      <vt:lpstr>Certification Grade Bands Recommendation</vt:lpstr>
      <vt:lpstr>Proposed Regulation Changes</vt:lpstr>
      <vt:lpstr>Proposed Regulation Changes</vt:lpstr>
      <vt:lpstr>Proposed Regulation Changes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Revisions to Educator Certification Education Professional Standards Board</dc:title>
  <dc:creator>Davis, Todd - KDE Division Director</dc:creator>
  <cp:lastModifiedBy>Ginni Fair</cp:lastModifiedBy>
  <cp:revision>5</cp:revision>
  <dcterms:created xsi:type="dcterms:W3CDTF">2026-03-16T16:10:02Z</dcterms:created>
  <dcterms:modified xsi:type="dcterms:W3CDTF">2026-08-03T19:34:46Z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b544694-0027-44fa-bee4-2648c0363f9d_Enabled">
    <vt:lpwstr>true</vt:lpwstr>
  </property>
  <property fmtid="{D5CDD505-2E9C-101B-9397-08002B2CF9AE}" pid="3" name="MSIP_Label_eb544694-0027-44fa-bee4-2648c0363f9d_SetDate">
    <vt:lpwstr>2026-03-16T16:11:38Z</vt:lpwstr>
  </property>
  <property fmtid="{D5CDD505-2E9C-101B-9397-08002B2CF9AE}" pid="4" name="MSIP_Label_eb544694-0027-44fa-bee4-2648c0363f9d_Method">
    <vt:lpwstr>Standard</vt:lpwstr>
  </property>
  <property fmtid="{D5CDD505-2E9C-101B-9397-08002B2CF9AE}" pid="5" name="MSIP_Label_eb544694-0027-44fa-bee4-2648c0363f9d_Name">
    <vt:lpwstr>defa4170-0d19-0005-0004-bc88714345d2</vt:lpwstr>
  </property>
  <property fmtid="{D5CDD505-2E9C-101B-9397-08002B2CF9AE}" pid="6" name="MSIP_Label_eb544694-0027-44fa-bee4-2648c0363f9d_SiteId">
    <vt:lpwstr>9360c11f-90e6-4706-ad00-25fcdc9e2ed1</vt:lpwstr>
  </property>
  <property fmtid="{D5CDD505-2E9C-101B-9397-08002B2CF9AE}" pid="7" name="MSIP_Label_eb544694-0027-44fa-bee4-2648c0363f9d_ActionId">
    <vt:lpwstr>e766793d-2363-4f51-957b-0fd1fcf7eb35</vt:lpwstr>
  </property>
  <property fmtid="{D5CDD505-2E9C-101B-9397-08002B2CF9AE}" pid="8" name="MSIP_Label_eb544694-0027-44fa-bee4-2648c0363f9d_ContentBits">
    <vt:lpwstr>0</vt:lpwstr>
  </property>
  <property fmtid="{D5CDD505-2E9C-101B-9397-08002B2CF9AE}" pid="9" name="MSIP_Label_eb544694-0027-44fa-bee4-2648c0363f9d_Tag">
    <vt:lpwstr>10, 3, 0, 1</vt:lpwstr>
  </property>
</Properties>
</file>