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68" r:id="rId6"/>
    <p:sldId id="264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637F"/>
    <a:srgbClr val="6E99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55" d="100"/>
          <a:sy n="155" d="100"/>
        </p:scale>
        <p:origin x="443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A55285F2-63FD-4516-A8B7-3494D1F65F7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3" y="674688"/>
            <a:ext cx="2713037" cy="91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2F243E23-6EEB-4013-8BEF-4C1CAB047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408" b="11002"/>
          <a:stretch>
            <a:fillRect/>
          </a:stretch>
        </p:blipFill>
        <p:spPr bwMode="auto">
          <a:xfrm>
            <a:off x="-34925" y="5562600"/>
            <a:ext cx="9178925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95601" y="2130425"/>
            <a:ext cx="6095999" cy="1470025"/>
          </a:xfrm>
        </p:spPr>
        <p:txBody>
          <a:bodyPr anchor="b"/>
          <a:lstStyle>
            <a:lvl1pPr algn="l">
              <a:defRPr>
                <a:ln>
                  <a:solidFill>
                    <a:srgbClr val="2D637F"/>
                  </a:solidFill>
                </a:ln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5601" y="3733800"/>
            <a:ext cx="60960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DB940CD4-A340-4F2C-8235-7871BDECB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5D4DD-F24E-4A86-8F49-C69388C6A71E}" type="datetimeFigureOut">
              <a:rPr lang="en-US"/>
              <a:pPr>
                <a:defRPr/>
              </a:pPr>
              <a:t>8/19/2025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B2F2FCD-32D5-43EF-9A4A-73B47575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1429E0E-BD92-49F1-8E8C-2CB673B6F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18D58A-96FE-4D63-AF12-2409BBDDB1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7893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8ABA16BE-35B1-48E1-AB52-34FDE469B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096000"/>
            <a:ext cx="773113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E30710B-5ACE-4A21-9207-BB670A2D8D6C}"/>
              </a:ext>
            </a:extLst>
          </p:cNvPr>
          <p:cNvCxnSpPr/>
          <p:nvPr/>
        </p:nvCxnSpPr>
        <p:spPr>
          <a:xfrm flipV="1">
            <a:off x="849313" y="6394450"/>
            <a:ext cx="9132887" cy="0"/>
          </a:xfrm>
          <a:prstGeom prst="line">
            <a:avLst/>
          </a:prstGeom>
          <a:ln w="60325">
            <a:solidFill>
              <a:srgbClr val="6E99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n>
                  <a:solidFill>
                    <a:srgbClr val="2D637F"/>
                  </a:solidFill>
                </a:ln>
                <a:solidFill>
                  <a:srgbClr val="2D637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B6AB7AF7-BD8B-4F38-A2BE-B47B46E46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BCC41-8F15-418E-BEB7-C1FE432A6104}" type="datetimeFigureOut">
              <a:rPr lang="en-US"/>
              <a:pPr>
                <a:defRPr/>
              </a:pPr>
              <a:t>8/19/2025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9E063FF-F3E6-45B7-8D07-12F46795F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8664650-53E9-4359-9C43-0F4729AF9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32032C-19B0-4E5A-A80A-9316484659E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1046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9249C8-B6AE-41CB-B69E-2B239684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0FB7129-9B19-423F-8129-6D84B7185D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28600" y="1600200"/>
            <a:ext cx="8686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586FAC-002A-4C5F-BCD3-27510F35BE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  <a:cs typeface="+mn-cs"/>
              </a:defRPr>
            </a:lvl1pPr>
          </a:lstStyle>
          <a:p>
            <a:pPr>
              <a:defRPr/>
            </a:pPr>
            <a:fld id="{7BA5E53A-1089-4E76-9720-2DD0497CD4A6}" type="datetimeFigureOut">
              <a:rPr lang="en-US"/>
              <a:pPr>
                <a:defRPr/>
              </a:pPr>
              <a:t>8/19/2025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8278B-0857-4134-999A-820311E02D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D2E3B2-90C5-4149-A100-7DD7541099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Century Gothic" panose="020B0502020202020204" pitchFamily="34" charset="0"/>
              </a:defRPr>
            </a:lvl1pPr>
          </a:lstStyle>
          <a:p>
            <a:fld id="{A2F92C1B-66E6-4766-9B87-4371053EB77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kern="1200">
          <a:ln>
            <a:solidFill>
              <a:srgbClr val="6E9934"/>
            </a:solidFill>
          </a:ln>
          <a:solidFill>
            <a:srgbClr val="2D637F"/>
          </a:solidFill>
          <a:latin typeface="Century Gothic" panose="020B050202020202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2D637F"/>
          </a:solidFill>
          <a:latin typeface="Century Gothic" panose="020B0502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2D637F"/>
          </a:solidFill>
          <a:latin typeface="Century Gothic" panose="020B0502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2D637F"/>
          </a:solidFill>
          <a:latin typeface="Century Gothic" panose="020B0502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2D637F"/>
          </a:solidFill>
          <a:latin typeface="Century Gothic" panose="020B0502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2D637F"/>
          </a:solidFill>
          <a:latin typeface="Century Gothic" panose="020B0502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2D637F"/>
          </a:solidFill>
          <a:latin typeface="Century Gothic" panose="020B0502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2D637F"/>
          </a:solidFill>
          <a:latin typeface="Century Gothic" panose="020B0502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2D637F"/>
          </a:solidFill>
          <a:latin typeface="Century Gothic" panose="020B0502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7F7F7F"/>
          </a:solidFill>
          <a:latin typeface="Century Gothic" panose="020B0502020202020204" pitchFamily="34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rgbClr val="7F7F7F"/>
          </a:solidFill>
          <a:latin typeface="Century Gothic" panose="020B0502020202020204" pitchFamily="34" charset="0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7F7F7F"/>
          </a:solidFill>
          <a:latin typeface="Century Gothic" panose="020B0502020202020204" pitchFamily="34" charset="0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kern="1200">
          <a:solidFill>
            <a:srgbClr val="7F7F7F"/>
          </a:solidFill>
          <a:latin typeface="Century Gothic" panose="020B0502020202020204" pitchFamily="34" charset="0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00" kern="1200">
          <a:solidFill>
            <a:srgbClr val="7F7F7F"/>
          </a:solidFill>
          <a:latin typeface="Century Gothic" panose="020B0502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E730D-8898-4548-A672-5078B914F7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5600" y="2130425"/>
            <a:ext cx="6096000" cy="1470025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Mercer County</a:t>
            </a:r>
            <a:br>
              <a:rPr lang="en-US" dirty="0"/>
            </a:br>
            <a:r>
              <a:rPr lang="en-US" dirty="0"/>
              <a:t>Athletics – Phase 2: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290F80-D77D-4AC6-9B28-2F9951589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5600" y="3733800"/>
            <a:ext cx="60960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August 19</a:t>
            </a:r>
            <a:r>
              <a:rPr lang="en-US" baseline="30000" dirty="0"/>
              <a:t>th</a:t>
            </a:r>
            <a:r>
              <a:rPr lang="en-US" dirty="0"/>
              <a:t>,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257D-0CD2-412A-B131-E09F27F04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9445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u="sng" dirty="0"/>
              <a:t>Design Process Overview: </a:t>
            </a:r>
            <a:br>
              <a:rPr lang="en-US" dirty="0"/>
            </a:br>
            <a:r>
              <a:rPr lang="en-US" sz="2000" dirty="0"/>
              <a:t>Current Phase: Programming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1960BC-2A90-D088-6A9B-337E115C07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9" t="6268" r="4941" b="2603"/>
          <a:stretch>
            <a:fillRect/>
          </a:stretch>
        </p:blipFill>
        <p:spPr>
          <a:xfrm>
            <a:off x="112186" y="1695450"/>
            <a:ext cx="8919627" cy="34671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D79B95F-DEE1-EF22-C74D-B6D1BD7ED72A}"/>
              </a:ext>
            </a:extLst>
          </p:cNvPr>
          <p:cNvSpPr/>
          <p:nvPr/>
        </p:nvSpPr>
        <p:spPr>
          <a:xfrm>
            <a:off x="129119" y="2743200"/>
            <a:ext cx="1394881" cy="1357767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C96CBCD-D633-604B-C076-E6C724BE9A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2" b="4003"/>
          <a:stretch>
            <a:fillRect/>
          </a:stretch>
        </p:blipFill>
        <p:spPr>
          <a:xfrm>
            <a:off x="3124202" y="990600"/>
            <a:ext cx="5943600" cy="4904332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90ACAB0-D173-9049-A968-E46585113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6397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u="sng" dirty="0"/>
              <a:t>Option 1 – Front of School: 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50DE4F-8BE0-D3AF-6546-0A0CB8261376}"/>
              </a:ext>
            </a:extLst>
          </p:cNvPr>
          <p:cNvSpPr txBox="1"/>
          <p:nvPr/>
        </p:nvSpPr>
        <p:spPr>
          <a:xfrm>
            <a:off x="228600" y="990600"/>
            <a:ext cx="2819400" cy="5032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2D637F"/>
                </a:solidFill>
                <a:latin typeface="Century Gothic"/>
              </a:rPr>
              <a:t>Pros:</a:t>
            </a:r>
          </a:p>
          <a:p>
            <a:endParaRPr lang="en-US" sz="1200" b="1" dirty="0">
              <a:solidFill>
                <a:srgbClr val="2D637F"/>
              </a:solidFill>
              <a:latin typeface="Century Gothic"/>
            </a:endParaRP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Cost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Most cost-effective option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Location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Ideal solar orientation for field and bleachers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Access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Direct procession from front of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Adjacency to existing and future parking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Grading/Retaining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Least amount cut/fill; minimal site walls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Utility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Existing power/water/sanitary along Moberly Road </a:t>
            </a:r>
          </a:p>
          <a:p>
            <a:endParaRPr lang="en-US" sz="1400" b="1" dirty="0">
              <a:solidFill>
                <a:srgbClr val="2D637F"/>
              </a:solidFill>
              <a:latin typeface="Century Gothic"/>
            </a:endParaRPr>
          </a:p>
          <a:p>
            <a:r>
              <a:rPr lang="en-US" sz="1600" b="1" dirty="0">
                <a:solidFill>
                  <a:srgbClr val="2D637F"/>
                </a:solidFill>
                <a:latin typeface="Century Gothic"/>
              </a:rPr>
              <a:t>Cons:</a:t>
            </a:r>
          </a:p>
          <a:p>
            <a:endParaRPr lang="en-US" sz="1200" b="1" u="sng" dirty="0">
              <a:solidFill>
                <a:srgbClr val="2D637F"/>
              </a:solidFill>
              <a:latin typeface="Century Gothic"/>
            </a:endParaRP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Location: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School is visibly behind stadium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Shot-put and discus on opposite side of access road</a:t>
            </a:r>
          </a:p>
          <a:p>
            <a:endParaRPr lang="en-US" sz="1100" b="1" dirty="0">
              <a:solidFill>
                <a:srgbClr val="2D637F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45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EC27C-0C07-04FA-E119-E2924DF9D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40EB72A-AFEF-66AA-E776-D8952F790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2" b="4003"/>
          <a:stretch>
            <a:fillRect/>
          </a:stretch>
        </p:blipFill>
        <p:spPr>
          <a:xfrm>
            <a:off x="3124202" y="990600"/>
            <a:ext cx="5943600" cy="4904332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AC52ABD-E6DD-271E-2C23-B0363D05D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6397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u="sng" dirty="0"/>
              <a:t>Option 2 – Adjacent to Baseball / Softball: 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49FC87-31B4-42D2-C855-8BB74EC36C7B}"/>
              </a:ext>
            </a:extLst>
          </p:cNvPr>
          <p:cNvSpPr txBox="1"/>
          <p:nvPr/>
        </p:nvSpPr>
        <p:spPr>
          <a:xfrm>
            <a:off x="228600" y="990600"/>
            <a:ext cx="2667000" cy="57708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2D637F"/>
                </a:solidFill>
                <a:latin typeface="Century Gothic"/>
              </a:rPr>
              <a:t>Pros:</a:t>
            </a:r>
          </a:p>
          <a:p>
            <a:endParaRPr lang="en-US" sz="1200" b="1" dirty="0">
              <a:solidFill>
                <a:srgbClr val="2D637F"/>
              </a:solidFill>
              <a:latin typeface="Century Gothic"/>
            </a:endParaRP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Location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Not located in front of school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Access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Adjacency to existing parking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Utility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3-Phase power and natural gas located along Industry road available</a:t>
            </a:r>
          </a:p>
          <a:p>
            <a:endParaRPr lang="en-US" sz="1400" b="1" dirty="0">
              <a:solidFill>
                <a:srgbClr val="2D637F"/>
              </a:solidFill>
              <a:latin typeface="Century Gothic"/>
            </a:endParaRPr>
          </a:p>
          <a:p>
            <a:r>
              <a:rPr lang="en-US" sz="1600" b="1" dirty="0">
                <a:solidFill>
                  <a:srgbClr val="2D637F"/>
                </a:solidFill>
                <a:latin typeface="Century Gothic"/>
              </a:rPr>
              <a:t>Cons:</a:t>
            </a:r>
          </a:p>
          <a:p>
            <a:endParaRPr lang="en-US" sz="1200" b="1" u="sng" dirty="0">
              <a:solidFill>
                <a:srgbClr val="2D637F"/>
              </a:solidFill>
              <a:latin typeface="Century Gothic"/>
            </a:endParaRP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Grading/Retaining: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sng" dirty="0">
                <a:solidFill>
                  <a:srgbClr val="2D637F"/>
                </a:solidFill>
                <a:latin typeface="Century Gothic"/>
              </a:rPr>
              <a:t>28</a:t>
            </a:r>
            <a:r>
              <a:rPr lang="en-US" sz="1200" dirty="0">
                <a:solidFill>
                  <a:srgbClr val="2D637F"/>
                </a:solidFill>
                <a:latin typeface="Century Gothic"/>
              </a:rPr>
              <a:t>’ grade change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Massive fill and retaining walls needed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Location: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Located adjacent to existing golf range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Impacts existing road location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Non-Ideal solar orientation of field and bleachers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Utility: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Future fieldhouse located on top of existing water main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Greater sanitary pump distance than option 1</a:t>
            </a:r>
          </a:p>
          <a:p>
            <a:endParaRPr lang="en-US" sz="1200" dirty="0">
              <a:solidFill>
                <a:srgbClr val="2D637F"/>
              </a:solidFill>
              <a:latin typeface="Century Gothic"/>
            </a:endParaRPr>
          </a:p>
          <a:p>
            <a:endParaRPr lang="en-US" sz="1100" b="1" dirty="0">
              <a:solidFill>
                <a:srgbClr val="2D637F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462540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4061C7-CFE6-E017-91F2-373C7A05F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8334882-5294-C542-7AD0-03ED5CE11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6397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u="sng" dirty="0"/>
              <a:t>Option 3 – Back of School: 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AB4D661-903F-A24E-B3EA-D2AC16C29850}"/>
              </a:ext>
            </a:extLst>
          </p:cNvPr>
          <p:cNvSpPr txBox="1"/>
          <p:nvPr/>
        </p:nvSpPr>
        <p:spPr>
          <a:xfrm>
            <a:off x="228600" y="990600"/>
            <a:ext cx="2819400" cy="5286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2D637F"/>
                </a:solidFill>
                <a:latin typeface="Century Gothic"/>
              </a:rPr>
              <a:t>Pros:</a:t>
            </a:r>
          </a:p>
          <a:p>
            <a:endParaRPr lang="en-US" sz="1000" b="1" dirty="0">
              <a:solidFill>
                <a:srgbClr val="2D637F"/>
              </a:solidFill>
              <a:latin typeface="Century Gothic"/>
            </a:endParaRP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Location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Not located in front of school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Access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Adjacency to existing parking (furthest of the 3 options)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Utility</a:t>
            </a:r>
            <a:r>
              <a:rPr lang="en-US" sz="1200" b="1" dirty="0">
                <a:solidFill>
                  <a:srgbClr val="2D637F"/>
                </a:solidFill>
                <a:latin typeface="Century Gothic"/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3-Phase power and natural gas located along Industry road available</a:t>
            </a:r>
          </a:p>
          <a:p>
            <a:endParaRPr lang="en-US" sz="1000" dirty="0"/>
          </a:p>
          <a:p>
            <a:r>
              <a:rPr lang="en-US" sz="1600" b="1" dirty="0">
                <a:solidFill>
                  <a:srgbClr val="2D637F"/>
                </a:solidFill>
                <a:latin typeface="Century Gothic"/>
              </a:rPr>
              <a:t>Cons:</a:t>
            </a:r>
          </a:p>
          <a:p>
            <a:endParaRPr lang="en-US" sz="1050" b="1" u="sng" dirty="0">
              <a:solidFill>
                <a:srgbClr val="2D637F"/>
              </a:solidFill>
              <a:latin typeface="Century Gothic"/>
            </a:endParaRP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Grading/Retaining: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u="sng" dirty="0">
                <a:solidFill>
                  <a:srgbClr val="2D637F"/>
                </a:solidFill>
                <a:latin typeface="Century Gothic"/>
              </a:rPr>
              <a:t>34</a:t>
            </a:r>
            <a:r>
              <a:rPr lang="en-US" sz="1200" dirty="0">
                <a:solidFill>
                  <a:srgbClr val="2D637F"/>
                </a:solidFill>
                <a:latin typeface="Century Gothic"/>
              </a:rPr>
              <a:t>’ grade change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Massive fill and retaining needed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Location: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Impacts existing road location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rgbClr val="2D637F"/>
                </a:solidFill>
                <a:latin typeface="Century Gothic"/>
              </a:rPr>
              <a:t>Bad </a:t>
            </a:r>
            <a:r>
              <a:rPr lang="en-US" sz="1200" dirty="0">
                <a:solidFill>
                  <a:srgbClr val="2D637F"/>
                </a:solidFill>
                <a:latin typeface="Century Gothic"/>
              </a:rPr>
              <a:t>solar orientation of field and bleachers</a:t>
            </a:r>
          </a:p>
          <a:p>
            <a:r>
              <a:rPr lang="en-US" sz="1200" b="1" u="sng" dirty="0">
                <a:solidFill>
                  <a:srgbClr val="2D637F"/>
                </a:solidFill>
                <a:latin typeface="Century Gothic"/>
              </a:rPr>
              <a:t>Utility: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Stadium located on top of existing water main and vault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D637F"/>
                </a:solidFill>
                <a:latin typeface="Century Gothic"/>
              </a:rPr>
              <a:t>Greater sanitary pump distance than option 1</a:t>
            </a:r>
          </a:p>
          <a:p>
            <a:endParaRPr lang="en-US" sz="1200" dirty="0">
              <a:solidFill>
                <a:srgbClr val="2D637F"/>
              </a:solidFill>
              <a:latin typeface="Century Gothic"/>
            </a:endParaRPr>
          </a:p>
          <a:p>
            <a:endParaRPr lang="en-US" sz="1100" b="1" dirty="0">
              <a:solidFill>
                <a:srgbClr val="2D637F"/>
              </a:solidFill>
              <a:latin typeface="Century Gothic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276B8A-BE8B-2DEE-D9D6-3D4D364252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5" b="4397"/>
          <a:stretch>
            <a:fillRect/>
          </a:stretch>
        </p:blipFill>
        <p:spPr>
          <a:xfrm>
            <a:off x="3124202" y="990600"/>
            <a:ext cx="5943600" cy="486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266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F34BA4B-4797-4141-8E4F-E0C7FB35D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720181"/>
            <a:ext cx="8686800" cy="1143000"/>
          </a:xfrm>
        </p:spPr>
        <p:txBody>
          <a:bodyPr/>
          <a:lstStyle/>
          <a:p>
            <a:pPr algn="ctr"/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587182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Template-white background</Template>
  <TotalTime>699</TotalTime>
  <Words>281</Words>
  <Application>Microsoft Office PowerPoint</Application>
  <PresentationFormat>On-screen Show (4:3)</PresentationFormat>
  <Paragraphs>67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Century Gothic</vt:lpstr>
      <vt:lpstr>Office Theme</vt:lpstr>
      <vt:lpstr>Mercer County Athletics – Phase 2: </vt:lpstr>
      <vt:lpstr>Design Process Overview:  Current Phase: Programming</vt:lpstr>
      <vt:lpstr>Option 1 – Front of School: </vt:lpstr>
      <vt:lpstr>Option 2 – Adjacent to Baseball / Softball: </vt:lpstr>
      <vt:lpstr>Option 3 – Back of School: 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Barbourville Independent Building Connection</dc:title>
  <dc:creator>Reid Knox</dc:creator>
  <cp:lastModifiedBy>Dan Rodawold</cp:lastModifiedBy>
  <cp:revision>16</cp:revision>
  <cp:lastPrinted>2025-08-19T14:03:30Z</cp:lastPrinted>
  <dcterms:created xsi:type="dcterms:W3CDTF">2022-03-08T16:32:02Z</dcterms:created>
  <dcterms:modified xsi:type="dcterms:W3CDTF">2025-08-19T15:48:22Z</dcterms:modified>
</cp:coreProperties>
</file>