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5143500" cx="9144000"/>
  <p:notesSz cx="6858000" cy="9144000"/>
  <p:embeddedFontLst>
    <p:embeddedFont>
      <p:font typeface="Oswald"/>
      <p:regular r:id="rId18"/>
      <p:bold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Oswald-bold.fntdata"/><Relationship Id="rId6" Type="http://schemas.openxmlformats.org/officeDocument/2006/relationships/slide" Target="slides/slide1.xml"/><Relationship Id="rId18" Type="http://schemas.openxmlformats.org/officeDocument/2006/relationships/font" Target="fonts/Oswald-regular.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8341c0b47e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8341c0b47e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277c09e58c1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277c09e58c1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2de817bf3c2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2de817bf3c2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368824f81f8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368824f81f8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35165e67cef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35165e67cef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5165e67cef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35165e67cef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35a55de5de2_0_2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35a55de5de2_0_2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35a55de5de2_0_2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35a55de5de2_0_2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368824f81f8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368824f81f8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2de817bf3c2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2de817bf3c2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35165e67cef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35165e67cef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35a55de5de2_0_1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35a55de5de2_0_1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2.jpg"/><Relationship Id="rId4" Type="http://schemas.openxmlformats.org/officeDocument/2006/relationships/image" Target="../media/image1.png"/><Relationship Id="rId5" Type="http://schemas.openxmlformats.org/officeDocument/2006/relationships/image" Target="../media/image6.jpg"/><Relationship Id="rId6"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3.jpg"/><Relationship Id="rId4" Type="http://schemas.openxmlformats.org/officeDocument/2006/relationships/image" Target="../media/image6.jpg"/><Relationship Id="rId5" Type="http://schemas.openxmlformats.org/officeDocument/2006/relationships/image" Target="../media/image11.png"/><Relationship Id="rId6"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6.jpg"/><Relationship Id="rId5" Type="http://schemas.openxmlformats.org/officeDocument/2006/relationships/image" Target="../media/image11.png"/><Relationship Id="rId6"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6.jpg"/><Relationship Id="rId4" Type="http://schemas.openxmlformats.org/officeDocument/2006/relationships/image" Target="../media/image11.png"/><Relationship Id="rId5"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6.jpg"/><Relationship Id="rId5" Type="http://schemas.openxmlformats.org/officeDocument/2006/relationships/image" Target="../media/image8.png"/><Relationship Id="rId6" Type="http://schemas.openxmlformats.org/officeDocument/2006/relationships/image" Target="../media/image5.png"/><Relationship Id="rId7"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6.jpg"/><Relationship Id="rId5"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6.jpg"/><Relationship Id="rId5" Type="http://schemas.openxmlformats.org/officeDocument/2006/relationships/image" Target="../media/image8.png"/><Relationship Id="rId6" Type="http://schemas.openxmlformats.org/officeDocument/2006/relationships/image" Target="../media/image2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image" Target="../media/image1.png"/><Relationship Id="rId5" Type="http://schemas.openxmlformats.org/officeDocument/2006/relationships/image" Target="../media/image6.jpg"/><Relationship Id="rId6"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6.jpg"/><Relationship Id="rId4" Type="http://schemas.openxmlformats.org/officeDocument/2006/relationships/image" Target="../media/image1.png"/><Relationship Id="rId5" Type="http://schemas.openxmlformats.org/officeDocument/2006/relationships/image" Target="../media/image2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6.jp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2.png"/><Relationship Id="rId4" Type="http://schemas.openxmlformats.org/officeDocument/2006/relationships/image" Target="../media/image1.png"/><Relationship Id="rId5" Type="http://schemas.openxmlformats.org/officeDocument/2006/relationships/image" Target="../media/image6.jpg"/><Relationship Id="rId6"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b="24998" l="0" r="0" t="0"/>
          <a:stretch/>
        </p:blipFill>
        <p:spPr>
          <a:xfrm>
            <a:off x="0" y="-3"/>
            <a:ext cx="9144000" cy="5143500"/>
          </a:xfrm>
          <a:prstGeom prst="rect">
            <a:avLst/>
          </a:prstGeom>
          <a:noFill/>
          <a:ln>
            <a:noFill/>
          </a:ln>
        </p:spPr>
      </p:pic>
      <p:pic>
        <p:nvPicPr>
          <p:cNvPr id="55" name="Google Shape;55;p13"/>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56" name="Google Shape;56;p13"/>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57" name="Google Shape;57;p13"/>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58" name="Google Shape;58;p13"/>
          <p:cNvSpPr txBox="1"/>
          <p:nvPr/>
        </p:nvSpPr>
        <p:spPr>
          <a:xfrm>
            <a:off x="1259750" y="4640600"/>
            <a:ext cx="6295500" cy="512400"/>
          </a:xfrm>
          <a:prstGeom prst="rect">
            <a:avLst/>
          </a:prstGeom>
          <a:noFill/>
          <a:ln>
            <a:noFill/>
          </a:ln>
        </p:spPr>
        <p:txBody>
          <a:bodyPr anchorCtr="0" anchor="t" bIns="91425" lIns="91425" spcFirstLastPara="1" rIns="91425" wrap="square" tIns="91425">
            <a:normAutofit fontScale="92500" lnSpcReduction="20000"/>
          </a:bodyPr>
          <a:lstStyle/>
          <a:p>
            <a:pPr indent="0" lvl="0" marL="0" rtl="0" algn="ctr">
              <a:spcBef>
                <a:spcPts val="0"/>
              </a:spcBef>
              <a:spcAft>
                <a:spcPts val="0"/>
              </a:spcAft>
              <a:buNone/>
            </a:pPr>
            <a:r>
              <a:rPr b="1" lang="en" sz="2800">
                <a:solidFill>
                  <a:schemeClr val="lt1"/>
                </a:solidFill>
                <a:latin typeface="Oswald"/>
                <a:ea typeface="Oswald"/>
                <a:cs typeface="Oswald"/>
                <a:sym typeface="Oswald"/>
              </a:rPr>
              <a:t>June 16th -</a:t>
            </a:r>
            <a:r>
              <a:rPr b="1" lang="en" sz="2800">
                <a:solidFill>
                  <a:schemeClr val="lt1"/>
                </a:solidFill>
                <a:latin typeface="Oswald"/>
                <a:ea typeface="Oswald"/>
                <a:cs typeface="Oswald"/>
                <a:sym typeface="Oswald"/>
              </a:rPr>
              <a:t> Design and Construction Update</a:t>
            </a:r>
            <a:endParaRPr b="1" sz="2800">
              <a:solidFill>
                <a:schemeClr val="lt1"/>
              </a:solidFill>
              <a:latin typeface="Oswald"/>
              <a:ea typeface="Oswald"/>
              <a:cs typeface="Oswald"/>
              <a:sym typeface="Oswa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pic>
        <p:nvPicPr>
          <p:cNvPr id="63" name="Google Shape;63;p14"/>
          <p:cNvPicPr preferRelativeResize="0"/>
          <p:nvPr/>
        </p:nvPicPr>
        <p:blipFill rotWithShape="1">
          <a:blip r:embed="rId3">
            <a:alphaModFix/>
          </a:blip>
          <a:srcRect b="25003" l="0" r="0" t="0"/>
          <a:stretch/>
        </p:blipFill>
        <p:spPr>
          <a:xfrm>
            <a:off x="0" y="0"/>
            <a:ext cx="9144000" cy="5143500"/>
          </a:xfrm>
          <a:prstGeom prst="rect">
            <a:avLst/>
          </a:prstGeom>
          <a:noFill/>
          <a:ln>
            <a:noFill/>
          </a:ln>
        </p:spPr>
      </p:pic>
      <p:pic>
        <p:nvPicPr>
          <p:cNvPr id="64" name="Google Shape;64;p14"/>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65" name="Google Shape;65;p1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lt1"/>
                </a:solidFill>
                <a:latin typeface="Oswald"/>
                <a:ea typeface="Oswald"/>
                <a:cs typeface="Oswald"/>
                <a:sym typeface="Oswald"/>
              </a:rPr>
              <a:t>Bullitt East High School - Construction </a:t>
            </a:r>
            <a:endParaRPr sz="2800">
              <a:solidFill>
                <a:schemeClr val="lt1"/>
              </a:solidFill>
              <a:latin typeface="Oswald"/>
              <a:ea typeface="Oswald"/>
              <a:cs typeface="Oswald"/>
              <a:sym typeface="Oswald"/>
            </a:endParaRPr>
          </a:p>
        </p:txBody>
      </p:sp>
      <p:pic>
        <p:nvPicPr>
          <p:cNvPr id="66" name="Google Shape;66;p14"/>
          <p:cNvPicPr preferRelativeResize="0"/>
          <p:nvPr/>
        </p:nvPicPr>
        <p:blipFill rotWithShape="1">
          <a:blip r:embed="rId5">
            <a:alphaModFix/>
          </a:blip>
          <a:srcRect b="20105" l="23014" r="21715" t="25288"/>
          <a:stretch/>
        </p:blipFill>
        <p:spPr>
          <a:xfrm>
            <a:off x="7555325" y="2742327"/>
            <a:ext cx="1588675" cy="980998"/>
          </a:xfrm>
          <a:prstGeom prst="rect">
            <a:avLst/>
          </a:prstGeom>
          <a:noFill/>
          <a:ln>
            <a:noFill/>
          </a:ln>
        </p:spPr>
      </p:pic>
      <p:pic>
        <p:nvPicPr>
          <p:cNvPr id="67" name="Google Shape;67;p14"/>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pic>
        <p:nvPicPr>
          <p:cNvPr id="72" name="Google Shape;72;p15"/>
          <p:cNvPicPr preferRelativeResize="0"/>
          <p:nvPr/>
        </p:nvPicPr>
        <p:blipFill rotWithShape="1">
          <a:blip r:embed="rId3">
            <a:alphaModFix/>
          </a:blip>
          <a:srcRect b="2971" l="0" r="0" t="9639"/>
          <a:stretch/>
        </p:blipFill>
        <p:spPr>
          <a:xfrm>
            <a:off x="1382950" y="0"/>
            <a:ext cx="5775649" cy="4494599"/>
          </a:xfrm>
          <a:prstGeom prst="rect">
            <a:avLst/>
          </a:prstGeom>
          <a:noFill/>
          <a:ln>
            <a:noFill/>
          </a:ln>
        </p:spPr>
      </p:pic>
      <p:sp>
        <p:nvSpPr>
          <p:cNvPr id="73" name="Google Shape;73;p15"/>
          <p:cNvSpPr/>
          <p:nvPr/>
        </p:nvSpPr>
        <p:spPr>
          <a:xfrm>
            <a:off x="2038350" y="2177075"/>
            <a:ext cx="2628900" cy="2412900"/>
          </a:xfrm>
          <a:prstGeom prst="rect">
            <a:avLst/>
          </a:prstGeom>
          <a:noFill/>
          <a:ln cap="flat" cmpd="sng" w="38100">
            <a:solidFill>
              <a:srgbClr val="FF00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pic>
        <p:nvPicPr>
          <p:cNvPr id="74" name="Google Shape;74;p15"/>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75" name="Google Shape;75;p15"/>
          <p:cNvPicPr preferRelativeResize="0"/>
          <p:nvPr/>
        </p:nvPicPr>
        <p:blipFill rotWithShape="1">
          <a:blip r:embed="rId5">
            <a:alphaModFix/>
          </a:blip>
          <a:srcRect b="20105" l="23014" r="21715" t="25288"/>
          <a:stretch/>
        </p:blipFill>
        <p:spPr>
          <a:xfrm>
            <a:off x="7281801" y="2571750"/>
            <a:ext cx="2040084" cy="1259750"/>
          </a:xfrm>
          <a:prstGeom prst="rect">
            <a:avLst/>
          </a:prstGeom>
          <a:noFill/>
          <a:ln>
            <a:noFill/>
          </a:ln>
        </p:spPr>
      </p:pic>
      <p:sp>
        <p:nvSpPr>
          <p:cNvPr id="76" name="Google Shape;76;p1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sz="2300">
              <a:solidFill>
                <a:srgbClr val="595959"/>
              </a:solidFill>
              <a:latin typeface="Oswald"/>
              <a:ea typeface="Oswald"/>
              <a:cs typeface="Oswald"/>
              <a:sym typeface="Oswald"/>
            </a:endParaRPr>
          </a:p>
          <a:p>
            <a:pPr indent="0" lvl="0" marL="0" rtl="0" algn="l">
              <a:spcBef>
                <a:spcPts val="0"/>
              </a:spcBef>
              <a:spcAft>
                <a:spcPts val="0"/>
              </a:spcAft>
              <a:buNone/>
            </a:pPr>
            <a:r>
              <a:rPr lang="en" sz="2300">
                <a:solidFill>
                  <a:srgbClr val="595959"/>
                </a:solidFill>
                <a:latin typeface="Oswald"/>
                <a:ea typeface="Oswald"/>
                <a:cs typeface="Oswald"/>
                <a:sym typeface="Oswald"/>
              </a:rPr>
              <a:t>Bullitt East High School  Construction </a:t>
            </a:r>
            <a:endParaRPr sz="2300">
              <a:solidFill>
                <a:srgbClr val="595959"/>
              </a:solidFill>
              <a:latin typeface="Oswald"/>
              <a:ea typeface="Oswald"/>
              <a:cs typeface="Oswald"/>
              <a:sym typeface="Oswald"/>
            </a:endParaRPr>
          </a:p>
        </p:txBody>
      </p:sp>
      <p:sp>
        <p:nvSpPr>
          <p:cNvPr id="77" name="Google Shape;77;p15"/>
          <p:cNvSpPr txBox="1"/>
          <p:nvPr/>
        </p:nvSpPr>
        <p:spPr>
          <a:xfrm>
            <a:off x="3405700" y="1604325"/>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rgbClr val="FF0000"/>
                </a:solidFill>
              </a:rPr>
              <a:t>Area A</a:t>
            </a:r>
            <a:endParaRPr sz="1700">
              <a:solidFill>
                <a:srgbClr val="FF0000"/>
              </a:solidFill>
            </a:endParaRPr>
          </a:p>
        </p:txBody>
      </p:sp>
      <p:sp>
        <p:nvSpPr>
          <p:cNvPr id="78" name="Google Shape;78;p15"/>
          <p:cNvSpPr/>
          <p:nvPr/>
        </p:nvSpPr>
        <p:spPr>
          <a:xfrm>
            <a:off x="4603750" y="95250"/>
            <a:ext cx="2628900" cy="4494600"/>
          </a:xfrm>
          <a:prstGeom prst="rect">
            <a:avLst/>
          </a:prstGeom>
          <a:noFill/>
          <a:ln cap="flat" cmpd="sng" w="38100">
            <a:solidFill>
              <a:schemeClr val="accent5"/>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79" name="Google Shape;79;p15"/>
          <p:cNvSpPr txBox="1"/>
          <p:nvPr/>
        </p:nvSpPr>
        <p:spPr>
          <a:xfrm>
            <a:off x="4703925" y="179800"/>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chemeClr val="accent5"/>
                </a:solidFill>
              </a:rPr>
              <a:t>Area B</a:t>
            </a:r>
            <a:endParaRPr sz="1700">
              <a:solidFill>
                <a:schemeClr val="accent5"/>
              </a:solidFill>
            </a:endParaRPr>
          </a:p>
        </p:txBody>
      </p:sp>
      <p:sp>
        <p:nvSpPr>
          <p:cNvPr id="80" name="Google Shape;80;p15"/>
          <p:cNvSpPr/>
          <p:nvPr/>
        </p:nvSpPr>
        <p:spPr>
          <a:xfrm>
            <a:off x="1546500" y="1121450"/>
            <a:ext cx="846900" cy="866100"/>
          </a:xfrm>
          <a:prstGeom prst="rect">
            <a:avLst/>
          </a:prstGeom>
          <a:noFill/>
          <a:ln cap="flat" cmpd="sng" w="38100">
            <a:solidFill>
              <a:srgbClr val="6AA84F"/>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1" name="Google Shape;81;p15"/>
          <p:cNvSpPr txBox="1"/>
          <p:nvPr/>
        </p:nvSpPr>
        <p:spPr>
          <a:xfrm>
            <a:off x="76150" y="1121450"/>
            <a:ext cx="13068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rgbClr val="6AA84F"/>
                </a:solidFill>
              </a:rPr>
              <a:t>Area C - SUMMER</a:t>
            </a:r>
            <a:endParaRPr sz="1700">
              <a:solidFill>
                <a:srgbClr val="6AA84F"/>
              </a:solidFill>
            </a:endParaRPr>
          </a:p>
        </p:txBody>
      </p:sp>
      <p:sp>
        <p:nvSpPr>
          <p:cNvPr id="82" name="Google Shape;82;p15"/>
          <p:cNvSpPr txBox="1"/>
          <p:nvPr/>
        </p:nvSpPr>
        <p:spPr>
          <a:xfrm>
            <a:off x="7351700" y="95250"/>
            <a:ext cx="1792200" cy="2595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u="sng">
                <a:solidFill>
                  <a:schemeClr val="dk1"/>
                </a:solidFill>
              </a:rPr>
              <a:t>Construction Timeframe:</a:t>
            </a:r>
            <a:endParaRPr b="1" sz="1700" u="sng">
              <a:solidFill>
                <a:schemeClr val="dk1"/>
              </a:solidFill>
            </a:endParaRPr>
          </a:p>
          <a:p>
            <a:pPr indent="0" lvl="0" marL="0" rtl="0" algn="l">
              <a:spcBef>
                <a:spcPts val="0"/>
              </a:spcBef>
              <a:spcAft>
                <a:spcPts val="0"/>
              </a:spcAft>
              <a:buNone/>
            </a:pPr>
            <a:r>
              <a:rPr lang="en" sz="1700">
                <a:solidFill>
                  <a:schemeClr val="dk1"/>
                </a:solidFill>
              </a:rPr>
              <a:t>Anticipated Completion - May 2026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 sz="1700">
                <a:solidFill>
                  <a:schemeClr val="dk1"/>
                </a:solidFill>
              </a:rPr>
              <a:t>Furniture Delivery - June 2026.</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t/>
            </a:r>
            <a:endParaRPr sz="1700">
              <a:solidFill>
                <a:schemeClr val="dk1"/>
              </a:solidFill>
            </a:endParaRPr>
          </a:p>
        </p:txBody>
      </p:sp>
      <p:pic>
        <p:nvPicPr>
          <p:cNvPr id="83" name="Google Shape;83;p15"/>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84" name="Google Shape;84;p15"/>
          <p:cNvSpPr/>
          <p:nvPr/>
        </p:nvSpPr>
        <p:spPr>
          <a:xfrm>
            <a:off x="1763300" y="3702000"/>
            <a:ext cx="789600" cy="792600"/>
          </a:xfrm>
          <a:prstGeom prst="rect">
            <a:avLst/>
          </a:prstGeom>
          <a:noFill/>
          <a:ln cap="flat" cmpd="sng" w="38100">
            <a:solidFill>
              <a:srgbClr val="6AA84F"/>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5" name="Google Shape;85;p15"/>
          <p:cNvSpPr txBox="1"/>
          <p:nvPr/>
        </p:nvSpPr>
        <p:spPr>
          <a:xfrm>
            <a:off x="76150" y="3196300"/>
            <a:ext cx="13068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rgbClr val="6AA84F"/>
                </a:solidFill>
              </a:rPr>
              <a:t>SUMMER</a:t>
            </a:r>
            <a:endParaRPr sz="1700">
              <a:solidFill>
                <a:srgbClr val="6AA84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pic>
        <p:nvPicPr>
          <p:cNvPr id="90" name="Google Shape;90;p16"/>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91" name="Google Shape;91;p16"/>
          <p:cNvPicPr preferRelativeResize="0"/>
          <p:nvPr/>
        </p:nvPicPr>
        <p:blipFill rotWithShape="1">
          <a:blip r:embed="rId4">
            <a:alphaModFix/>
          </a:blip>
          <a:srcRect b="20105" l="23014" r="21715" t="25288"/>
          <a:stretch/>
        </p:blipFill>
        <p:spPr>
          <a:xfrm>
            <a:off x="5515176" y="3883750"/>
            <a:ext cx="2040084" cy="1259750"/>
          </a:xfrm>
          <a:prstGeom prst="rect">
            <a:avLst/>
          </a:prstGeom>
          <a:noFill/>
          <a:ln>
            <a:noFill/>
          </a:ln>
        </p:spPr>
      </p:pic>
      <p:sp>
        <p:nvSpPr>
          <p:cNvPr id="92" name="Google Shape;92;p16"/>
          <p:cNvSpPr txBox="1"/>
          <p:nvPr/>
        </p:nvSpPr>
        <p:spPr>
          <a:xfrm>
            <a:off x="1259750" y="4350900"/>
            <a:ext cx="6295500" cy="792600"/>
          </a:xfrm>
          <a:prstGeom prst="rect">
            <a:avLst/>
          </a:prstGeom>
          <a:noFill/>
          <a:ln>
            <a:noFill/>
          </a:ln>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sz="2300">
              <a:solidFill>
                <a:srgbClr val="595959"/>
              </a:solidFill>
              <a:latin typeface="Oswald"/>
              <a:ea typeface="Oswald"/>
              <a:cs typeface="Oswald"/>
              <a:sym typeface="Oswald"/>
            </a:endParaRPr>
          </a:p>
          <a:p>
            <a:pPr indent="0" lvl="0" marL="0" rtl="0" algn="l">
              <a:spcBef>
                <a:spcPts val="0"/>
              </a:spcBef>
              <a:spcAft>
                <a:spcPts val="0"/>
              </a:spcAft>
              <a:buNone/>
            </a:pPr>
            <a:r>
              <a:rPr lang="en" sz="2300">
                <a:solidFill>
                  <a:srgbClr val="595959"/>
                </a:solidFill>
                <a:latin typeface="Oswald"/>
                <a:ea typeface="Oswald"/>
                <a:cs typeface="Oswald"/>
                <a:sym typeface="Oswald"/>
              </a:rPr>
              <a:t>Bullitt East High School  Construction </a:t>
            </a:r>
            <a:endParaRPr sz="2300">
              <a:solidFill>
                <a:srgbClr val="595959"/>
              </a:solidFill>
              <a:latin typeface="Oswald"/>
              <a:ea typeface="Oswald"/>
              <a:cs typeface="Oswald"/>
              <a:sym typeface="Oswald"/>
            </a:endParaRPr>
          </a:p>
        </p:txBody>
      </p:sp>
      <p:pic>
        <p:nvPicPr>
          <p:cNvPr id="93" name="Google Shape;93;p16"/>
          <p:cNvPicPr preferRelativeResize="0"/>
          <p:nvPr/>
        </p:nvPicPr>
        <p:blipFill>
          <a:blip r:embed="rId5">
            <a:alphaModFix/>
          </a:blip>
          <a:stretch>
            <a:fillRect/>
          </a:stretch>
        </p:blipFill>
        <p:spPr>
          <a:xfrm>
            <a:off x="7555325" y="3883750"/>
            <a:ext cx="1588675" cy="1259750"/>
          </a:xfrm>
          <a:prstGeom prst="rect">
            <a:avLst/>
          </a:prstGeom>
          <a:noFill/>
          <a:ln>
            <a:noFill/>
          </a:ln>
        </p:spPr>
      </p:pic>
      <p:sp>
        <p:nvSpPr>
          <p:cNvPr id="94" name="Google Shape;94;p16"/>
          <p:cNvSpPr txBox="1"/>
          <p:nvPr/>
        </p:nvSpPr>
        <p:spPr>
          <a:xfrm>
            <a:off x="86700" y="54050"/>
            <a:ext cx="38283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a:t>
            </a:r>
            <a:endParaRPr b="1" u="sng">
              <a:solidFill>
                <a:schemeClr val="dk1"/>
              </a:solidFill>
            </a:endParaRPr>
          </a:p>
          <a:p>
            <a:pPr indent="0" lvl="0" marL="0" rtl="0" algn="l">
              <a:lnSpc>
                <a:spcPct val="115000"/>
              </a:lnSpc>
              <a:spcBef>
                <a:spcPts val="900"/>
              </a:spcBef>
              <a:spcAft>
                <a:spcPts val="0"/>
              </a:spcAft>
              <a:buNone/>
            </a:pPr>
            <a:r>
              <a:t/>
            </a:r>
            <a:endParaRPr b="1" u="sng">
              <a:solidFill>
                <a:schemeClr val="dk1"/>
              </a:solidFill>
            </a:endParaRPr>
          </a:p>
          <a:p>
            <a:pPr indent="0" lvl="0" marL="0" rtl="0" algn="l">
              <a:lnSpc>
                <a:spcPct val="115000"/>
              </a:lnSpc>
              <a:spcBef>
                <a:spcPts val="900"/>
              </a:spcBef>
              <a:spcAft>
                <a:spcPts val="0"/>
              </a:spcAft>
              <a:buNone/>
            </a:pPr>
            <a:r>
              <a:rPr b="1" lang="en">
                <a:solidFill>
                  <a:schemeClr val="dk1"/>
                </a:solidFill>
              </a:rPr>
              <a:t>No Change Orders this month.</a:t>
            </a:r>
            <a:endParaRPr b="1">
              <a:solidFill>
                <a:schemeClr val="dk1"/>
              </a:solidFill>
            </a:endParaRPr>
          </a:p>
          <a:p>
            <a:pPr indent="0" lvl="0" marL="0" rtl="0" algn="l">
              <a:lnSpc>
                <a:spcPct val="115000"/>
              </a:lnSpc>
              <a:spcBef>
                <a:spcPts val="900"/>
              </a:spcBef>
              <a:spcAft>
                <a:spcPts val="0"/>
              </a:spcAft>
              <a:buNone/>
            </a:pPr>
            <a:r>
              <a:t/>
            </a:r>
            <a:endParaRPr i="1" sz="145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pic>
        <p:nvPicPr>
          <p:cNvPr id="99" name="Google Shape;99;p1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00" name="Google Shape;100;p17"/>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01" name="Google Shape;101;p17"/>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02" name="Google Shape;102;p17"/>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03" name="Google Shape;103;p1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04" name="Google Shape;104;p17"/>
          <p:cNvPicPr preferRelativeResize="0"/>
          <p:nvPr/>
        </p:nvPicPr>
        <p:blipFill>
          <a:blip r:embed="rId6">
            <a:alphaModFix/>
          </a:blip>
          <a:stretch>
            <a:fillRect/>
          </a:stretch>
        </p:blipFill>
        <p:spPr>
          <a:xfrm>
            <a:off x="101475" y="139650"/>
            <a:ext cx="5370565" cy="3578951"/>
          </a:xfrm>
          <a:prstGeom prst="rect">
            <a:avLst/>
          </a:prstGeom>
          <a:noFill/>
          <a:ln>
            <a:noFill/>
          </a:ln>
        </p:spPr>
      </p:pic>
      <p:pic>
        <p:nvPicPr>
          <p:cNvPr id="105" name="Google Shape;105;p17"/>
          <p:cNvPicPr preferRelativeResize="0"/>
          <p:nvPr/>
        </p:nvPicPr>
        <p:blipFill>
          <a:blip r:embed="rId7">
            <a:alphaModFix/>
          </a:blip>
          <a:stretch>
            <a:fillRect/>
          </a:stretch>
        </p:blipFill>
        <p:spPr>
          <a:xfrm>
            <a:off x="5714865" y="903575"/>
            <a:ext cx="3367159" cy="248177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pic>
        <p:nvPicPr>
          <p:cNvPr id="110" name="Google Shape;110;p1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11" name="Google Shape;111;p18"/>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12" name="Google Shape;112;p18"/>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13" name="Google Shape;113;p18"/>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14" name="Google Shape;114;p18"/>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15" name="Google Shape;115;p18"/>
          <p:cNvSpPr txBox="1"/>
          <p:nvPr/>
        </p:nvSpPr>
        <p:spPr>
          <a:xfrm>
            <a:off x="86700" y="54050"/>
            <a:ext cx="88509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Physical Science Center </a:t>
            </a:r>
            <a:endParaRPr b="1"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lang="en" u="sng">
                <a:solidFill>
                  <a:schemeClr val="dk1"/>
                </a:solidFill>
              </a:rPr>
              <a:t>Change Order 07 – Access Controls and Projection Screen Changes </a:t>
            </a:r>
            <a:endParaRPr b="1" i="1"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i="1" lang="en" sz="1300">
                <a:solidFill>
                  <a:srgbClr val="156082"/>
                </a:solidFill>
              </a:rPr>
              <a:t>$14,480.00 -</a:t>
            </a:r>
            <a:r>
              <a:rPr b="1" i="1" lang="en" sz="1450">
                <a:solidFill>
                  <a:srgbClr val="156082"/>
                </a:solidFill>
              </a:rPr>
              <a:t> </a:t>
            </a:r>
            <a:r>
              <a:rPr i="1" lang="en" sz="1450">
                <a:solidFill>
                  <a:srgbClr val="156082"/>
                </a:solidFill>
              </a:rPr>
              <a:t>BCPS Facilities requested the addition of Door Access Controls at the Weight Room and Two PE Locker Rooms.  There is a separate Change Order to the Schiller DPO for the added Door Hardware that will be prepared for the July Board Meeting.  Submitted Cost of Hardware is $12,147.59.</a:t>
            </a:r>
            <a:endParaRPr i="1" sz="1450">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i="1" lang="en" sz="1450">
                <a:solidFill>
                  <a:srgbClr val="156082"/>
                </a:solidFill>
              </a:rPr>
              <a:t>BCPS Technology requested the projection screen be modified to work better with the projector they will provide under a separate purchase order. </a:t>
            </a:r>
            <a:endParaRPr i="1" sz="1450">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b="1" lang="en" u="sng">
                <a:solidFill>
                  <a:schemeClr val="dk1"/>
                </a:solidFill>
              </a:rPr>
              <a:t>Change Order 08 – Structural and Wall Changes</a:t>
            </a:r>
            <a:endParaRPr b="1" i="1" u="sng">
              <a:solidFill>
                <a:schemeClr val="dk1"/>
              </a:solidFill>
            </a:endParaRPr>
          </a:p>
          <a:p>
            <a:pPr indent="0" lvl="0" marL="0" rtl="0" algn="l">
              <a:lnSpc>
                <a:spcPct val="115000"/>
              </a:lnSpc>
              <a:spcBef>
                <a:spcPts val="900"/>
              </a:spcBef>
              <a:spcAft>
                <a:spcPts val="0"/>
              </a:spcAft>
              <a:buNone/>
            </a:pPr>
            <a:r>
              <a:rPr b="1" i="1" lang="en" sz="1300">
                <a:solidFill>
                  <a:srgbClr val="156082"/>
                </a:solidFill>
              </a:rPr>
              <a:t>$3,765.00 -</a:t>
            </a:r>
            <a:r>
              <a:rPr b="1" i="1" lang="en" sz="1450">
                <a:solidFill>
                  <a:srgbClr val="156082"/>
                </a:solidFill>
              </a:rPr>
              <a:t> </a:t>
            </a:r>
            <a:r>
              <a:rPr i="1" lang="en" sz="1450">
                <a:solidFill>
                  <a:srgbClr val="156082"/>
                </a:solidFill>
              </a:rPr>
              <a:t>Work included in this Change Order includes the following: A masonry credit for a reduction in the locker base height; Masonry infill at a louver that was adjusted in size based on submitted equipment; Increase in foundation size to support a stair beam; Provision of added lintels to address RFI #33. </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i="1" sz="145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pic>
        <p:nvPicPr>
          <p:cNvPr id="120" name="Google Shape;120;p19"/>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21" name="Google Shape;121;p19"/>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22" name="Google Shape;122;p19"/>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23" name="Google Shape;123;p19"/>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and Softball</a:t>
            </a:r>
            <a:r>
              <a:rPr b="1"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124" name="Google Shape;124;p19"/>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25" name="Google Shape;125;p19"/>
          <p:cNvPicPr preferRelativeResize="0"/>
          <p:nvPr/>
        </p:nvPicPr>
        <p:blipFill rotWithShape="1">
          <a:blip r:embed="rId6">
            <a:alphaModFix/>
          </a:blip>
          <a:srcRect b="0" l="0" r="0" t="9379"/>
          <a:stretch/>
        </p:blipFill>
        <p:spPr>
          <a:xfrm>
            <a:off x="0" y="0"/>
            <a:ext cx="9144000" cy="388375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0"/>
          <p:cNvSpPr txBox="1"/>
          <p:nvPr/>
        </p:nvSpPr>
        <p:spPr>
          <a:xfrm>
            <a:off x="86700" y="54050"/>
            <a:ext cx="89973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Baseball and Softball </a:t>
            </a:r>
            <a:endParaRPr b="1" sz="1500" u="sng">
              <a:solidFill>
                <a:schemeClr val="dk1"/>
              </a:solidFill>
            </a:endParaRPr>
          </a:p>
          <a:p>
            <a:pPr indent="0" lvl="0" marL="0" rtl="0" algn="l">
              <a:lnSpc>
                <a:spcPct val="115000"/>
              </a:lnSpc>
              <a:spcBef>
                <a:spcPts val="900"/>
              </a:spcBef>
              <a:spcAft>
                <a:spcPts val="0"/>
              </a:spcAft>
              <a:buNone/>
            </a:pPr>
            <a:r>
              <a:t/>
            </a:r>
            <a:endParaRPr b="1"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lang="en" u="sng">
                <a:solidFill>
                  <a:schemeClr val="dk1"/>
                </a:solidFill>
              </a:rPr>
              <a:t>Change Order 25 – Batting Cage Installation</a:t>
            </a:r>
            <a:endParaRPr b="1" i="1" u="sng">
              <a:solidFill>
                <a:schemeClr val="dk1"/>
              </a:solidFill>
            </a:endParaRPr>
          </a:p>
          <a:p>
            <a:pPr indent="0" lvl="0" marL="0" rtl="0" algn="l">
              <a:lnSpc>
                <a:spcPct val="115000"/>
              </a:lnSpc>
              <a:spcBef>
                <a:spcPts val="1200"/>
              </a:spcBef>
              <a:spcAft>
                <a:spcPts val="0"/>
              </a:spcAft>
              <a:buNone/>
            </a:pPr>
            <a:r>
              <a:rPr b="1" i="1" lang="en" sz="1300">
                <a:solidFill>
                  <a:srgbClr val="156082"/>
                </a:solidFill>
              </a:rPr>
              <a:t>$7,811.00 -</a:t>
            </a:r>
            <a:r>
              <a:rPr b="1" i="1" lang="en" sz="1450">
                <a:solidFill>
                  <a:srgbClr val="156082"/>
                </a:solidFill>
              </a:rPr>
              <a:t> </a:t>
            </a:r>
            <a:r>
              <a:rPr i="1" lang="en">
                <a:solidFill>
                  <a:srgbClr val="156082"/>
                </a:solidFill>
              </a:rPr>
              <a:t>BCPS Facilities asked the Contractor to install the batting tunnel overhead netting at North Bullitt and Bullitt East.  This cost is for installation, only.  The cost of equipment will be carried under a direct purchase order with Sportfield Specialties. Cost of Equipment (Covered by Direct Purchase Order): $31,820  </a:t>
            </a:r>
            <a:br>
              <a:rPr i="1" lang="en">
                <a:solidFill>
                  <a:srgbClr val="156082"/>
                </a:solidFill>
              </a:rPr>
            </a:b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Change Order 26 – Bullitt East Site Revisions</a:t>
            </a:r>
            <a:endParaRPr b="1" i="1" u="sng">
              <a:solidFill>
                <a:schemeClr val="dk1"/>
              </a:solidFill>
            </a:endParaRPr>
          </a:p>
          <a:p>
            <a:pPr indent="0" lvl="0" marL="0" rtl="0" algn="l">
              <a:lnSpc>
                <a:spcPct val="115000"/>
              </a:lnSpc>
              <a:spcBef>
                <a:spcPts val="1200"/>
              </a:spcBef>
              <a:spcAft>
                <a:spcPts val="0"/>
              </a:spcAft>
              <a:buNone/>
            </a:pPr>
            <a:r>
              <a:rPr b="1" i="1" lang="en" sz="1300">
                <a:solidFill>
                  <a:srgbClr val="156082"/>
                </a:solidFill>
              </a:rPr>
              <a:t>$38,920.00 -</a:t>
            </a:r>
            <a:r>
              <a:rPr b="1" i="1" lang="en" sz="1450">
                <a:solidFill>
                  <a:srgbClr val="156082"/>
                </a:solidFill>
              </a:rPr>
              <a:t> </a:t>
            </a:r>
            <a:r>
              <a:rPr i="1" lang="en">
                <a:solidFill>
                  <a:srgbClr val="156082"/>
                </a:solidFill>
              </a:rPr>
              <a:t>Work was added to provide a concrete finish at the retaining wall next to the softball field, additional sidewalks next to the baseball field and Rip Rap at an existing drainage/retention area next to the Football Field.  As a result of the added flatwork, storm piping was modified to accommodate site drainage. </a:t>
            </a:r>
            <a:endParaRPr i="1">
              <a:solidFill>
                <a:srgbClr val="156082"/>
              </a:solidFill>
            </a:endParaRPr>
          </a:p>
          <a:p>
            <a:pPr indent="0" lvl="0" marL="0" rtl="0" algn="l">
              <a:lnSpc>
                <a:spcPct val="115000"/>
              </a:lnSpc>
              <a:spcBef>
                <a:spcPts val="12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31" name="Google Shape;131;p20"/>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32" name="Google Shape;132;p20"/>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33" name="Google Shape;133;p20"/>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and Softball </a:t>
            </a:r>
            <a:endParaRPr b="1" sz="2800">
              <a:solidFill>
                <a:schemeClr val="dk2"/>
              </a:solidFill>
              <a:latin typeface="Oswald"/>
              <a:ea typeface="Oswald"/>
              <a:cs typeface="Oswald"/>
              <a:sym typeface="Oswald"/>
            </a:endParaRPr>
          </a:p>
        </p:txBody>
      </p:sp>
      <p:pic>
        <p:nvPicPr>
          <p:cNvPr id="134" name="Google Shape;134;p20"/>
          <p:cNvPicPr preferRelativeResize="0"/>
          <p:nvPr/>
        </p:nvPicPr>
        <p:blipFill>
          <a:blip r:embed="rId3">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pic>
        <p:nvPicPr>
          <p:cNvPr id="139" name="Google Shape;139;p21"/>
          <p:cNvPicPr preferRelativeResize="0"/>
          <p:nvPr/>
        </p:nvPicPr>
        <p:blipFill>
          <a:blip r:embed="rId3">
            <a:alphaModFix/>
          </a:blip>
          <a:stretch>
            <a:fillRect/>
          </a:stretch>
        </p:blipFill>
        <p:spPr>
          <a:xfrm>
            <a:off x="6085498" y="2219812"/>
            <a:ext cx="2820090" cy="2063700"/>
          </a:xfrm>
          <a:prstGeom prst="rect">
            <a:avLst/>
          </a:prstGeom>
          <a:noFill/>
          <a:ln>
            <a:noFill/>
          </a:ln>
        </p:spPr>
      </p:pic>
      <p:sp>
        <p:nvSpPr>
          <p:cNvPr id="140" name="Google Shape;140;p21"/>
          <p:cNvSpPr txBox="1"/>
          <p:nvPr/>
        </p:nvSpPr>
        <p:spPr>
          <a:xfrm>
            <a:off x="86700" y="54050"/>
            <a:ext cx="59988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Baseball &amp; Softball </a:t>
            </a:r>
            <a:endParaRPr b="1" sz="1500" u="sng">
              <a:solidFill>
                <a:schemeClr val="dk1"/>
              </a:solidFill>
            </a:endParaRPr>
          </a:p>
          <a:p>
            <a:pPr indent="0" lvl="0" marL="0" rtl="0" algn="l">
              <a:lnSpc>
                <a:spcPct val="115000"/>
              </a:lnSpc>
              <a:spcBef>
                <a:spcPts val="900"/>
              </a:spcBef>
              <a:spcAft>
                <a:spcPts val="0"/>
              </a:spcAft>
              <a:buNone/>
            </a:pPr>
            <a:r>
              <a:rPr b="1" lang="en" u="sng">
                <a:solidFill>
                  <a:schemeClr val="dk1"/>
                </a:solidFill>
              </a:rPr>
              <a:t>Change Order 27 – North Bullitt </a:t>
            </a:r>
            <a:r>
              <a:rPr b="1" lang="en" u="sng">
                <a:solidFill>
                  <a:schemeClr val="dk1"/>
                </a:solidFill>
              </a:rPr>
              <a:t>Site Revisions</a:t>
            </a:r>
            <a:endParaRPr b="1" i="1" u="sng">
              <a:solidFill>
                <a:schemeClr val="dk1"/>
              </a:solidFill>
            </a:endParaRPr>
          </a:p>
          <a:p>
            <a:pPr indent="0" lvl="0" marL="0" rtl="0" algn="l">
              <a:lnSpc>
                <a:spcPct val="115000"/>
              </a:lnSpc>
              <a:spcBef>
                <a:spcPts val="1200"/>
              </a:spcBef>
              <a:spcAft>
                <a:spcPts val="0"/>
              </a:spcAft>
              <a:buNone/>
            </a:pPr>
            <a:r>
              <a:rPr b="1" i="1" lang="en">
                <a:solidFill>
                  <a:srgbClr val="156082"/>
                </a:solidFill>
              </a:rPr>
              <a:t>$6,665.00 - </a:t>
            </a:r>
            <a:r>
              <a:rPr i="1" lang="en">
                <a:solidFill>
                  <a:srgbClr val="156082"/>
                </a:solidFill>
              </a:rPr>
              <a:t>A headwall and replacement pipe are being added at the detention basin at the access road to Robin Way to hold the storm pipe in place and properly drain the basin to the ditch.  Contract Unit prices were utilized for this Change Order.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Change Order 28 – Bullitt Central Site Revisions</a:t>
            </a:r>
            <a:endParaRPr b="1" i="1" u="sng">
              <a:solidFill>
                <a:schemeClr val="dk1"/>
              </a:solidFill>
            </a:endParaRPr>
          </a:p>
          <a:p>
            <a:pPr indent="0" lvl="0" marL="0" rtl="0" algn="l">
              <a:lnSpc>
                <a:spcPct val="115000"/>
              </a:lnSpc>
              <a:spcBef>
                <a:spcPts val="1200"/>
              </a:spcBef>
              <a:spcAft>
                <a:spcPts val="0"/>
              </a:spcAft>
              <a:buNone/>
            </a:pPr>
            <a:r>
              <a:rPr b="1" i="1" lang="en" sz="1300">
                <a:solidFill>
                  <a:srgbClr val="156082"/>
                </a:solidFill>
              </a:rPr>
              <a:t>$9,560.00 -</a:t>
            </a:r>
            <a:r>
              <a:rPr b="1" i="1" lang="en" sz="1450">
                <a:solidFill>
                  <a:srgbClr val="156082"/>
                </a:solidFill>
              </a:rPr>
              <a:t> </a:t>
            </a:r>
            <a:r>
              <a:rPr i="1" lang="en">
                <a:solidFill>
                  <a:srgbClr val="156082"/>
                </a:solidFill>
              </a:rPr>
              <a:t>The building inspector for the City of Shepherdsville required a guardrail be added at the sidewalk leading to the tennis courts due to the slope of the surround grade.  The guardrail will be plate mounted to the existing concrete sidewalk and will be made of aluminum to avoid the need for painting to protect it from rust.  This is a code requirement by the building inspector.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41" name="Google Shape;141;p21"/>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42" name="Google Shape;142;p21"/>
          <p:cNvPicPr preferRelativeResize="0"/>
          <p:nvPr/>
        </p:nvPicPr>
        <p:blipFill>
          <a:blip r:embed="rId5">
            <a:alphaModFix/>
          </a:blip>
          <a:stretch>
            <a:fillRect/>
          </a:stretch>
        </p:blipFill>
        <p:spPr>
          <a:xfrm>
            <a:off x="0" y="3883750"/>
            <a:ext cx="1259750" cy="1259750"/>
          </a:xfrm>
          <a:prstGeom prst="rect">
            <a:avLst/>
          </a:prstGeom>
          <a:noFill/>
          <a:ln>
            <a:noFill/>
          </a:ln>
        </p:spPr>
      </p:pic>
      <p:sp>
        <p:nvSpPr>
          <p:cNvPr id="143" name="Google Shape;143;p21"/>
          <p:cNvSpPr txBox="1"/>
          <p:nvPr/>
        </p:nvSpPr>
        <p:spPr>
          <a:xfrm>
            <a:off x="1259750" y="4350900"/>
            <a:ext cx="30180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and Softball </a:t>
            </a:r>
            <a:endParaRPr b="1" sz="2800">
              <a:solidFill>
                <a:schemeClr val="dk2"/>
              </a:solidFill>
              <a:latin typeface="Oswald"/>
              <a:ea typeface="Oswald"/>
              <a:cs typeface="Oswald"/>
              <a:sym typeface="Oswald"/>
            </a:endParaRPr>
          </a:p>
        </p:txBody>
      </p:sp>
      <p:pic>
        <p:nvPicPr>
          <p:cNvPr id="144" name="Google Shape;144;p21"/>
          <p:cNvPicPr preferRelativeResize="0"/>
          <p:nvPr/>
        </p:nvPicPr>
        <p:blipFill>
          <a:blip r:embed="rId4">
            <a:alphaModFix/>
          </a:blip>
          <a:stretch>
            <a:fillRect/>
          </a:stretch>
        </p:blipFill>
        <p:spPr>
          <a:xfrm>
            <a:off x="4436125" y="3883750"/>
            <a:ext cx="1588675" cy="1259750"/>
          </a:xfrm>
          <a:prstGeom prst="rect">
            <a:avLst/>
          </a:prstGeom>
          <a:noFill/>
          <a:ln>
            <a:noFill/>
          </a:ln>
        </p:spPr>
      </p:pic>
      <p:pic>
        <p:nvPicPr>
          <p:cNvPr id="145" name="Google Shape;145;p21"/>
          <p:cNvPicPr preferRelativeResize="0"/>
          <p:nvPr/>
        </p:nvPicPr>
        <p:blipFill>
          <a:blip r:embed="rId6">
            <a:alphaModFix/>
          </a:blip>
          <a:stretch>
            <a:fillRect/>
          </a:stretch>
        </p:blipFill>
        <p:spPr>
          <a:xfrm>
            <a:off x="6085500" y="88725"/>
            <a:ext cx="2934725" cy="20637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pic>
        <p:nvPicPr>
          <p:cNvPr id="150" name="Google Shape;150;p22"/>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51" name="Google Shape;151;p22"/>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52" name="Google Shape;152;p22"/>
          <p:cNvPicPr preferRelativeResize="0"/>
          <p:nvPr/>
        </p:nvPicPr>
        <p:blipFill rotWithShape="1">
          <a:blip r:embed="rId5">
            <a:alphaModFix/>
          </a:blip>
          <a:srcRect b="33157" l="0" r="0" t="3430"/>
          <a:stretch/>
        </p:blipFill>
        <p:spPr>
          <a:xfrm>
            <a:off x="1002625" y="0"/>
            <a:ext cx="6909951" cy="3724424"/>
          </a:xfrm>
          <a:prstGeom prst="rect">
            <a:avLst/>
          </a:prstGeom>
          <a:noFill/>
          <a:ln>
            <a:noFill/>
          </a:ln>
        </p:spPr>
      </p:pic>
      <p:sp>
        <p:nvSpPr>
          <p:cNvPr id="153" name="Google Shape;153;p22"/>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a:t>
            </a:r>
            <a:r>
              <a:rPr lang="en" sz="2800">
                <a:solidFill>
                  <a:schemeClr val="dk2"/>
                </a:solidFill>
                <a:latin typeface="Oswald"/>
                <a:ea typeface="Oswald"/>
                <a:cs typeface="Oswald"/>
                <a:sym typeface="Oswald"/>
              </a:rPr>
              <a:t>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and Bullitt East</a:t>
            </a:r>
            <a:endParaRPr b="1" sz="2800">
              <a:solidFill>
                <a:schemeClr val="dk2"/>
              </a:solidFill>
              <a:latin typeface="Oswald"/>
              <a:ea typeface="Oswald"/>
              <a:cs typeface="Oswald"/>
              <a:sym typeface="Oswa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pic>
        <p:nvPicPr>
          <p:cNvPr id="158" name="Google Shape;158;p23"/>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59" name="Google Shape;159;p23"/>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160" name="Google Shape;160;p23"/>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7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Schematic Design and Design Development Submission</a:t>
            </a:r>
            <a:endParaRPr b="1" sz="2800">
              <a:solidFill>
                <a:schemeClr val="dk2"/>
              </a:solidFill>
              <a:latin typeface="Oswald"/>
              <a:ea typeface="Oswald"/>
              <a:cs typeface="Oswald"/>
              <a:sym typeface="Oswald"/>
            </a:endParaRPr>
          </a:p>
        </p:txBody>
      </p:sp>
      <p:sp>
        <p:nvSpPr>
          <p:cNvPr id="161" name="Google Shape;161;p23"/>
          <p:cNvSpPr txBox="1"/>
          <p:nvPr/>
        </p:nvSpPr>
        <p:spPr>
          <a:xfrm>
            <a:off x="86700" y="54050"/>
            <a:ext cx="87045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Physical Science Centers  Bullitt Central &amp; Bullitt East </a:t>
            </a:r>
            <a:endParaRPr sz="1450">
              <a:solidFill>
                <a:schemeClr val="dk1"/>
              </a:solidFill>
            </a:endParaRPr>
          </a:p>
          <a:p>
            <a:pPr indent="0" lvl="0" marL="0" rtl="0" algn="l">
              <a:lnSpc>
                <a:spcPct val="115000"/>
              </a:lnSpc>
              <a:spcBef>
                <a:spcPts val="900"/>
              </a:spcBef>
              <a:spcAft>
                <a:spcPts val="0"/>
              </a:spcAft>
              <a:buNone/>
            </a:pPr>
            <a:r>
              <a:rPr b="1" lang="en" sz="1450">
                <a:solidFill>
                  <a:srgbClr val="156082"/>
                </a:solidFill>
              </a:rPr>
              <a:t>Special Board Meeting - </a:t>
            </a:r>
            <a:r>
              <a:rPr b="1" lang="en" sz="1450">
                <a:solidFill>
                  <a:srgbClr val="156082"/>
                </a:solidFill>
              </a:rPr>
              <a:t>Award of Contract: June 19, 2025, Thursday </a:t>
            </a:r>
            <a:endParaRPr b="1" sz="1450">
              <a:solidFill>
                <a:srgbClr val="156082"/>
              </a:solidFill>
            </a:endParaRPr>
          </a:p>
          <a:p>
            <a:pPr indent="-298450" lvl="0" marL="457200" rtl="0" algn="l">
              <a:lnSpc>
                <a:spcPct val="115000"/>
              </a:lnSpc>
              <a:spcBef>
                <a:spcPts val="900"/>
              </a:spcBef>
              <a:spcAft>
                <a:spcPts val="0"/>
              </a:spcAft>
              <a:buClr>
                <a:schemeClr val="dk1"/>
              </a:buClr>
              <a:buSzPts val="1100"/>
              <a:buAutoNum type="arabicPeriod"/>
            </a:pPr>
            <a:r>
              <a:rPr lang="en" sz="1100">
                <a:solidFill>
                  <a:schemeClr val="dk1"/>
                </a:solidFill>
              </a:rPr>
              <a:t>Award of Bid Package No. 1 – General Construction Contract BP1 – Bullitt Central Physical Science Center</a:t>
            </a:r>
            <a:endParaRPr sz="1100">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lang="en" sz="1100">
                <a:solidFill>
                  <a:schemeClr val="dk1"/>
                </a:solidFill>
              </a:rPr>
              <a:t>Award of Bid Package No. 2 – Controls Contract BP2 – Bullitt Central Physical Science Center</a:t>
            </a:r>
            <a:endParaRPr sz="1100">
              <a:solidFill>
                <a:schemeClr val="dk1"/>
              </a:solidFill>
            </a:endParaRPr>
          </a:p>
          <a:p>
            <a:pPr indent="-298450" lvl="0" marL="457200" rtl="0" algn="l">
              <a:lnSpc>
                <a:spcPct val="115000"/>
              </a:lnSpc>
              <a:spcBef>
                <a:spcPts val="0"/>
              </a:spcBef>
              <a:spcAft>
                <a:spcPts val="0"/>
              </a:spcAft>
              <a:buClr>
                <a:schemeClr val="dk1"/>
              </a:buClr>
              <a:buSzPts val="1100"/>
              <a:buAutoNum type="arabicPeriod"/>
            </a:pPr>
            <a:r>
              <a:rPr lang="en" sz="1100">
                <a:solidFill>
                  <a:schemeClr val="dk1"/>
                </a:solidFill>
              </a:rPr>
              <a:t>Award of Bid Package No. 3 – Technology Contract BP3 – Bullitt Central Physical Science Center</a:t>
            </a:r>
            <a:endParaRPr sz="1100">
              <a:solidFill>
                <a:schemeClr val="dk1"/>
              </a:solidFill>
            </a:endParaRPr>
          </a:p>
          <a:p>
            <a:pPr indent="-298450" lvl="0" marL="457200" rtl="0" algn="l">
              <a:lnSpc>
                <a:spcPct val="115000"/>
              </a:lnSpc>
              <a:spcBef>
                <a:spcPts val="0"/>
              </a:spcBef>
              <a:spcAft>
                <a:spcPts val="0"/>
              </a:spcAft>
              <a:buClr>
                <a:schemeClr val="dk1"/>
              </a:buClr>
              <a:buSzPts val="1100"/>
              <a:buAutoNum type="arabicPeriod" startAt="4"/>
            </a:pPr>
            <a:r>
              <a:rPr lang="en" sz="1100">
                <a:solidFill>
                  <a:schemeClr val="dk1"/>
                </a:solidFill>
              </a:rPr>
              <a:t>Award of Bid Package No. 1 – General Construction Contract BP1 – Bullitt East Physical Science Center</a:t>
            </a:r>
            <a:endParaRPr sz="1100">
              <a:solidFill>
                <a:schemeClr val="dk1"/>
              </a:solidFill>
            </a:endParaRPr>
          </a:p>
          <a:p>
            <a:pPr indent="-298450" lvl="0" marL="457200" rtl="0" algn="l">
              <a:lnSpc>
                <a:spcPct val="115000"/>
              </a:lnSpc>
              <a:spcBef>
                <a:spcPts val="0"/>
              </a:spcBef>
              <a:spcAft>
                <a:spcPts val="0"/>
              </a:spcAft>
              <a:buClr>
                <a:schemeClr val="dk1"/>
              </a:buClr>
              <a:buSzPts val="1100"/>
              <a:buAutoNum type="arabicPeriod" startAt="4"/>
            </a:pPr>
            <a:r>
              <a:rPr lang="en" sz="1100">
                <a:solidFill>
                  <a:schemeClr val="dk1"/>
                </a:solidFill>
              </a:rPr>
              <a:t>Award of Bid Package No. 2 – Controls Contract BP2 – Bullitt East Physical Science Center</a:t>
            </a:r>
            <a:endParaRPr sz="1100">
              <a:solidFill>
                <a:schemeClr val="dk1"/>
              </a:solidFill>
            </a:endParaRPr>
          </a:p>
          <a:p>
            <a:pPr indent="-298450" lvl="0" marL="457200" rtl="0" algn="l">
              <a:lnSpc>
                <a:spcPct val="115000"/>
              </a:lnSpc>
              <a:spcBef>
                <a:spcPts val="0"/>
              </a:spcBef>
              <a:spcAft>
                <a:spcPts val="0"/>
              </a:spcAft>
              <a:buClr>
                <a:schemeClr val="dk1"/>
              </a:buClr>
              <a:buSzPts val="1100"/>
              <a:buAutoNum type="arabicPeriod" startAt="4"/>
            </a:pPr>
            <a:r>
              <a:rPr lang="en" sz="1100">
                <a:solidFill>
                  <a:schemeClr val="dk1"/>
                </a:solidFill>
              </a:rPr>
              <a:t>Award of Bid Package No. 3 – Technology Contract BP3 – Bullitt East Physical Science Center</a:t>
            </a:r>
            <a:endParaRPr sz="1100">
              <a:solidFill>
                <a:schemeClr val="dk1"/>
              </a:solidFill>
            </a:endParaRPr>
          </a:p>
          <a:p>
            <a:pPr indent="0" lvl="0" marL="0" rtl="0" algn="l">
              <a:lnSpc>
                <a:spcPct val="115000"/>
              </a:lnSpc>
              <a:spcBef>
                <a:spcPts val="1200"/>
              </a:spcBef>
              <a:spcAft>
                <a:spcPts val="0"/>
              </a:spcAft>
              <a:buNone/>
            </a:pPr>
            <a:r>
              <a:t/>
            </a:r>
            <a:endParaRPr sz="1100">
              <a:solidFill>
                <a:schemeClr val="dk1"/>
              </a:solidFill>
            </a:endParaRPr>
          </a:p>
          <a:p>
            <a:pPr indent="-298450" lvl="0" marL="457200" rtl="0" algn="l">
              <a:lnSpc>
                <a:spcPct val="115000"/>
              </a:lnSpc>
              <a:spcBef>
                <a:spcPts val="1200"/>
              </a:spcBef>
              <a:spcAft>
                <a:spcPts val="0"/>
              </a:spcAft>
              <a:buClr>
                <a:schemeClr val="dk1"/>
              </a:buClr>
              <a:buSzPts val="1100"/>
              <a:buAutoNum type="arabicPeriod" startAt="7"/>
            </a:pPr>
            <a:r>
              <a:rPr lang="en" sz="1100">
                <a:solidFill>
                  <a:schemeClr val="dk1"/>
                </a:solidFill>
              </a:rPr>
              <a:t>Special Inspections – Award of Contract Bullitt East and Bullitt Central Physical Science Centers</a:t>
            </a:r>
            <a:endParaRPr sz="1100">
              <a:solidFill>
                <a:schemeClr val="dk1"/>
              </a:solidFill>
            </a:endParaRPr>
          </a:p>
          <a:p>
            <a:pPr indent="0" lvl="0" marL="0" rtl="0" algn="l">
              <a:lnSpc>
                <a:spcPct val="115000"/>
              </a:lnSpc>
              <a:spcBef>
                <a:spcPts val="1200"/>
              </a:spcBef>
              <a:spcAft>
                <a:spcPts val="0"/>
              </a:spcAft>
              <a:buNone/>
            </a:pPr>
            <a:r>
              <a:rPr lang="en" sz="1100">
                <a:solidFill>
                  <a:srgbClr val="156082"/>
                </a:solidFill>
              </a:rPr>
              <a:t>COOP Agreement – Audio Enhancement – Intercom and Life Safety Upgrades at Bullitt Central and Bullitt East Campus – </a:t>
            </a:r>
            <a:endParaRPr sz="1100">
              <a:solidFill>
                <a:srgbClr val="156082"/>
              </a:solidFill>
            </a:endParaRPr>
          </a:p>
          <a:p>
            <a:pPr indent="457200" lvl="0" marL="0" rtl="0" algn="l">
              <a:lnSpc>
                <a:spcPct val="115000"/>
              </a:lnSpc>
              <a:spcBef>
                <a:spcPts val="1200"/>
              </a:spcBef>
              <a:spcAft>
                <a:spcPts val="0"/>
              </a:spcAft>
              <a:buNone/>
            </a:pPr>
            <a:r>
              <a:rPr b="1" i="1" lang="en" sz="1100">
                <a:solidFill>
                  <a:srgbClr val="156082"/>
                </a:solidFill>
              </a:rPr>
              <a:t>Pending Proposal Receipt from Audio Enhancement</a:t>
            </a:r>
            <a:endParaRPr i="1" sz="1100">
              <a:solidFill>
                <a:srgbClr val="156082"/>
              </a:solidFill>
            </a:endParaRPr>
          </a:p>
          <a:p>
            <a:pPr indent="0" lvl="0" marL="0" rtl="0" algn="l">
              <a:lnSpc>
                <a:spcPct val="115000"/>
              </a:lnSpc>
              <a:spcBef>
                <a:spcPts val="1200"/>
              </a:spcBef>
              <a:spcAft>
                <a:spcPts val="0"/>
              </a:spcAft>
              <a:buNone/>
            </a:pPr>
            <a:r>
              <a:rPr lang="en" sz="1100">
                <a:solidFill>
                  <a:schemeClr val="dk1"/>
                </a:solidFill>
              </a:rPr>
              <a:t> </a:t>
            </a:r>
            <a:endParaRPr sz="1450">
              <a:solidFill>
                <a:schemeClr val="dk1"/>
              </a:solidFill>
            </a:endParaRPr>
          </a:p>
          <a:p>
            <a:pPr indent="0" lvl="0" marL="0" rtl="0" algn="l">
              <a:lnSpc>
                <a:spcPct val="115000"/>
              </a:lnSpc>
              <a:spcBef>
                <a:spcPts val="12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pic>
        <p:nvPicPr>
          <p:cNvPr id="166" name="Google Shape;166;p24"/>
          <p:cNvPicPr preferRelativeResize="0"/>
          <p:nvPr/>
        </p:nvPicPr>
        <p:blipFill>
          <a:blip r:embed="rId3">
            <a:alphaModFix/>
          </a:blip>
          <a:stretch>
            <a:fillRect/>
          </a:stretch>
        </p:blipFill>
        <p:spPr>
          <a:xfrm>
            <a:off x="6303075" y="0"/>
            <a:ext cx="2840924" cy="3392925"/>
          </a:xfrm>
          <a:prstGeom prst="rect">
            <a:avLst/>
          </a:prstGeom>
          <a:noFill/>
          <a:ln>
            <a:noFill/>
          </a:ln>
        </p:spPr>
      </p:pic>
      <p:pic>
        <p:nvPicPr>
          <p:cNvPr id="167" name="Google Shape;167;p24"/>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68" name="Google Shape;168;p24"/>
          <p:cNvPicPr preferRelativeResize="0"/>
          <p:nvPr/>
        </p:nvPicPr>
        <p:blipFill>
          <a:blip r:embed="rId5">
            <a:alphaModFix/>
          </a:blip>
          <a:stretch>
            <a:fillRect/>
          </a:stretch>
        </p:blipFill>
        <p:spPr>
          <a:xfrm>
            <a:off x="0" y="3883750"/>
            <a:ext cx="1259750" cy="1259750"/>
          </a:xfrm>
          <a:prstGeom prst="rect">
            <a:avLst/>
          </a:prstGeom>
          <a:noFill/>
          <a:ln>
            <a:noFill/>
          </a:ln>
        </p:spPr>
      </p:pic>
      <p:sp>
        <p:nvSpPr>
          <p:cNvPr id="169" name="Google Shape;169;p2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l">
              <a:spcBef>
                <a:spcPts val="0"/>
              </a:spcBef>
              <a:spcAft>
                <a:spcPts val="0"/>
              </a:spcAft>
              <a:buNone/>
            </a:pPr>
            <a:r>
              <a:rPr lang="en" sz="2800">
                <a:solidFill>
                  <a:srgbClr val="595959"/>
                </a:solidFill>
                <a:latin typeface="Oswald"/>
                <a:ea typeface="Oswald"/>
                <a:cs typeface="Oswald"/>
                <a:sym typeface="Oswald"/>
              </a:rPr>
              <a:t>Old Mill Elementary School - Close Out - KDE</a:t>
            </a:r>
            <a:endParaRPr sz="2800">
              <a:solidFill>
                <a:srgbClr val="595959"/>
              </a:solidFill>
              <a:latin typeface="Oswald"/>
              <a:ea typeface="Oswald"/>
              <a:cs typeface="Oswald"/>
              <a:sym typeface="Oswald"/>
            </a:endParaRPr>
          </a:p>
        </p:txBody>
      </p:sp>
      <p:pic>
        <p:nvPicPr>
          <p:cNvPr id="170" name="Google Shape;170;p24"/>
          <p:cNvPicPr preferRelativeResize="0"/>
          <p:nvPr/>
        </p:nvPicPr>
        <p:blipFill>
          <a:blip r:embed="rId6">
            <a:alphaModFix/>
          </a:blip>
          <a:stretch>
            <a:fillRect/>
          </a:stretch>
        </p:blipFill>
        <p:spPr>
          <a:xfrm>
            <a:off x="7688925" y="2485125"/>
            <a:ext cx="1726152" cy="1726152"/>
          </a:xfrm>
          <a:prstGeom prst="rect">
            <a:avLst/>
          </a:prstGeom>
          <a:noFill/>
          <a:ln>
            <a:noFill/>
          </a:ln>
        </p:spPr>
      </p:pic>
      <p:sp>
        <p:nvSpPr>
          <p:cNvPr id="171" name="Google Shape;171;p24"/>
          <p:cNvSpPr txBox="1"/>
          <p:nvPr/>
        </p:nvSpPr>
        <p:spPr>
          <a:xfrm>
            <a:off x="86700" y="54050"/>
            <a:ext cx="6164400" cy="378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t>Board Consent Items - Old Mill Elementary - Close-Out Documentation </a:t>
            </a:r>
            <a:endParaRPr b="1" i="1">
              <a:solidFill>
                <a:schemeClr val="dk1"/>
              </a:solidFill>
            </a:endParaRPr>
          </a:p>
          <a:p>
            <a:pPr indent="0" lvl="0" marL="0" rtl="0" algn="l">
              <a:lnSpc>
                <a:spcPct val="115000"/>
              </a:lnSpc>
              <a:spcBef>
                <a:spcPts val="1200"/>
              </a:spcBef>
              <a:spcAft>
                <a:spcPts val="0"/>
              </a:spcAft>
              <a:buNone/>
            </a:pPr>
            <a:r>
              <a:rPr b="1" lang="en" sz="1500">
                <a:solidFill>
                  <a:schemeClr val="dk1"/>
                </a:solidFill>
              </a:rPr>
              <a:t>Close Out - Redlee Construction: </a:t>
            </a:r>
            <a:endParaRPr sz="1100">
              <a:solidFill>
                <a:schemeClr val="dk1"/>
              </a:solidFill>
            </a:endParaRPr>
          </a:p>
          <a:p>
            <a:pPr indent="-311150" lvl="1" marL="914400" rtl="0" algn="l">
              <a:lnSpc>
                <a:spcPct val="115000"/>
              </a:lnSpc>
              <a:spcBef>
                <a:spcPts val="1200"/>
              </a:spcBef>
              <a:spcAft>
                <a:spcPts val="0"/>
              </a:spcAft>
              <a:buClr>
                <a:schemeClr val="dk1"/>
              </a:buClr>
              <a:buSzPts val="1300"/>
              <a:buChar char="○"/>
            </a:pPr>
            <a:r>
              <a:rPr lang="en" sz="1300">
                <a:solidFill>
                  <a:schemeClr val="dk1"/>
                </a:solidFill>
              </a:rPr>
              <a:t>Material DPO Reconciliation Credits –</a:t>
            </a:r>
            <a:endParaRPr sz="1300">
              <a:solidFill>
                <a:schemeClr val="dk1"/>
              </a:solidFill>
            </a:endParaRPr>
          </a:p>
          <a:p>
            <a:pPr indent="-311150" lvl="2" marL="1371600" rtl="0" algn="l">
              <a:lnSpc>
                <a:spcPct val="115000"/>
              </a:lnSpc>
              <a:spcBef>
                <a:spcPts val="0"/>
              </a:spcBef>
              <a:spcAft>
                <a:spcPts val="0"/>
              </a:spcAft>
              <a:buClr>
                <a:schemeClr val="dk1"/>
              </a:buClr>
              <a:buSzPts val="1300"/>
              <a:buChar char="■"/>
            </a:pPr>
            <a:r>
              <a:rPr i="1" lang="en" sz="1300">
                <a:solidFill>
                  <a:schemeClr val="dk1"/>
                </a:solidFill>
              </a:rPr>
              <a:t>DPO 24 Credit - Sherwin Williams - $626.07 - PO 21904039 </a:t>
            </a:r>
            <a:endParaRPr i="1" sz="1300">
              <a:solidFill>
                <a:schemeClr val="dk1"/>
              </a:solidFill>
            </a:endParaRPr>
          </a:p>
          <a:p>
            <a:pPr indent="-311150" lvl="2" marL="1371600" rtl="0" algn="l">
              <a:lnSpc>
                <a:spcPct val="115000"/>
              </a:lnSpc>
              <a:spcBef>
                <a:spcPts val="0"/>
              </a:spcBef>
              <a:spcAft>
                <a:spcPts val="0"/>
              </a:spcAft>
              <a:buClr>
                <a:schemeClr val="dk1"/>
              </a:buClr>
              <a:buSzPts val="1300"/>
              <a:buChar char="■"/>
            </a:pPr>
            <a:r>
              <a:rPr i="1" lang="en" sz="1300">
                <a:solidFill>
                  <a:schemeClr val="dk1"/>
                </a:solidFill>
              </a:rPr>
              <a:t>DPO 29 Credit - Core and Main - $764.11 - PO 21904011 </a:t>
            </a:r>
            <a:endParaRPr i="1" sz="1300">
              <a:solidFill>
                <a:schemeClr val="dk1"/>
              </a:solidFill>
            </a:endParaRPr>
          </a:p>
          <a:p>
            <a:pPr indent="-311150" lvl="2" marL="1371600" rtl="0" algn="l">
              <a:lnSpc>
                <a:spcPct val="115000"/>
              </a:lnSpc>
              <a:spcBef>
                <a:spcPts val="0"/>
              </a:spcBef>
              <a:spcAft>
                <a:spcPts val="0"/>
              </a:spcAft>
              <a:buClr>
                <a:schemeClr val="dk1"/>
              </a:buClr>
              <a:buSzPts val="1300"/>
              <a:buChar char="■"/>
            </a:pPr>
            <a:r>
              <a:rPr i="1" lang="en" sz="1300">
                <a:solidFill>
                  <a:schemeClr val="dk1"/>
                </a:solidFill>
              </a:rPr>
              <a:t>DPO 30 Credit - Old Castle - $4,489.00 </a:t>
            </a:r>
            <a:endParaRPr i="1" sz="1300">
              <a:solidFill>
                <a:schemeClr val="dk1"/>
              </a:solidFill>
            </a:endParaRPr>
          </a:p>
          <a:p>
            <a:pPr indent="0" lvl="0" marL="1371600" rtl="0" algn="l">
              <a:lnSpc>
                <a:spcPct val="115000"/>
              </a:lnSpc>
              <a:spcBef>
                <a:spcPts val="1200"/>
              </a:spcBef>
              <a:spcAft>
                <a:spcPts val="0"/>
              </a:spcAft>
              <a:buNone/>
            </a:pPr>
            <a:r>
              <a:rPr b="1" i="1" lang="en" sz="1300">
                <a:solidFill>
                  <a:srgbClr val="156082"/>
                </a:solidFill>
              </a:rPr>
              <a:t>DPO Credit Total = $5,879.18 </a:t>
            </a:r>
            <a:endParaRPr b="1" i="1" sz="1300">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b="1" i="1" lang="en" sz="1300">
                <a:solidFill>
                  <a:srgbClr val="156082"/>
                </a:solidFill>
              </a:rPr>
              <a:t>Final paperwork to be complete is a BG-4 for the Redlee Contract.  </a:t>
            </a:r>
            <a:endParaRPr b="1" i="1" sz="1300">
              <a:solidFill>
                <a:srgbClr val="156082"/>
              </a:solidFill>
            </a:endParaRPr>
          </a:p>
          <a:p>
            <a:pPr indent="0" lvl="0" marL="0" rtl="0" algn="l">
              <a:lnSpc>
                <a:spcPct val="115000"/>
              </a:lnSpc>
              <a:spcBef>
                <a:spcPts val="1200"/>
              </a:spcBef>
              <a:spcAft>
                <a:spcPts val="900"/>
              </a:spcAft>
              <a:buNone/>
            </a:pPr>
            <a:r>
              <a:t/>
            </a:r>
            <a:endParaRPr i="1" sz="1500">
              <a:solidFill>
                <a:schemeClr val="accent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