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10287000" cx="18288000"/>
  <p:notesSz cx="6858000" cy="9144000"/>
  <p:embeddedFontLst>
    <p:embeddedFont>
      <p:font typeface="Merriweather Sans"/>
      <p:regular r:id="rId17"/>
      <p:bold r:id="rId18"/>
      <p:italic r:id="rId19"/>
      <p:boldItalic r:id="rId20"/>
    </p:embeddedFont>
    <p:embeddedFont>
      <p:font typeface="Poppins"/>
      <p:regular r:id="rId21"/>
      <p:bold r:id="rId22"/>
      <p:italic r:id="rId23"/>
      <p:boldItalic r:id="rId24"/>
    </p:embeddedFont>
    <p:embeddedFont>
      <p:font typeface="Inter"/>
      <p:regular r:id="rId25"/>
      <p:bold r:id="rId26"/>
      <p:italic r:id="rId27"/>
      <p:boldItalic r:id="rId28"/>
    </p:embeddedFont>
    <p:embeddedFont>
      <p:font typeface="Poppins Light"/>
      <p:regular r:id="rId29"/>
      <p:bold r:id="rId30"/>
      <p:italic r:id="rId31"/>
      <p:boldItalic r:id="rId32"/>
    </p:embeddedFont>
    <p:embeddedFont>
      <p:font typeface="Poppins Medium"/>
      <p:regular r:id="rId33"/>
      <p:bold r:id="rId34"/>
      <p:italic r:id="rId35"/>
      <p:boldItalic r:id="rId36"/>
    </p:embeddedFont>
    <p:embeddedFont>
      <p:font typeface="Poppins ExtraBold"/>
      <p:bold r:id="rId37"/>
      <p:boldItalic r:id="rId38"/>
    </p:embeddedFont>
    <p:embeddedFont>
      <p:font typeface="Merriweather Sans Light"/>
      <p:regular r:id="rId39"/>
      <p:bold r:id="rId40"/>
      <p:italic r:id="rId41"/>
      <p:boldItalic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1ACCCFC-B50D-415D-9C31-2C8AF74B46B6}">
  <a:tblStyle styleId="{F1ACCCFC-B50D-415D-9C31-2C8AF74B46B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D950E38-47EA-43A3-96EA-DAA82A5CD181}"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erriweatherSansLight-bold.fntdata"/><Relationship Id="rId20" Type="http://schemas.openxmlformats.org/officeDocument/2006/relationships/font" Target="fonts/MerriweatherSans-boldItalic.fntdata"/><Relationship Id="rId42" Type="http://schemas.openxmlformats.org/officeDocument/2006/relationships/font" Target="fonts/MerriweatherSansLight-boldItalic.fntdata"/><Relationship Id="rId41" Type="http://schemas.openxmlformats.org/officeDocument/2006/relationships/font" Target="fonts/MerriweatherSansLight-italic.fntdata"/><Relationship Id="rId22" Type="http://schemas.openxmlformats.org/officeDocument/2006/relationships/font" Target="fonts/Poppins-bold.fntdata"/><Relationship Id="rId44" Type="http://schemas.openxmlformats.org/officeDocument/2006/relationships/font" Target="fonts/OpenSans-bold.fntdata"/><Relationship Id="rId21" Type="http://schemas.openxmlformats.org/officeDocument/2006/relationships/font" Target="fonts/Poppins-regular.fntdata"/><Relationship Id="rId43" Type="http://schemas.openxmlformats.org/officeDocument/2006/relationships/font" Target="fonts/OpenSans-regular.fntdata"/><Relationship Id="rId24" Type="http://schemas.openxmlformats.org/officeDocument/2006/relationships/font" Target="fonts/Poppins-boldItalic.fntdata"/><Relationship Id="rId46" Type="http://schemas.openxmlformats.org/officeDocument/2006/relationships/font" Target="fonts/OpenSans-boldItalic.fntdata"/><Relationship Id="rId23" Type="http://schemas.openxmlformats.org/officeDocument/2006/relationships/font" Target="fonts/Poppins-italic.fntdata"/><Relationship Id="rId45" Type="http://schemas.openxmlformats.org/officeDocument/2006/relationships/font" Target="fonts/OpenSans-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oppinsLigh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Light-italic.fntdata"/><Relationship Id="rId30" Type="http://schemas.openxmlformats.org/officeDocument/2006/relationships/font" Target="fonts/PoppinsLight-bold.fntdata"/><Relationship Id="rId11" Type="http://schemas.openxmlformats.org/officeDocument/2006/relationships/slide" Target="slides/slide5.xml"/><Relationship Id="rId33" Type="http://schemas.openxmlformats.org/officeDocument/2006/relationships/font" Target="fonts/PoppinsMedium-regular.fntdata"/><Relationship Id="rId10" Type="http://schemas.openxmlformats.org/officeDocument/2006/relationships/slide" Target="slides/slide4.xml"/><Relationship Id="rId32" Type="http://schemas.openxmlformats.org/officeDocument/2006/relationships/font" Target="fonts/PoppinsLight-boldItalic.fntdata"/><Relationship Id="rId13" Type="http://schemas.openxmlformats.org/officeDocument/2006/relationships/slide" Target="slides/slide7.xml"/><Relationship Id="rId35" Type="http://schemas.openxmlformats.org/officeDocument/2006/relationships/font" Target="fonts/PoppinsMedium-italic.fntdata"/><Relationship Id="rId12" Type="http://schemas.openxmlformats.org/officeDocument/2006/relationships/slide" Target="slides/slide6.xml"/><Relationship Id="rId34" Type="http://schemas.openxmlformats.org/officeDocument/2006/relationships/font" Target="fonts/PoppinsMedium-bold.fntdata"/><Relationship Id="rId15" Type="http://schemas.openxmlformats.org/officeDocument/2006/relationships/slide" Target="slides/slide9.xml"/><Relationship Id="rId37" Type="http://schemas.openxmlformats.org/officeDocument/2006/relationships/font" Target="fonts/PoppinsExtraBold-bold.fntdata"/><Relationship Id="rId14" Type="http://schemas.openxmlformats.org/officeDocument/2006/relationships/slide" Target="slides/slide8.xml"/><Relationship Id="rId36" Type="http://schemas.openxmlformats.org/officeDocument/2006/relationships/font" Target="fonts/PoppinsMedium-boldItalic.fntdata"/><Relationship Id="rId17" Type="http://schemas.openxmlformats.org/officeDocument/2006/relationships/font" Target="fonts/MerriweatherSans-regular.fntdata"/><Relationship Id="rId39" Type="http://schemas.openxmlformats.org/officeDocument/2006/relationships/font" Target="fonts/MerriweatherSansLight-regular.fntdata"/><Relationship Id="rId16" Type="http://schemas.openxmlformats.org/officeDocument/2006/relationships/slide" Target="slides/slide10.xml"/><Relationship Id="rId38" Type="http://schemas.openxmlformats.org/officeDocument/2006/relationships/font" Target="fonts/PoppinsExtraBold-boldItalic.fntdata"/><Relationship Id="rId19" Type="http://schemas.openxmlformats.org/officeDocument/2006/relationships/font" Target="fonts/MerriweatherSans-italic.fntdata"/><Relationship Id="rId18" Type="http://schemas.openxmlformats.org/officeDocument/2006/relationships/font" Target="fonts/Merriweather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dbbe810d29_0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dbbe810d29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dbbe810d29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dbbe810d2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hyperlink" Target="https://docs.google.com/spreadsheets/d/1ETiqNvllXcYxmLS628ZjKNHIiPrG8qlIvjrRksvO3UU/edit?usp=shar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90" name="Google Shape;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Add your Schools mission on slide 4</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5 include the persons involved in your planning process</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6 describe your planning process.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See slide 8 for an example of a professional learning activity slide.</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3"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56" name="Google Shape;156;p23"/>
          <p:cNvGraphicFramePr/>
          <p:nvPr/>
        </p:nvGraphicFramePr>
        <p:xfrm>
          <a:off x="598163" y="2141200"/>
          <a:ext cx="3000000" cy="3000000"/>
        </p:xfrm>
        <a:graphic>
          <a:graphicData uri="http://schemas.openxmlformats.org/drawingml/2006/table">
            <a:tbl>
              <a:tblPr>
                <a:noFill/>
                <a:tableStyleId>{8D950E38-47EA-43A3-96EA-DAA82A5CD181}</a:tableStyleId>
              </a:tblPr>
              <a:tblGrid>
                <a:gridCol w="2483150"/>
                <a:gridCol w="4303225"/>
                <a:gridCol w="3314400"/>
                <a:gridCol w="31274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sz="1500">
                          <a:solidFill>
                            <a:schemeClr val="dk1"/>
                          </a:solidFill>
                          <a:latin typeface="Poppins"/>
                          <a:ea typeface="Poppins"/>
                          <a:cs typeface="Poppins"/>
                          <a:sym typeface="Poppins"/>
                        </a:rPr>
                        <a:t>Description of Activity:</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rPr b="1" lang="en-US" sz="1500">
                          <a:solidFill>
                            <a:schemeClr val="dk1"/>
                          </a:solidFill>
                          <a:latin typeface="Poppins"/>
                          <a:ea typeface="Poppins"/>
                          <a:cs typeface="Poppins"/>
                          <a:sym typeface="Poppins"/>
                        </a:rPr>
                        <a:t>Math Medic(HQIR) and CommonLit (HQIR)</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500">
                          <a:solidFill>
                            <a:schemeClr val="dk1"/>
                          </a:solidFill>
                          <a:latin typeface="Poppins"/>
                          <a:ea typeface="Poppins"/>
                          <a:cs typeface="Poppins"/>
                          <a:sym typeface="Poppins"/>
                        </a:rPr>
                        <a:t>Teachers will engage in training on administering benchmarks in reading and math, pulling and analyzing data, utilising personalized tools to address student needs, as well as how to best implement the HQIR English curriculum</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 </a:t>
                      </a:r>
                      <a:r>
                        <a:rPr lang="en-US" sz="1500">
                          <a:latin typeface="Poppins"/>
                          <a:ea typeface="Poppins"/>
                          <a:cs typeface="Poppins"/>
                          <a:sym typeface="Poppins"/>
                        </a:rPr>
                        <a:t>new teachers</a:t>
                      </a:r>
                      <a:endParaRPr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endParaRPr b="1"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evidence of grade-level rigorous instruction aligned to HQIR</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Growth in formative and curriculum-based assessment data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Implementation of HQIR, growth in instructional delivery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Gather and analyzing data to  determine and making informed next steps in student mastery of standards</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 teacher capacity around the HQIR and data</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Data Gathered:</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Unit and lesson plans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Classroom formative and summative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Benchmark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ELS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 minutes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coaches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Principal</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Assistant Principal</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Teachers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Bi Weekly lesson checks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3x/yr benchmarks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Weekly PLC data review in PLC</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 collaboration around student learning, results, and next steps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coach site visits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PLCPResentations to Admin twice yearly</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 implementation and delivery of instruction</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 student proficiency and standard mastery in units</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Benchmark goals met</a:t>
                      </a:r>
                      <a:endParaRPr sz="1500">
                        <a:solidFill>
                          <a:schemeClr val="dk1"/>
                        </a:solidFill>
                        <a:latin typeface="Poppins"/>
                        <a:ea typeface="Poppins"/>
                        <a:cs typeface="Poppins"/>
                        <a:sym typeface="Poppins"/>
                      </a:endParaRPr>
                    </a:p>
                    <a:p>
                      <a:pPr indent="0" lvl="0" marL="457200" rtl="0" algn="l">
                        <a:spcBef>
                          <a:spcPts val="0"/>
                        </a:spcBef>
                        <a:spcAft>
                          <a:spcPts val="0"/>
                        </a:spcAft>
                        <a:buNone/>
                      </a:pPr>
                      <a:r>
                        <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New teacher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CommonLit training for ELA/ECE teachers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 admin visits during PLC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(no PL hours)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JAnuary 2027</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Special Education instructional coach, principal, assistant principal, MTSS Coach</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Math Medic Platform</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CommonLit platform</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District</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District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7" name="Google Shape;157;p23"/>
          <p:cNvSpPr txBox="1"/>
          <p:nvPr/>
        </p:nvSpPr>
        <p:spPr>
          <a:xfrm>
            <a:off x="529575" y="120000"/>
            <a:ext cx="176097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900">
                <a:solidFill>
                  <a:schemeClr val="dk1"/>
                </a:solidFill>
                <a:latin typeface="Poppins"/>
                <a:ea typeface="Poppins"/>
                <a:cs typeface="Poppins"/>
                <a:sym typeface="Poppins"/>
              </a:rPr>
              <a:t>Focus Area: </a:t>
            </a:r>
            <a:r>
              <a:rPr lang="en-US" sz="1900">
                <a:solidFill>
                  <a:schemeClr val="dk1"/>
                </a:solidFill>
                <a:latin typeface="Poppins"/>
                <a:ea typeface="Poppins"/>
                <a:cs typeface="Poppins"/>
                <a:sym typeface="Poppins"/>
              </a:rPr>
              <a:t>ELA Instruction and Assessment / Implementation of HQIR - CommonLit (Reading Proficiency from 32%-47% by spring 2029)</a:t>
            </a:r>
            <a:endParaRPr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900">
                <a:solidFill>
                  <a:schemeClr val="dk1"/>
                </a:solidFill>
                <a:latin typeface="Poppins"/>
                <a:ea typeface="Poppins"/>
                <a:cs typeface="Poppins"/>
                <a:sym typeface="Poppins"/>
              </a:rPr>
              <a:t>Short Term Goal: </a:t>
            </a:r>
            <a:r>
              <a:rPr lang="en-US" sz="1900">
                <a:solidFill>
                  <a:schemeClr val="dk1"/>
                </a:solidFill>
                <a:latin typeface="Poppins"/>
                <a:ea typeface="Poppins"/>
                <a:cs typeface="Poppins"/>
                <a:sym typeface="Poppins"/>
              </a:rPr>
              <a:t>Teachers will implement HQIR in all grade levels.</a:t>
            </a:r>
            <a:endParaRPr sz="1900">
              <a:solidFill>
                <a:schemeClr val="dk1"/>
              </a:solidFill>
              <a:latin typeface="Poppins"/>
              <a:ea typeface="Poppins"/>
              <a:cs typeface="Poppins"/>
              <a:sym typeface="Poppins"/>
            </a:endParaRPr>
          </a:p>
          <a:p>
            <a:pPr indent="0" lvl="0" marL="0" rtl="0" algn="l">
              <a:spcBef>
                <a:spcPts val="0"/>
              </a:spcBef>
              <a:spcAft>
                <a:spcPts val="0"/>
              </a:spcAft>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900">
                <a:solidFill>
                  <a:schemeClr val="dk1"/>
                </a:solidFill>
                <a:latin typeface="Poppins"/>
                <a:ea typeface="Poppins"/>
                <a:cs typeface="Poppins"/>
                <a:sym typeface="Poppins"/>
              </a:rPr>
              <a:t>Long Term Goal: </a:t>
            </a:r>
            <a:r>
              <a:rPr lang="en-US" sz="1900">
                <a:solidFill>
                  <a:schemeClr val="dk1"/>
                </a:solidFill>
                <a:latin typeface="Poppins"/>
                <a:ea typeface="Poppins"/>
                <a:cs typeface="Poppins"/>
                <a:sym typeface="Poppins"/>
              </a:rPr>
              <a:t>Improve outcomes in ELA  at all levels as measured by benchmark testing, KSA, and College entrance exams (SAT or ACT)</a:t>
            </a:r>
            <a:endParaRPr sz="1900">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title="3.jpg"/>
          <p:cNvPicPr preferRelativeResize="0"/>
          <p:nvPr/>
        </p:nvPicPr>
        <p:blipFill>
          <a:blip r:embed="rId3">
            <a:alphaModFix/>
          </a:blip>
          <a:stretch>
            <a:fillRect/>
          </a:stretch>
        </p:blipFill>
        <p:spPr>
          <a:xfrm>
            <a:off x="0" y="-12"/>
            <a:ext cx="18288000" cy="10287019"/>
          </a:xfrm>
          <a:prstGeom prst="rect">
            <a:avLst/>
          </a:prstGeom>
          <a:noFill/>
          <a:ln>
            <a:noFill/>
          </a:ln>
        </p:spPr>
      </p:pic>
      <p:pic>
        <p:nvPicPr>
          <p:cNvPr id="96" name="Google Shape;96;p15" title="MASTER DESIGN-11.png"/>
          <p:cNvPicPr preferRelativeResize="0"/>
          <p:nvPr/>
        </p:nvPicPr>
        <p:blipFill rotWithShape="1">
          <a:blip r:embed="rId4">
            <a:alphaModFix/>
          </a:blip>
          <a:srcRect b="0" l="0" r="0" t="0"/>
          <a:stretch/>
        </p:blipFill>
        <p:spPr>
          <a:xfrm>
            <a:off x="2227600" y="743425"/>
            <a:ext cx="14992502" cy="6665226"/>
          </a:xfrm>
          <a:prstGeom prst="rect">
            <a:avLst/>
          </a:prstGeom>
          <a:noFill/>
          <a:ln>
            <a:noFill/>
          </a:ln>
        </p:spPr>
      </p:pic>
      <p:sp>
        <p:nvSpPr>
          <p:cNvPr id="97" name="Google Shape;97;p15"/>
          <p:cNvSpPr txBox="1"/>
          <p:nvPr/>
        </p:nvSpPr>
        <p:spPr>
          <a:xfrm>
            <a:off x="2077425" y="7784075"/>
            <a:ext cx="14216700" cy="125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4700">
                <a:solidFill>
                  <a:schemeClr val="dk1"/>
                </a:solidFill>
                <a:latin typeface="Calibri"/>
                <a:ea typeface="Calibri"/>
                <a:cs typeface="Calibri"/>
                <a:sym typeface="Calibri"/>
              </a:rPr>
              <a:t>2026-2027 Professional Development Plan</a:t>
            </a:r>
            <a:endParaRPr b="1" sz="47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6"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03" name="Google Shape;103;p16"/>
          <p:cNvGraphicFramePr/>
          <p:nvPr/>
        </p:nvGraphicFramePr>
        <p:xfrm>
          <a:off x="1236275" y="2608563"/>
          <a:ext cx="3000000" cy="3000000"/>
        </p:xfrm>
        <a:graphic>
          <a:graphicData uri="http://schemas.openxmlformats.org/drawingml/2006/table">
            <a:tbl>
              <a:tblPr>
                <a:noFill/>
                <a:tableStyleId>{F1ACCCFC-B50D-415D-9C31-2C8AF74B46B6}</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104" name="Google Shape;104;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t>
            </a:r>
            <a:endParaRPr b="1" sz="5400">
              <a:solidFill>
                <a:srgbClr val="0D0D0D"/>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id="109" name="Google Shape;109;p17"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0" name="Google Shape;110;p17"/>
          <p:cNvSpPr txBox="1"/>
          <p:nvPr/>
        </p:nvSpPr>
        <p:spPr>
          <a:xfrm>
            <a:off x="1282050" y="3797400"/>
            <a:ext cx="16054800" cy="3803400"/>
          </a:xfrm>
          <a:prstGeom prst="rect">
            <a:avLst/>
          </a:prstGeom>
          <a:noFill/>
          <a:ln>
            <a:noFill/>
          </a:ln>
        </p:spPr>
        <p:txBody>
          <a:bodyPr anchorCtr="0" anchor="t" bIns="91425" lIns="91425" spcFirstLastPara="1" rIns="91425" wrap="square" tIns="91425">
            <a:noAutofit/>
          </a:bodyPr>
          <a:lstStyle/>
          <a:p>
            <a:pPr indent="0" lvl="0" marL="0" rtl="0" algn="ctr">
              <a:spcBef>
                <a:spcPts val="800"/>
              </a:spcBef>
              <a:spcAft>
                <a:spcPts val="0"/>
              </a:spcAft>
              <a:buNone/>
            </a:pPr>
            <a:r>
              <a:t/>
            </a:r>
            <a:endParaRPr i="1" sz="3000">
              <a:solidFill>
                <a:schemeClr val="dk1"/>
              </a:solidFill>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b="1" lang="en-US" sz="3200" u="sng">
                <a:solidFill>
                  <a:schemeClr val="dk1"/>
                </a:solidFill>
                <a:latin typeface="Times New Roman"/>
                <a:ea typeface="Times New Roman"/>
                <a:cs typeface="Times New Roman"/>
                <a:sym typeface="Times New Roman"/>
              </a:rPr>
              <a:t>Mission</a:t>
            </a:r>
            <a:r>
              <a:rPr b="1" lang="en-US" sz="3200">
                <a:solidFill>
                  <a:schemeClr val="dk1"/>
                </a:solidFill>
                <a:latin typeface="Times New Roman"/>
                <a:ea typeface="Times New Roman"/>
                <a:cs typeface="Times New Roman"/>
                <a:sym typeface="Times New Roman"/>
              </a:rPr>
              <a:t>: </a:t>
            </a:r>
            <a:r>
              <a:rPr b="1" lang="en-US" sz="3200">
                <a:solidFill>
                  <a:schemeClr val="dk1"/>
                </a:solidFill>
                <a:highlight>
                  <a:srgbClr val="FFFFFF"/>
                </a:highlight>
                <a:latin typeface="Times New Roman"/>
                <a:ea typeface="Times New Roman"/>
                <a:cs typeface="Times New Roman"/>
                <a:sym typeface="Times New Roman"/>
              </a:rPr>
              <a:t>To provide equitable and quality instructional experiences for the whole student.</a:t>
            </a:r>
            <a:endParaRPr b="1" sz="3200">
              <a:solidFill>
                <a:srgbClr val="666666"/>
              </a:solidFill>
              <a:latin typeface="Times New Roman"/>
              <a:ea typeface="Times New Roman"/>
              <a:cs typeface="Times New Roman"/>
              <a:sym typeface="Times New Roman"/>
            </a:endParaRPr>
          </a:p>
          <a:p>
            <a:pPr indent="0" lvl="0" marL="0" rtl="0" algn="ctr">
              <a:lnSpc>
                <a:spcPct val="115000"/>
              </a:lnSpc>
              <a:spcBef>
                <a:spcPts val="0"/>
              </a:spcBef>
              <a:spcAft>
                <a:spcPts val="0"/>
              </a:spcAft>
              <a:buClr>
                <a:schemeClr val="dk1"/>
              </a:buClr>
              <a:buSzPts val="1100"/>
              <a:buFont typeface="Arial"/>
              <a:buNone/>
            </a:pPr>
            <a:r>
              <a:rPr b="1" lang="en-US" sz="3200" u="sng">
                <a:solidFill>
                  <a:schemeClr val="dk1"/>
                </a:solidFill>
                <a:latin typeface="Times New Roman"/>
                <a:ea typeface="Times New Roman"/>
                <a:cs typeface="Times New Roman"/>
                <a:sym typeface="Times New Roman"/>
              </a:rPr>
              <a:t>Vision</a:t>
            </a:r>
            <a:r>
              <a:rPr b="1" lang="en-US" sz="3200">
                <a:solidFill>
                  <a:schemeClr val="dk1"/>
                </a:solidFill>
                <a:latin typeface="Times New Roman"/>
                <a:ea typeface="Times New Roman"/>
                <a:cs typeface="Times New Roman"/>
                <a:sym typeface="Times New Roman"/>
              </a:rPr>
              <a:t>: To prepare all students with the skills they need for the future. </a:t>
            </a:r>
            <a:endParaRPr b="1" i="1" sz="5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2700">
              <a:solidFill>
                <a:schemeClr val="dk1"/>
              </a:solidFill>
              <a:latin typeface="Poppins"/>
              <a:ea typeface="Poppins"/>
              <a:cs typeface="Poppins"/>
              <a:sym typeface="Poppins"/>
            </a:endParaRPr>
          </a:p>
          <a:p>
            <a:pPr indent="0" lvl="0" marL="0" rtl="0" algn="l">
              <a:lnSpc>
                <a:spcPct val="115000"/>
              </a:lnSpc>
              <a:spcBef>
                <a:spcPts val="0"/>
              </a:spcBef>
              <a:spcAft>
                <a:spcPts val="1200"/>
              </a:spcAft>
              <a:buNone/>
            </a:pPr>
            <a:r>
              <a:t/>
            </a:r>
            <a:endParaRPr sz="3400">
              <a:solidFill>
                <a:schemeClr val="dk1"/>
              </a:solidFill>
              <a:latin typeface="Poppins"/>
              <a:ea typeface="Poppins"/>
              <a:cs typeface="Poppins"/>
              <a:sym typeface="Poppins"/>
            </a:endParaRPr>
          </a:p>
        </p:txBody>
      </p:sp>
      <p:sp>
        <p:nvSpPr>
          <p:cNvPr id="111" name="Google Shape;111;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sp>
        <p:nvSpPr>
          <p:cNvPr id="112" name="Google Shape;112;p17"/>
          <p:cNvSpPr txBox="1"/>
          <p:nvPr/>
        </p:nvSpPr>
        <p:spPr>
          <a:xfrm>
            <a:off x="3032250" y="935175"/>
            <a:ext cx="13120800" cy="17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pic>
        <p:nvPicPr>
          <p:cNvPr id="113" name="Google Shape;113;p17"/>
          <p:cNvPicPr preferRelativeResize="0"/>
          <p:nvPr/>
        </p:nvPicPr>
        <p:blipFill>
          <a:blip r:embed="rId4">
            <a:alphaModFix/>
          </a:blip>
          <a:stretch>
            <a:fillRect/>
          </a:stretch>
        </p:blipFill>
        <p:spPr>
          <a:xfrm>
            <a:off x="968250" y="1144250"/>
            <a:ext cx="16351501" cy="2284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1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9" name="Google Shape;119;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120" name="Google Shape;120;p18"/>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425450" lvl="0" marL="457200" rtl="0" algn="l">
              <a:lnSpc>
                <a:spcPct val="115000"/>
              </a:lnSpc>
              <a:spcBef>
                <a:spcPts val="0"/>
              </a:spcBef>
              <a:spcAft>
                <a:spcPts val="0"/>
              </a:spcAft>
              <a:buClr>
                <a:schemeClr val="dk1"/>
              </a:buClr>
              <a:buSzPts val="3100"/>
              <a:buFont typeface="Poppins"/>
              <a:buChar char="●"/>
            </a:pPr>
            <a:r>
              <a:rPr b="1" lang="en-US" sz="3500">
                <a:solidFill>
                  <a:schemeClr val="dk1"/>
                </a:solidFill>
                <a:latin typeface="Poppins"/>
                <a:ea typeface="Poppins"/>
                <a:cs typeface="Poppins"/>
                <a:sym typeface="Poppins"/>
              </a:rPr>
              <a:t>APs - </a:t>
            </a:r>
            <a:r>
              <a:rPr lang="en-US" sz="3500">
                <a:solidFill>
                  <a:schemeClr val="dk1"/>
                </a:solidFill>
                <a:latin typeface="Poppins"/>
                <a:ea typeface="Poppins"/>
                <a:cs typeface="Poppins"/>
                <a:sym typeface="Poppins"/>
              </a:rPr>
              <a:t>Christy Burden, Kyle Roach</a:t>
            </a:r>
            <a:endParaRPr b="1" sz="3500">
              <a:solidFill>
                <a:schemeClr val="dk1"/>
              </a:solidFill>
              <a:latin typeface="Poppins"/>
              <a:ea typeface="Poppins"/>
              <a:cs typeface="Poppins"/>
              <a:sym typeface="Poppins"/>
            </a:endParaRPr>
          </a:p>
          <a:p>
            <a:pPr indent="-425450" lvl="0" marL="457200" rtl="0" algn="l">
              <a:lnSpc>
                <a:spcPct val="115000"/>
              </a:lnSpc>
              <a:spcBef>
                <a:spcPts val="0"/>
              </a:spcBef>
              <a:spcAft>
                <a:spcPts val="0"/>
              </a:spcAft>
              <a:buClr>
                <a:schemeClr val="dk1"/>
              </a:buClr>
              <a:buSzPts val="3100"/>
              <a:buFont typeface="Poppins"/>
              <a:buChar char="●"/>
            </a:pPr>
            <a:r>
              <a:rPr b="1" lang="en-US" sz="3500">
                <a:solidFill>
                  <a:schemeClr val="dk1"/>
                </a:solidFill>
                <a:latin typeface="Poppins"/>
                <a:ea typeface="Poppins"/>
                <a:cs typeface="Poppins"/>
                <a:sym typeface="Poppins"/>
              </a:rPr>
              <a:t>Coaches: </a:t>
            </a:r>
            <a:r>
              <a:rPr lang="en-US" sz="3500">
                <a:solidFill>
                  <a:schemeClr val="dk1"/>
                </a:solidFill>
                <a:latin typeface="Poppins"/>
                <a:ea typeface="Poppins"/>
                <a:cs typeface="Poppins"/>
                <a:sym typeface="Poppins"/>
              </a:rPr>
              <a:t>Beau Kaelin, , Jennifer Fletcher, Christy Turbeville</a:t>
            </a:r>
            <a:endParaRPr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Counselors:  </a:t>
            </a:r>
            <a:r>
              <a:rPr lang="en-US" sz="3500">
                <a:solidFill>
                  <a:schemeClr val="dk1"/>
                </a:solidFill>
                <a:latin typeface="Poppins"/>
                <a:ea typeface="Poppins"/>
                <a:cs typeface="Poppins"/>
                <a:sym typeface="Poppins"/>
              </a:rPr>
              <a:t>Beth Root, Katie Newton</a:t>
            </a:r>
            <a:endParaRPr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Principal:</a:t>
            </a:r>
            <a:r>
              <a:rPr lang="en-US" sz="3500">
                <a:solidFill>
                  <a:schemeClr val="dk1"/>
                </a:solidFill>
                <a:latin typeface="Poppins"/>
                <a:ea typeface="Poppins"/>
                <a:cs typeface="Poppins"/>
                <a:sym typeface="Poppins"/>
              </a:rPr>
              <a:t> Joe Pat Lee</a:t>
            </a:r>
            <a:endParaRPr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lang="en-US" sz="3500">
                <a:solidFill>
                  <a:schemeClr val="dk1"/>
                </a:solidFill>
                <a:latin typeface="Poppins"/>
                <a:ea typeface="Poppins"/>
                <a:cs typeface="Poppins"/>
                <a:sym typeface="Poppins"/>
              </a:rPr>
              <a:t>Staff Survey Responses</a:t>
            </a:r>
            <a:endParaRPr sz="3500">
              <a:solidFill>
                <a:schemeClr val="dk1"/>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9"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26" name="Google Shape;126;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127" name="Google Shape;127;p19"/>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fontScale="92500" lnSpcReduction="20000"/>
          </a:bodyPr>
          <a:lstStyle/>
          <a:p>
            <a:pPr indent="0" lvl="0" marL="0" rtl="0" algn="l">
              <a:lnSpc>
                <a:spcPct val="115000"/>
              </a:lnSpc>
              <a:spcBef>
                <a:spcPts val="0"/>
              </a:spcBef>
              <a:spcAft>
                <a:spcPts val="0"/>
              </a:spcAft>
              <a:buNone/>
            </a:pPr>
            <a:r>
              <a:rPr lang="en-US" sz="3300">
                <a:solidFill>
                  <a:schemeClr val="dk1"/>
                </a:solidFill>
                <a:latin typeface="Poppins"/>
                <a:ea typeface="Poppins"/>
                <a:cs typeface="Poppins"/>
                <a:sym typeface="Poppins"/>
              </a:rPr>
              <a:t>Professional learning is regularly addressed during weekly leadership team meetings that include administrators, counselors, and instructional coaches. Our instructional coach, Beau Kaelin, maintains consistent communication with teachers and continuously assesses staff needs. Both student and teacher needs are identified through ongoing data discussions in PLCs, weekly Instructional Leadership Team (ILT) meetings, and Leadership Team Meetings (LTM). Additionally, our Bullitt Central was surveyed to make sure that our leadership remains informed of staff needs and priorities.</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1"/>
              </a:solidFill>
              <a:latin typeface="Poppins"/>
              <a:ea typeface="Poppins"/>
              <a:cs typeface="Poppins"/>
              <a:sym typeface="Poppins"/>
            </a:endParaRPr>
          </a:p>
          <a:p>
            <a:pPr indent="0" lvl="0" marL="0" rtl="0" algn="l">
              <a:spcBef>
                <a:spcPts val="1200"/>
              </a:spcBef>
              <a:spcAft>
                <a:spcPts val="0"/>
              </a:spcAft>
              <a:buNone/>
            </a:pPr>
            <a:r>
              <a:t/>
            </a:r>
            <a:endParaRPr sz="1700">
              <a:solidFill>
                <a:schemeClr val="dk1"/>
              </a:solidFill>
              <a:latin typeface="Poppins"/>
              <a:ea typeface="Poppins"/>
              <a:cs typeface="Poppins"/>
              <a:sym typeface="Poppins"/>
            </a:endParaRPr>
          </a:p>
        </p:txBody>
      </p:sp>
      <p:sp>
        <p:nvSpPr>
          <p:cNvPr id="128" name="Google Shape;128;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34" name="Google Shape;134;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135" name="Google Shape;135;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Clr>
                <a:schemeClr val="dk1"/>
              </a:buClr>
              <a:buSzPts val="275"/>
              <a:buFont typeface="Arial"/>
              <a:buNone/>
            </a:pPr>
            <a:r>
              <a:rPr lang="en-US" sz="8773" u="sng">
                <a:solidFill>
                  <a:schemeClr val="hlink"/>
                </a:solidFill>
                <a:latin typeface="Poppins"/>
                <a:ea typeface="Poppins"/>
                <a:cs typeface="Poppins"/>
                <a:sym typeface="Poppins"/>
                <a:hlinkClick r:id="rId4"/>
              </a:rPr>
              <a:t>BCHS Needs Assessment</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chemeClr val="dk1"/>
              </a:solidFill>
              <a:latin typeface="Poppins"/>
              <a:ea typeface="Poppins"/>
              <a:cs typeface="Poppins"/>
              <a:sym typeface="Poppins"/>
            </a:endParaRPr>
          </a:p>
          <a:p>
            <a:pPr indent="-437723" lvl="0" marL="457200" rtl="0" algn="l">
              <a:lnSpc>
                <a:spcPct val="115000"/>
              </a:lnSpc>
              <a:spcBef>
                <a:spcPts val="1200"/>
              </a:spcBef>
              <a:spcAft>
                <a:spcPts val="0"/>
              </a:spcAft>
              <a:buClr>
                <a:schemeClr val="dk1"/>
              </a:buClr>
              <a:buSzPct val="100000"/>
              <a:buFont typeface="Poppins"/>
              <a:buChar char="●"/>
            </a:pPr>
            <a:r>
              <a:rPr lang="en-US" sz="13173">
                <a:solidFill>
                  <a:schemeClr val="dk1"/>
                </a:solidFill>
                <a:latin typeface="Poppins"/>
                <a:ea typeface="Poppins"/>
                <a:cs typeface="Poppins"/>
                <a:sym typeface="Poppins"/>
              </a:rPr>
              <a:t>KCWP 2: Design and Deliver Instruction</a:t>
            </a:r>
            <a:endParaRPr sz="13173">
              <a:solidFill>
                <a:schemeClr val="dk1"/>
              </a:solidFill>
              <a:latin typeface="Poppins"/>
              <a:ea typeface="Poppins"/>
              <a:cs typeface="Poppins"/>
              <a:sym typeface="Poppins"/>
            </a:endParaRPr>
          </a:p>
          <a:p>
            <a:pPr indent="-437723" lvl="1" marL="914400" rtl="0" algn="l">
              <a:lnSpc>
                <a:spcPct val="115000"/>
              </a:lnSpc>
              <a:spcBef>
                <a:spcPts val="0"/>
              </a:spcBef>
              <a:spcAft>
                <a:spcPts val="0"/>
              </a:spcAft>
              <a:buClr>
                <a:schemeClr val="dk1"/>
              </a:buClr>
              <a:buSzPct val="100000"/>
              <a:buFont typeface="Poppins"/>
              <a:buChar char="○"/>
            </a:pPr>
            <a:r>
              <a:rPr lang="en-US" sz="13173">
                <a:solidFill>
                  <a:schemeClr val="dk1"/>
                </a:solidFill>
                <a:latin typeface="Poppins"/>
                <a:ea typeface="Poppins"/>
                <a:cs typeface="Poppins"/>
                <a:sym typeface="Poppins"/>
              </a:rPr>
              <a:t> HQIRs in math and English</a:t>
            </a:r>
            <a:endParaRPr sz="13173">
              <a:solidFill>
                <a:schemeClr val="dk1"/>
              </a:solidFill>
              <a:latin typeface="Poppins"/>
              <a:ea typeface="Poppins"/>
              <a:cs typeface="Poppins"/>
              <a:sym typeface="Poppins"/>
            </a:endParaRPr>
          </a:p>
          <a:p>
            <a:pPr indent="-437723" lvl="1" marL="914400" rtl="0" algn="l">
              <a:lnSpc>
                <a:spcPct val="115000"/>
              </a:lnSpc>
              <a:spcBef>
                <a:spcPts val="0"/>
              </a:spcBef>
              <a:spcAft>
                <a:spcPts val="0"/>
              </a:spcAft>
              <a:buClr>
                <a:schemeClr val="dk1"/>
              </a:buClr>
              <a:buSzPct val="100000"/>
              <a:buFont typeface="Poppins"/>
              <a:buChar char="○"/>
            </a:pPr>
            <a:r>
              <a:rPr lang="en-US" sz="13173">
                <a:solidFill>
                  <a:schemeClr val="dk1"/>
                </a:solidFill>
                <a:latin typeface="Poppins"/>
                <a:ea typeface="Poppins"/>
                <a:cs typeface="Poppins"/>
                <a:sym typeface="Poppins"/>
              </a:rPr>
              <a:t>Authentic Assessment</a:t>
            </a:r>
            <a:endParaRPr sz="13173">
              <a:solidFill>
                <a:schemeClr val="dk1"/>
              </a:solidFill>
              <a:latin typeface="Poppins"/>
              <a:ea typeface="Poppins"/>
              <a:cs typeface="Poppins"/>
              <a:sym typeface="Poppins"/>
            </a:endParaRPr>
          </a:p>
          <a:p>
            <a:pPr indent="-437723" lvl="0" marL="457200" rtl="0" algn="l">
              <a:lnSpc>
                <a:spcPct val="115000"/>
              </a:lnSpc>
              <a:spcBef>
                <a:spcPts val="0"/>
              </a:spcBef>
              <a:spcAft>
                <a:spcPts val="0"/>
              </a:spcAft>
              <a:buClr>
                <a:schemeClr val="dk1"/>
              </a:buClr>
              <a:buSzPct val="100000"/>
              <a:buFont typeface="Poppins"/>
              <a:buChar char="●"/>
            </a:pPr>
            <a:r>
              <a:rPr lang="en-US" sz="13173">
                <a:solidFill>
                  <a:schemeClr val="dk1"/>
                </a:solidFill>
                <a:latin typeface="Poppins"/>
                <a:ea typeface="Poppins"/>
                <a:cs typeface="Poppins"/>
                <a:sym typeface="Poppins"/>
              </a:rPr>
              <a:t> KCWP 4: Review, Analyze and Apply Data Results</a:t>
            </a:r>
            <a:endParaRPr sz="131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16941">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10868">
                <a:solidFill>
                  <a:srgbClr val="0D0D0D"/>
                </a:solidFill>
                <a:highlight>
                  <a:schemeClr val="lt1"/>
                </a:highlight>
                <a:latin typeface="Poppins"/>
                <a:ea typeface="Poppins"/>
                <a:cs typeface="Poppins"/>
                <a:sym typeface="Poppins"/>
              </a:rPr>
              <a:t>Explanation of how this relates to school goals here: </a:t>
            </a:r>
            <a:endParaRPr sz="10868">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10868">
                <a:solidFill>
                  <a:srgbClr val="0D0D0D"/>
                </a:solidFill>
                <a:highlight>
                  <a:schemeClr val="lt1"/>
                </a:highlight>
                <a:latin typeface="Poppins"/>
                <a:ea typeface="Poppins"/>
                <a:cs typeface="Poppins"/>
                <a:sym typeface="Poppins"/>
              </a:rPr>
              <a:t>These are our CSIP goals. We are focusing on increasing P/D in math and reading and reducing novice in both math and reading.</a:t>
            </a:r>
            <a:endParaRPr sz="16941">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136" name="Google Shape;136;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21"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2" name="Google Shape;142;p21"/>
          <p:cNvGraphicFramePr/>
          <p:nvPr/>
        </p:nvGraphicFramePr>
        <p:xfrm>
          <a:off x="598163" y="2141200"/>
          <a:ext cx="3000000" cy="3000000"/>
        </p:xfrm>
        <a:graphic>
          <a:graphicData uri="http://schemas.openxmlformats.org/drawingml/2006/table">
            <a:tbl>
              <a:tblPr>
                <a:noFill/>
                <a:tableStyleId>{8D950E38-47EA-43A3-96EA-DAA82A5CD181}</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T.H.R.I.V.E. Academy</a:t>
                      </a:r>
                      <a:r>
                        <a:rPr lang="en-US" sz="1600">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(2024–2025),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2024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2025 </a:t>
                      </a:r>
                      <a:r>
                        <a:rPr b="1" lang="en-US" sz="1600">
                          <a:latin typeface="Poppins"/>
                          <a:ea typeface="Poppins"/>
                          <a:cs typeface="Poppins"/>
                          <a:sym typeface="Poppins"/>
                        </a:rPr>
                        <a:t>Completion:</a:t>
                      </a:r>
                      <a:r>
                        <a:rPr lang="en-US" sz="1600">
                          <a:latin typeface="Poppins"/>
                          <a:ea typeface="Poppins"/>
                          <a:cs typeface="Poppins"/>
                          <a:sym typeface="Poppins"/>
                        </a:rPr>
                        <a:t> May 2025</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3" name="Google Shape;143;p21"/>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Support – T.H.R.I.V.E. Mentorship Program</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a structured mentorship program pairing 100% of new teachers with an experienced T.H.R.I.V.E. mentor.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600">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22"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9" name="Google Shape;149;p22"/>
          <p:cNvGraphicFramePr/>
          <p:nvPr/>
        </p:nvGraphicFramePr>
        <p:xfrm>
          <a:off x="598163" y="2141200"/>
          <a:ext cx="3000000" cy="3000000"/>
        </p:xfrm>
        <a:graphic>
          <a:graphicData uri="http://schemas.openxmlformats.org/drawingml/2006/table">
            <a:tbl>
              <a:tblPr>
                <a:noFill/>
                <a:tableStyleId>{8D950E38-47EA-43A3-96EA-DAA82A5CD181}</a:tableStyleId>
              </a:tblPr>
              <a:tblGrid>
                <a:gridCol w="2483150"/>
                <a:gridCol w="4303225"/>
                <a:gridCol w="3314400"/>
                <a:gridCol w="31274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sz="1500">
                          <a:solidFill>
                            <a:schemeClr val="dk1"/>
                          </a:solidFill>
                          <a:latin typeface="Poppins"/>
                          <a:ea typeface="Poppins"/>
                          <a:cs typeface="Poppins"/>
                          <a:sym typeface="Poppins"/>
                        </a:rPr>
                        <a:t>Description of Activity:</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rPr b="1" lang="en-US" sz="1500">
                          <a:solidFill>
                            <a:schemeClr val="dk1"/>
                          </a:solidFill>
                          <a:latin typeface="Poppins"/>
                          <a:ea typeface="Poppins"/>
                          <a:cs typeface="Poppins"/>
                          <a:sym typeface="Poppins"/>
                        </a:rPr>
                        <a:t>Math Medic(HQIR) and CommonLit (HQIR)</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500">
                          <a:solidFill>
                            <a:schemeClr val="dk1"/>
                          </a:solidFill>
                          <a:latin typeface="Poppins"/>
                          <a:ea typeface="Poppins"/>
                          <a:cs typeface="Poppins"/>
                          <a:sym typeface="Poppins"/>
                        </a:rPr>
                        <a:t>Teachers will participate in training aligned to the Kentucky Danielson Framework for Teaching to strengthen instruction and increase rigor in the classroom. They will learn how to give reading and math benchmark assessments, review and understand the data, and use that information to better meet individual student needs. Teachers will also focus on using HQIR math materials effectively and adjusting instruction to challenge students at higher levels while providing the right support for all learners.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 </a:t>
                      </a:r>
                      <a:r>
                        <a:rPr lang="en-US" sz="1500">
                          <a:latin typeface="Poppins"/>
                          <a:ea typeface="Poppins"/>
                          <a:cs typeface="Poppins"/>
                          <a:sym typeface="Poppins"/>
                        </a:rPr>
                        <a:t>new teachers</a:t>
                      </a:r>
                      <a:endParaRPr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endParaRPr b="1"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evidence of grade-level rigorous instruction aligned to HQIR</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Growth in formative and curriculum-based assessment data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Implementation of HQIR, growth in instructional delivery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Gather and analyzing data to determine and making informed next steps in student mastery of standards</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 teacher capacity around the HQIR and data</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Data Gathered:</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Unit and lesson plans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Classroom formative and summative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Benchmark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ELS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 minutes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coaches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Principal</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Assistant Principal</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Teachers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Weekly lesson checks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3x/yr benchmarks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Weekly PLC data review in PLC</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 collaboration around student learning, results, and next steps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coach site visits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PLCPResentations to Admin twice yearly</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 implementation and delivery of instruction</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 student proficiency and standard mastery in units</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Benchmark goals met</a:t>
                      </a:r>
                      <a:endParaRPr sz="1500">
                        <a:solidFill>
                          <a:schemeClr val="dk1"/>
                        </a:solidFill>
                        <a:latin typeface="Poppins"/>
                        <a:ea typeface="Poppins"/>
                        <a:cs typeface="Poppins"/>
                        <a:sym typeface="Poppins"/>
                      </a:endParaRPr>
                    </a:p>
                    <a:p>
                      <a:pPr indent="0" lvl="0" marL="457200" rtl="0" algn="l">
                        <a:spcBef>
                          <a:spcPts val="0"/>
                        </a:spcBef>
                        <a:spcAft>
                          <a:spcPts val="0"/>
                        </a:spcAft>
                        <a:buNone/>
                      </a:pPr>
                      <a:r>
                        <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New teacher Mathmedic training July (# hours TBD)</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CommonLit training for ELA/ECE teachers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 admin visits during PLC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(no PL hours)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JAnuary 2027</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Special Education instructional coach, principal, assistant principal.</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Math Medic Platform</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CommonLit platform</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District</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District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0" name="Google Shape;150;p22"/>
          <p:cNvSpPr txBox="1"/>
          <p:nvPr/>
        </p:nvSpPr>
        <p:spPr>
          <a:xfrm>
            <a:off x="529575" y="120000"/>
            <a:ext cx="176097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900">
                <a:solidFill>
                  <a:schemeClr val="dk1"/>
                </a:solidFill>
                <a:latin typeface="Poppins"/>
                <a:ea typeface="Poppins"/>
                <a:cs typeface="Poppins"/>
                <a:sym typeface="Poppins"/>
              </a:rPr>
              <a:t>Focus Area: </a:t>
            </a:r>
            <a:r>
              <a:rPr lang="en-US" sz="1900">
                <a:solidFill>
                  <a:schemeClr val="dk1"/>
                </a:solidFill>
                <a:latin typeface="Poppins"/>
                <a:ea typeface="Poppins"/>
                <a:cs typeface="Poppins"/>
                <a:sym typeface="Poppins"/>
              </a:rPr>
              <a:t>Math Instruction and Assessment / Implementation of HQIR - Math Medic (Math proficiency from 26%-41% by spring 2029)</a:t>
            </a:r>
            <a:endParaRPr b="1"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900">
                <a:solidFill>
                  <a:schemeClr val="dk1"/>
                </a:solidFill>
                <a:latin typeface="Poppins"/>
                <a:ea typeface="Poppins"/>
                <a:cs typeface="Poppins"/>
                <a:sym typeface="Poppins"/>
              </a:rPr>
              <a:t>Short Term Goal: </a:t>
            </a:r>
            <a:r>
              <a:rPr lang="en-US" sz="1900">
                <a:solidFill>
                  <a:schemeClr val="dk1"/>
                </a:solidFill>
                <a:latin typeface="Poppins"/>
                <a:ea typeface="Poppins"/>
                <a:cs typeface="Poppins"/>
                <a:sym typeface="Poppins"/>
              </a:rPr>
              <a:t>Teachers will implement HQIR in all grade levels.</a:t>
            </a:r>
            <a:endParaRPr sz="1900">
              <a:solidFill>
                <a:schemeClr val="dk1"/>
              </a:solidFill>
              <a:latin typeface="Poppins"/>
              <a:ea typeface="Poppins"/>
              <a:cs typeface="Poppins"/>
              <a:sym typeface="Poppins"/>
            </a:endParaRPr>
          </a:p>
          <a:p>
            <a:pPr indent="0" lvl="0" marL="0" rtl="0" algn="l">
              <a:spcBef>
                <a:spcPts val="0"/>
              </a:spcBef>
              <a:spcAft>
                <a:spcPts val="0"/>
              </a:spcAft>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900">
                <a:solidFill>
                  <a:schemeClr val="dk1"/>
                </a:solidFill>
                <a:latin typeface="Poppins"/>
                <a:ea typeface="Poppins"/>
                <a:cs typeface="Poppins"/>
                <a:sym typeface="Poppins"/>
              </a:rPr>
              <a:t>Long Term Goal: </a:t>
            </a:r>
            <a:r>
              <a:rPr lang="en-US" sz="1900">
                <a:solidFill>
                  <a:schemeClr val="dk1"/>
                </a:solidFill>
                <a:latin typeface="Poppins"/>
                <a:ea typeface="Poppins"/>
                <a:cs typeface="Poppins"/>
                <a:sym typeface="Poppins"/>
              </a:rPr>
              <a:t>Improve outcomes in mathematics at all levels as measured by benchmark testing, KSA, and College entrance exams (SAT or ACT)</a:t>
            </a:r>
            <a:endParaRPr sz="190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