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10287000" cx="18288000"/>
  <p:notesSz cx="6858000" cy="9144000"/>
  <p:embeddedFontLst>
    <p:embeddedFont>
      <p:font typeface="Merriweather Sans"/>
      <p:regular r:id="rId20"/>
      <p:bold r:id="rId21"/>
      <p:italic r:id="rId22"/>
      <p:boldItalic r:id="rId23"/>
    </p:embeddedFont>
    <p:embeddedFont>
      <p:font typeface="Poppins"/>
      <p:regular r:id="rId24"/>
      <p:bold r:id="rId25"/>
      <p:italic r:id="rId26"/>
      <p:boldItalic r:id="rId27"/>
    </p:embeddedFont>
    <p:embeddedFont>
      <p:font typeface="Inter"/>
      <p:regular r:id="rId28"/>
      <p:bold r:id="rId29"/>
      <p:italic r:id="rId30"/>
      <p:boldItalic r:id="rId31"/>
    </p:embeddedFont>
    <p:embeddedFont>
      <p:font typeface="Poppins Light"/>
      <p:regular r:id="rId32"/>
      <p:bold r:id="rId33"/>
      <p:italic r:id="rId34"/>
      <p:boldItalic r:id="rId35"/>
    </p:embeddedFont>
    <p:embeddedFont>
      <p:font typeface="Poppins Medium"/>
      <p:regular r:id="rId36"/>
      <p:bold r:id="rId37"/>
      <p:italic r:id="rId38"/>
      <p:boldItalic r:id="rId39"/>
    </p:embeddedFont>
    <p:embeddedFont>
      <p:font typeface="Poppins ExtraBold"/>
      <p:bold r:id="rId40"/>
      <p:boldItalic r:id="rId41"/>
    </p:embeddedFont>
    <p:embeddedFont>
      <p:font typeface="Merriweather Sans Light"/>
      <p:regular r:id="rId42"/>
      <p:bold r:id="rId43"/>
      <p:italic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2297E65-9C57-47A9-971D-402806545B6E}">
  <a:tblStyle styleId="{52297E65-9C57-47A9-971D-402806545B6E}"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1308229-25C1-49C3-B707-58A60058FC41}"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oppinsExtraBold-bold.fntdata"/><Relationship Id="rId42" Type="http://schemas.openxmlformats.org/officeDocument/2006/relationships/font" Target="fonts/MerriweatherSansLight-regular.fntdata"/><Relationship Id="rId41" Type="http://schemas.openxmlformats.org/officeDocument/2006/relationships/font" Target="fonts/PoppinsExtraBold-boldItalic.fntdata"/><Relationship Id="rId44" Type="http://schemas.openxmlformats.org/officeDocument/2006/relationships/font" Target="fonts/MerriweatherSansLight-italic.fntdata"/><Relationship Id="rId43" Type="http://schemas.openxmlformats.org/officeDocument/2006/relationships/font" Target="fonts/MerriweatherSansLight-bold.fntdata"/><Relationship Id="rId46" Type="http://schemas.openxmlformats.org/officeDocument/2006/relationships/font" Target="fonts/OpenSans-regular.fntdata"/><Relationship Id="rId45" Type="http://schemas.openxmlformats.org/officeDocument/2006/relationships/font" Target="fonts/MerriweatherSans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boldItalic.fntdata"/><Relationship Id="rId30" Type="http://schemas.openxmlformats.org/officeDocument/2006/relationships/font" Target="fonts/Inter-italic.fntdata"/><Relationship Id="rId33" Type="http://schemas.openxmlformats.org/officeDocument/2006/relationships/font" Target="fonts/PoppinsLight-bold.fntdata"/><Relationship Id="rId32" Type="http://schemas.openxmlformats.org/officeDocument/2006/relationships/font" Target="fonts/PoppinsLight-regular.fntdata"/><Relationship Id="rId35" Type="http://schemas.openxmlformats.org/officeDocument/2006/relationships/font" Target="fonts/PoppinsLight-boldItalic.fntdata"/><Relationship Id="rId34" Type="http://schemas.openxmlformats.org/officeDocument/2006/relationships/font" Target="fonts/PoppinsLight-italic.fntdata"/><Relationship Id="rId37" Type="http://schemas.openxmlformats.org/officeDocument/2006/relationships/font" Target="fonts/PoppinsMedium-bold.fntdata"/><Relationship Id="rId36" Type="http://schemas.openxmlformats.org/officeDocument/2006/relationships/font" Target="fonts/PoppinsMedium-regular.fntdata"/><Relationship Id="rId39" Type="http://schemas.openxmlformats.org/officeDocument/2006/relationships/font" Target="fonts/PoppinsMedium-boldItalic.fntdata"/><Relationship Id="rId38" Type="http://schemas.openxmlformats.org/officeDocument/2006/relationships/font" Target="fonts/PoppinsMedium-italic.fntdata"/><Relationship Id="rId20" Type="http://schemas.openxmlformats.org/officeDocument/2006/relationships/font" Target="fonts/MerriweatherSans-regular.fntdata"/><Relationship Id="rId22" Type="http://schemas.openxmlformats.org/officeDocument/2006/relationships/font" Target="fonts/MerriweatherSans-italic.fntdata"/><Relationship Id="rId21" Type="http://schemas.openxmlformats.org/officeDocument/2006/relationships/font" Target="fonts/MerriweatherSans-bold.fntdata"/><Relationship Id="rId24" Type="http://schemas.openxmlformats.org/officeDocument/2006/relationships/font" Target="fonts/Poppins-regular.fntdata"/><Relationship Id="rId23" Type="http://schemas.openxmlformats.org/officeDocument/2006/relationships/font" Target="fonts/MerriweatherSans-boldItalic.fntdata"/><Relationship Id="rId26" Type="http://schemas.openxmlformats.org/officeDocument/2006/relationships/font" Target="fonts/Poppins-italic.fntdata"/><Relationship Id="rId25" Type="http://schemas.openxmlformats.org/officeDocument/2006/relationships/font" Target="fonts/Poppins-bold.fntdata"/><Relationship Id="rId28" Type="http://schemas.openxmlformats.org/officeDocument/2006/relationships/font" Target="fonts/Inter-regular.fntdata"/><Relationship Id="rId27" Type="http://schemas.openxmlformats.org/officeDocument/2006/relationships/font" Target="fonts/Poppins-boldItalic.fntdata"/><Relationship Id="rId29" Type="http://schemas.openxmlformats.org/officeDocument/2006/relationships/font" Target="fonts/Inter-bold.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c479462a64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c479462a64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db53cbd2bc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db53cbd2b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db53cbd2b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db53cbd2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db53cbd2bc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db53cbd2bc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d1d2b6912e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d1d2b6912e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e79f5b944c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e79f5b944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hyperlink" Target="https://docs.google.com/spreadsheets/d/1dG4yeQH-8upP8ffyh3gN-9prZlIjblwIs3vq3CwxlEA/edit?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4"/>
          <p:cNvSpPr txBox="1"/>
          <p:nvPr/>
        </p:nvSpPr>
        <p:spPr>
          <a:xfrm>
            <a:off x="920375" y="556750"/>
            <a:ext cx="12052500" cy="1430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5700">
                <a:solidFill>
                  <a:schemeClr val="dk1"/>
                </a:solidFill>
                <a:latin typeface="Poppins ExtraBold"/>
                <a:ea typeface="Poppins ExtraBold"/>
                <a:cs typeface="Poppins ExtraBold"/>
                <a:sym typeface="Poppins ExtraBold"/>
              </a:rPr>
              <a:t>Directions</a:t>
            </a:r>
            <a:endParaRPr sz="5700">
              <a:solidFill>
                <a:schemeClr val="dk1"/>
              </a:solidFill>
              <a:latin typeface="Poppins ExtraBold"/>
              <a:ea typeface="Poppins ExtraBold"/>
              <a:cs typeface="Poppins ExtraBold"/>
              <a:sym typeface="Poppins ExtraBold"/>
            </a:endParaRPr>
          </a:p>
        </p:txBody>
      </p:sp>
      <p:sp>
        <p:nvSpPr>
          <p:cNvPr id="90" name="Google Shape;90;p14"/>
          <p:cNvSpPr txBox="1"/>
          <p:nvPr/>
        </p:nvSpPr>
        <p:spPr>
          <a:xfrm>
            <a:off x="1012725" y="1770125"/>
            <a:ext cx="16203300" cy="8440200"/>
          </a:xfrm>
          <a:prstGeom prst="rect">
            <a:avLst/>
          </a:prstGeom>
          <a:noFill/>
          <a:ln>
            <a:noFill/>
          </a:ln>
        </p:spPr>
        <p:txBody>
          <a:bodyPr anchorCtr="0" anchor="t" bIns="91425" lIns="91425" spcFirstLastPara="1" rIns="91425" wrap="square" tIns="91425">
            <a:normAutofit/>
          </a:bodyPr>
          <a:lstStyle/>
          <a:p>
            <a:pPr indent="-381000" lvl="0" marL="457200" rtl="0" algn="l">
              <a:lnSpc>
                <a:spcPct val="115000"/>
              </a:lnSpc>
              <a:spcBef>
                <a:spcPts val="0"/>
              </a:spcBef>
              <a:spcAft>
                <a:spcPts val="0"/>
              </a:spcAft>
              <a:buClr>
                <a:schemeClr val="dk1"/>
              </a:buClr>
              <a:buSzPts val="2400"/>
              <a:buFont typeface="Poppins Medium"/>
              <a:buAutoNum type="arabicPeriod"/>
            </a:pPr>
            <a:r>
              <a:rPr lang="en-US" sz="2400" strike="sngStrike">
                <a:solidFill>
                  <a:schemeClr val="dk1"/>
                </a:solidFill>
                <a:latin typeface="Poppins Medium"/>
                <a:ea typeface="Poppins Medium"/>
                <a:cs typeface="Poppins Medium"/>
                <a:sym typeface="Poppins Medium"/>
              </a:rPr>
              <a:t>Add your Schools mission on slide 4</a:t>
            </a:r>
            <a:endParaRPr sz="2400" strike="sngStrike">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strike="sngStrike">
                <a:solidFill>
                  <a:schemeClr val="dk1"/>
                </a:solidFill>
                <a:latin typeface="Poppins Medium"/>
                <a:ea typeface="Poppins Medium"/>
                <a:cs typeface="Poppins Medium"/>
                <a:sym typeface="Poppins Medium"/>
              </a:rPr>
              <a:t>On slide 5 include the persons involved in your planning process</a:t>
            </a:r>
            <a:endParaRPr sz="2400" strike="sngStrike">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strike="sngStrike">
                <a:solidFill>
                  <a:schemeClr val="dk1"/>
                </a:solidFill>
                <a:latin typeface="Poppins Medium"/>
                <a:ea typeface="Poppins Medium"/>
                <a:cs typeface="Poppins Medium"/>
                <a:sym typeface="Poppins Medium"/>
              </a:rPr>
              <a:t>On slide 6 describe your planning process. </a:t>
            </a:r>
            <a:endParaRPr sz="2400" strike="sngStrike">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slide 7 link in your CSIP needs assessment.  Include your top two focus areas of improvement based on your needs assessment and how these relate to your school goals. </a:t>
            </a:r>
            <a:endParaRPr sz="2400">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latin typeface="Poppins Medium"/>
                <a:ea typeface="Poppins Medium"/>
                <a:cs typeface="Poppins Medium"/>
                <a:sym typeface="Poppins Medium"/>
              </a:rPr>
              <a:t>On your professional learning slides, add your focus area, as well as short and long term goals.  These can be your CSIP goals.  </a:t>
            </a:r>
            <a:endParaRPr sz="2400">
              <a:solidFill>
                <a:schemeClr val="dk1"/>
              </a:solidFill>
              <a:latin typeface="Poppins Medium"/>
              <a:ea typeface="Poppins Medium"/>
              <a:cs typeface="Poppins Medium"/>
              <a:sym typeface="Poppins Medium"/>
            </a:endParaRPr>
          </a:p>
          <a:p>
            <a:pPr indent="-355600" lvl="1" marL="914400" rtl="0" algn="l">
              <a:lnSpc>
                <a:spcPct val="115000"/>
              </a:lnSpc>
              <a:spcBef>
                <a:spcPts val="0"/>
              </a:spcBef>
              <a:spcAft>
                <a:spcPts val="0"/>
              </a:spcAft>
              <a:buClr>
                <a:schemeClr val="dk1"/>
              </a:buClr>
              <a:buSzPts val="2000"/>
              <a:buFont typeface="Poppins Light"/>
              <a:buAutoNum type="alphaLcPeriod"/>
            </a:pPr>
            <a:r>
              <a:rPr lang="en-US" sz="2000">
                <a:solidFill>
                  <a:schemeClr val="dk1"/>
                </a:solidFill>
                <a:latin typeface="Poppins Light"/>
                <a:ea typeface="Poppins Light"/>
                <a:cs typeface="Poppins Light"/>
                <a:sym typeface="Poppins Light"/>
              </a:rPr>
              <a:t>Include: </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Professional learning activity and description of activity</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Targeted audience &amp; intended learning outcomes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Monitoring &amp; ongoing supports- respond to the questions in the column</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Indicators of success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State, end date and # of hours</a:t>
            </a:r>
            <a:endParaRPr sz="2000">
              <a:solidFill>
                <a:schemeClr val="dk1"/>
              </a:solidFill>
              <a:latin typeface="Poppins Light"/>
              <a:ea typeface="Poppins Light"/>
              <a:cs typeface="Poppins Light"/>
              <a:sym typeface="Poppins Light"/>
            </a:endParaRPr>
          </a:p>
          <a:p>
            <a:pPr indent="-355600" lvl="2" marL="1371600" rtl="0" algn="l">
              <a:lnSpc>
                <a:spcPct val="115000"/>
              </a:lnSpc>
              <a:spcBef>
                <a:spcPts val="0"/>
              </a:spcBef>
              <a:spcAft>
                <a:spcPts val="0"/>
              </a:spcAft>
              <a:buClr>
                <a:schemeClr val="dk1"/>
              </a:buClr>
              <a:buSzPts val="2000"/>
              <a:buFont typeface="Poppins Light"/>
              <a:buAutoNum type="romanLcPeriod"/>
            </a:pPr>
            <a:r>
              <a:rPr lang="en-US" sz="2000">
                <a:solidFill>
                  <a:schemeClr val="dk1"/>
                </a:solidFill>
                <a:latin typeface="Poppins Light"/>
                <a:ea typeface="Poppins Light"/>
                <a:cs typeface="Poppins Light"/>
                <a:sym typeface="Poppins Light"/>
              </a:rPr>
              <a:t>Resources, Estimated Cost, &amp; Funding Source</a:t>
            </a:r>
            <a:endParaRPr sz="2000">
              <a:solidFill>
                <a:schemeClr val="dk1"/>
              </a:solidFill>
              <a:latin typeface="Poppins Light"/>
              <a:ea typeface="Poppins Light"/>
              <a:cs typeface="Poppins Light"/>
              <a:sym typeface="Poppins Light"/>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strike="sngStrike">
                <a:solidFill>
                  <a:schemeClr val="dk1"/>
                </a:solidFill>
                <a:latin typeface="Poppins Medium"/>
                <a:ea typeface="Poppins Medium"/>
                <a:cs typeface="Poppins Medium"/>
                <a:sym typeface="Poppins Medium"/>
              </a:rPr>
              <a:t>See slide 8 for an example of a professional learning activity slide.</a:t>
            </a:r>
            <a:endParaRPr sz="2400" strike="sngStrike">
              <a:solidFill>
                <a:schemeClr val="dk1"/>
              </a:solidFill>
              <a:latin typeface="Poppins Medium"/>
              <a:ea typeface="Poppins Medium"/>
              <a:cs typeface="Poppins Medium"/>
              <a:sym typeface="Poppins Medium"/>
            </a:endParaRPr>
          </a:p>
          <a:p>
            <a:pPr indent="-381000" lvl="0" marL="457200" rtl="0" algn="l">
              <a:lnSpc>
                <a:spcPct val="115000"/>
              </a:lnSpc>
              <a:spcBef>
                <a:spcPts val="0"/>
              </a:spcBef>
              <a:spcAft>
                <a:spcPts val="0"/>
              </a:spcAft>
              <a:buClr>
                <a:schemeClr val="dk1"/>
              </a:buClr>
              <a:buSzPts val="2400"/>
              <a:buFont typeface="Poppins Medium"/>
              <a:buAutoNum type="arabicPeriod"/>
            </a:pPr>
            <a:r>
              <a:rPr lang="en-US" sz="2400">
                <a:solidFill>
                  <a:schemeClr val="dk1"/>
                </a:solidFill>
                <a:highlight>
                  <a:srgbClr val="FFE599"/>
                </a:highlight>
                <a:latin typeface="Poppins Medium"/>
                <a:ea typeface="Poppins Medium"/>
                <a:cs typeface="Poppins Medium"/>
                <a:sym typeface="Poppins Medium"/>
              </a:rPr>
              <a:t>Submit to Brandy Howard and CC Kim Lee with SBDM approval by April 23rd. </a:t>
            </a:r>
            <a:endParaRPr sz="2400">
              <a:solidFill>
                <a:schemeClr val="dk1"/>
              </a:solidFill>
              <a:highlight>
                <a:srgbClr val="FFFFFF"/>
              </a:highlight>
              <a:latin typeface="Poppins Medium"/>
              <a:ea typeface="Poppins Medium"/>
              <a:cs typeface="Poppins Medium"/>
              <a:sym typeface="Poppi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3"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56" name="Google Shape;156;p23"/>
          <p:cNvGraphicFramePr/>
          <p:nvPr/>
        </p:nvGraphicFramePr>
        <p:xfrm>
          <a:off x="598163" y="2141200"/>
          <a:ext cx="3000000" cy="3000000"/>
        </p:xfrm>
        <a:graphic>
          <a:graphicData uri="http://schemas.openxmlformats.org/drawingml/2006/table">
            <a:tbl>
              <a:tblPr>
                <a:noFill/>
                <a:tableStyleId>{41308229-25C1-49C3-B707-58A60058FC41}</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800825">
                <a:tc>
                  <a:txBody>
                    <a:bodyPr/>
                    <a:lstStyle/>
                    <a:p>
                      <a:pPr indent="0" lvl="0" marL="0" rtl="0" algn="l">
                        <a:spcBef>
                          <a:spcPts val="0"/>
                        </a:spcBef>
                        <a:spcAft>
                          <a:spcPts val="0"/>
                        </a:spcAft>
                        <a:buNone/>
                      </a:pPr>
                      <a:r>
                        <a:rPr b="1" lang="en-US" sz="1600">
                          <a:latin typeface="Poppins"/>
                          <a:ea typeface="Poppins"/>
                          <a:cs typeface="Poppins"/>
                          <a:sym typeface="Poppins"/>
                        </a:rPr>
                        <a:t>New Teacher Orientation &amp; T.H.R.I.V.E. Academy</a:t>
                      </a:r>
                      <a:r>
                        <a:rPr lang="en-US" sz="1600">
                          <a:latin typeface="Poppins"/>
                          <a:ea typeface="Poppins"/>
                          <a:cs typeface="Poppins"/>
                          <a:sym typeface="Poppins"/>
                        </a:rPr>
                        <a:t> THRIVE Academy equips new teachers with practical strategies aligned to HQIR implementation, classroom management, instructional planning, formative assessment, and professionalism. The program includes structured mentorship, coaching cycles, and responsive support sessions to ensure teachers move beyond survival to sustained effectiveness.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500">
                          <a:latin typeface="Poppins"/>
                          <a:ea typeface="Poppins"/>
                          <a:cs typeface="Poppins"/>
                          <a:sym typeface="Poppins"/>
                        </a:rPr>
                        <a:t>Target Audience:</a:t>
                      </a:r>
                      <a:r>
                        <a:rPr lang="en-US" sz="1500">
                          <a:latin typeface="Poppins"/>
                          <a:ea typeface="Poppins"/>
                          <a:cs typeface="Poppins"/>
                          <a:sym typeface="Poppins"/>
                        </a:rPr>
                        <a:t> All newly hired certified teachers (2026–2027), including those new to the profession and those new to BCPS implementing HQIR in reading and/or math.</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Intended Results:</a:t>
                      </a:r>
                      <a:r>
                        <a:rPr lang="en-US" sz="1500">
                          <a:latin typeface="Poppins"/>
                          <a:ea typeface="Poppins"/>
                          <a:cs typeface="Poppins"/>
                          <a:sym typeface="Poppins"/>
                        </a:rPr>
                        <a:t>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Student Outcomes:</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evidence of grade-level rigorous instruction aligned to HQIR</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formative and curriculum-based assessment data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student proficiency on priority standards </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Practices: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implementation of HQIR-aligned lesson planning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Growth in instructional delivery and classroom management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Regular use of student work analysis to inform instruction</a:t>
                      </a:r>
                      <a:endParaRPr sz="1500">
                        <a:latin typeface="Poppins"/>
                        <a:ea typeface="Poppins"/>
                        <a:cs typeface="Poppins"/>
                        <a:sym typeface="Poppins"/>
                      </a:endParaRPr>
                    </a:p>
                    <a:p>
                      <a:pPr indent="0" lvl="0" marL="0" rtl="0" algn="l">
                        <a:spcBef>
                          <a:spcPts val="0"/>
                        </a:spcBef>
                        <a:spcAft>
                          <a:spcPts val="0"/>
                        </a:spcAft>
                        <a:buNone/>
                      </a:pPr>
                      <a:r>
                        <a:rPr b="1" lang="en-US" sz="1500">
                          <a:latin typeface="Poppins"/>
                          <a:ea typeface="Poppins"/>
                          <a:cs typeface="Poppins"/>
                          <a:sym typeface="Poppins"/>
                        </a:rPr>
                        <a:t>Educator Beliefs &amp; Efficacy:</a:t>
                      </a:r>
                      <a:r>
                        <a:rPr lang="en-US" sz="1500">
                          <a:latin typeface="Poppins"/>
                          <a:ea typeface="Poppins"/>
                          <a:cs typeface="Poppins"/>
                          <a:sym typeface="Poppins"/>
                        </a:rPr>
                        <a:t>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teacher confidence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perception belonging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Improved retention of new teachers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a:latin typeface="Poppins"/>
                          <a:ea typeface="Poppins"/>
                          <a:cs typeface="Poppins"/>
                          <a:sym typeface="Poppins"/>
                        </a:rPr>
                        <a:t>Monitoring for Evidence of Implementation:</a:t>
                      </a:r>
                      <a:r>
                        <a:rPr lang="en-US">
                          <a:latin typeface="Poppins"/>
                          <a:ea typeface="Poppins"/>
                          <a:cs typeface="Poppins"/>
                          <a:sym typeface="Poppins"/>
                        </a:rPr>
                        <a:t> </a:t>
                      </a:r>
                      <a:r>
                        <a:rPr b="1" lang="en-US">
                          <a:latin typeface="Poppins"/>
                          <a:ea typeface="Poppins"/>
                          <a:cs typeface="Poppins"/>
                          <a:sym typeface="Poppins"/>
                        </a:rPr>
                        <a:t>Data Gathered:</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Classroom observation &amp; walkthrough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Student work samples (Inkwire)</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Curriculum-based &amp; common formative assessment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Mentor meeting logs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data</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Session attendance records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Responsible Parties: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Mentors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Coaches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Building Administrators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New Teachers (artifact submission)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Frequency of Analysis: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mentor check-ins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review of observation &amp; student data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Mid-year &amp; end-of-year survey analysis </a:t>
                      </a:r>
                      <a:endParaRPr>
                        <a:latin typeface="Poppins"/>
                        <a:ea typeface="Poppins"/>
                        <a:cs typeface="Poppins"/>
                        <a:sym typeface="Poppins"/>
                      </a:endParaRPr>
                    </a:p>
                    <a:p>
                      <a:pPr indent="0" lvl="0" marL="0" rtl="0" algn="l">
                        <a:spcBef>
                          <a:spcPts val="0"/>
                        </a:spcBef>
                        <a:spcAft>
                          <a:spcPts val="0"/>
                        </a:spcAft>
                        <a:buNone/>
                      </a:pPr>
                      <a:r>
                        <a:rPr b="1" lang="en-US">
                          <a:latin typeface="Poppins"/>
                          <a:ea typeface="Poppins"/>
                          <a:cs typeface="Poppins"/>
                          <a:sym typeface="Poppins"/>
                        </a:rPr>
                        <a:t>Ongoing Supports:</a:t>
                      </a:r>
                      <a:r>
                        <a:rPr lang="en-US">
                          <a:latin typeface="Poppins"/>
                          <a:ea typeface="Poppins"/>
                          <a:cs typeface="Poppins"/>
                          <a:sym typeface="Poppins"/>
                        </a:rPr>
                        <a: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Monthly structured mentor/mentee protocol meetings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Instructional coaching cycles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Quarterly district THRIVE cohort sessions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THRIVE Urgent Care rapid-response support </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Administrator evaluation conference alignment</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100% of new teachers paired with a trained mentor within 30 days of hire</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90%+ attendance in required THRIVE sessions</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Demonstrated improvement in observation rubric scores from fall to spring</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Walkthrough evidence of HQIR-aligned instruction</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Positive growth in teacher efficacy survey results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Increased new teacher retention compared to previous year </a:t>
                      </a:r>
                      <a:endParaRPr sz="1500">
                        <a:latin typeface="Poppins"/>
                        <a:ea typeface="Poppins"/>
                        <a:cs typeface="Poppins"/>
                        <a:sym typeface="Poppins"/>
                      </a:endParaRPr>
                    </a:p>
                    <a:p>
                      <a:pPr indent="-323850" lvl="0" marL="457200" rtl="0" algn="l">
                        <a:spcBef>
                          <a:spcPts val="0"/>
                        </a:spcBef>
                        <a:spcAft>
                          <a:spcPts val="0"/>
                        </a:spcAft>
                        <a:buSzPts val="1500"/>
                        <a:buFont typeface="Poppins"/>
                        <a:buChar char="●"/>
                      </a:pPr>
                      <a:r>
                        <a:rPr lang="en-US" sz="1500">
                          <a:latin typeface="Poppins"/>
                          <a:ea typeface="Poppins"/>
                          <a:cs typeface="Poppins"/>
                          <a:sym typeface="Poppins"/>
                        </a:rPr>
                        <a:t>Documented evidence of monthly mentor meetings</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 New Teacher Orientation (6 hours) </a:t>
                      </a:r>
                      <a:r>
                        <a:rPr b="1" lang="en-US" sz="1600">
                          <a:latin typeface="Poppins"/>
                          <a:ea typeface="Poppins"/>
                          <a:cs typeface="Poppins"/>
                          <a:sym typeface="Poppins"/>
                        </a:rPr>
                        <a:t>Ongoing:</a:t>
                      </a:r>
                      <a:r>
                        <a:rPr lang="en-US" sz="1600">
                          <a:latin typeface="Poppins"/>
                          <a:ea typeface="Poppins"/>
                          <a:cs typeface="Poppins"/>
                          <a:sym typeface="Poppins"/>
                        </a:rPr>
                        <a:t> Up to 6 additional THRIVE Academy hours throughout school year Monthly mentor meetings Quarterly cohort sessions </a:t>
                      </a:r>
                      <a:r>
                        <a:rPr b="1" lang="en-US" sz="1600">
                          <a:latin typeface="Poppins"/>
                          <a:ea typeface="Poppins"/>
                          <a:cs typeface="Poppins"/>
                          <a:sym typeface="Poppins"/>
                        </a:rPr>
                        <a:t>Mid-Year Review:</a:t>
                      </a:r>
                      <a:r>
                        <a:rPr lang="en-US" sz="1600">
                          <a:latin typeface="Poppins"/>
                          <a:ea typeface="Poppins"/>
                          <a:cs typeface="Poppins"/>
                          <a:sym typeface="Poppins"/>
                        </a:rPr>
                        <a:t> January 2027 </a:t>
                      </a: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r>
                        <a:rPr lang="en-US" sz="1600">
                          <a:latin typeface="Poppins"/>
                          <a:ea typeface="Poppins"/>
                          <a:cs typeface="Poppins"/>
                          <a:sym typeface="Poppins"/>
                        </a:rPr>
                        <a:t> T.H.R.I.V.E. Mentors, Instructional Coaches, Administrators, Professional Learning Coordinator </a:t>
                      </a:r>
                      <a:r>
                        <a:rPr b="1" lang="en-US" sz="1600">
                          <a:latin typeface="Poppins"/>
                          <a:ea typeface="Poppins"/>
                          <a:cs typeface="Poppins"/>
                          <a:sym typeface="Poppins"/>
                        </a:rPr>
                        <a:t>Technology &amp; Tools:</a:t>
                      </a:r>
                      <a:r>
                        <a:rPr lang="en-US" sz="1600">
                          <a:latin typeface="Poppins"/>
                          <a:ea typeface="Poppins"/>
                          <a:cs typeface="Poppins"/>
                          <a:sym typeface="Poppins"/>
                        </a:rPr>
                        <a:t> Inkwire platform, survey tools, observation rubrics, HQIR materials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Mentor check-ins, optional observation release time </a:t>
                      </a:r>
                      <a:r>
                        <a:rPr b="1" lang="en-US" sz="1600">
                          <a:latin typeface="Poppins"/>
                          <a:ea typeface="Poppins"/>
                          <a:cs typeface="Poppins"/>
                          <a:sym typeface="Poppins"/>
                        </a:rPr>
                        <a:t>Estimated Cost:</a:t>
                      </a:r>
                      <a:r>
                        <a:rPr lang="en-US" sz="1600">
                          <a:latin typeface="Poppins"/>
                          <a:ea typeface="Poppins"/>
                          <a:cs typeface="Poppins"/>
                          <a:sym typeface="Poppins"/>
                        </a:rPr>
                        <a:t> District-funded (no cost to schools) </a:t>
                      </a:r>
                      <a:r>
                        <a:rPr b="1" lang="en-US" sz="1600">
                          <a:latin typeface="Poppins"/>
                          <a:ea typeface="Poppins"/>
                          <a:cs typeface="Poppins"/>
                          <a:sym typeface="Poppins"/>
                        </a:rPr>
                        <a:t>Funding Sources:</a:t>
                      </a:r>
                      <a:r>
                        <a:rPr lang="en-US" sz="1600">
                          <a:latin typeface="Poppins"/>
                          <a:ea typeface="Poppins"/>
                          <a:cs typeface="Poppins"/>
                          <a:sym typeface="Poppins"/>
                        </a:rPr>
                        <a:t> District General Fund Professional Learning Allocation Title II (if applicable)</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7" name="Google Shape;157;p23"/>
          <p:cNvSpPr txBox="1"/>
          <p:nvPr/>
        </p:nvSpPr>
        <p:spPr>
          <a:xfrm>
            <a:off x="529575" y="120000"/>
            <a:ext cx="17609700" cy="173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Support – T.H.R.I.V.E. Mentorship Program</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a structured mentorship program pairing 100% of new teachers with an experienced T.H.R.I.V.E. mentor.</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100% of new teachers will complete the T.H.R.I.V.E. program, demonstrating measurable growth in instructional effectiveness, teacher efficacy, and retention, resulting in improved student outcomes.</a:t>
            </a:r>
            <a:endParaRPr sz="1600">
              <a:solidFill>
                <a:schemeClr val="dk1"/>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4"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63" name="Google Shape;163;p24"/>
          <p:cNvGraphicFramePr/>
          <p:nvPr/>
        </p:nvGraphicFramePr>
        <p:xfrm>
          <a:off x="598163" y="2141200"/>
          <a:ext cx="3000000" cy="3000000"/>
        </p:xfrm>
        <a:graphic>
          <a:graphicData uri="http://schemas.openxmlformats.org/drawingml/2006/table">
            <a:tbl>
              <a:tblPr>
                <a:noFill/>
                <a:tableStyleId>{41308229-25C1-49C3-B707-58A60058FC41}</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600">
                          <a:latin typeface="Poppins"/>
                          <a:ea typeface="Poppins"/>
                          <a:cs typeface="Poppins"/>
                          <a:sym typeface="Poppins"/>
                        </a:rPr>
                        <a:t>Restorative practices</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Training on restorative practices will equip teachers how to handle difficult behavior while maintaining a positive learning environment.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All teachers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 Results:</a:t>
                      </a:r>
                      <a:r>
                        <a:rPr lang="en-US" sz="1600">
                          <a:latin typeface="Poppins"/>
                          <a:ea typeface="Poppins"/>
                          <a:cs typeface="Poppins"/>
                          <a:sym typeface="Poppins"/>
                        </a:rPr>
                        <a:t> Teachers have more tools to handle student behavior issues.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Student Outcomes:</a:t>
                      </a:r>
                      <a:r>
                        <a:rPr lang="en-US" sz="1600">
                          <a:latin typeface="Poppins"/>
                          <a:ea typeface="Poppins"/>
                          <a:cs typeface="Poppins"/>
                          <a:sym typeface="Poppins"/>
                        </a:rPr>
                        <a:t> Increase in positive behavior and relationships</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Practices: </a:t>
                      </a:r>
                      <a:r>
                        <a:rPr lang="en-US" sz="1600">
                          <a:latin typeface="Poppins"/>
                          <a:ea typeface="Poppins"/>
                          <a:cs typeface="Poppins"/>
                          <a:sym typeface="Poppins"/>
                        </a:rPr>
                        <a:t>Implementation of restorative practices when handling student behavior.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Beliefs &amp; Efficacy:</a:t>
                      </a:r>
                      <a:r>
                        <a:rPr lang="en-US" sz="1600">
                          <a:latin typeface="Poppins"/>
                          <a:ea typeface="Poppins"/>
                          <a:cs typeface="Poppins"/>
                          <a:sym typeface="Poppins"/>
                        </a:rPr>
                        <a:t> Increase in positive teacher/student relationships.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a:t>
                      </a:r>
                      <a:endParaRPr b="1"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Observation Data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Student Survey Data</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Admin and Staff</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Ongoing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Routine trainings with staff.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Feedback about positive to negative interactions.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600">
                          <a:latin typeface="Poppins"/>
                          <a:ea typeface="Poppins"/>
                          <a:cs typeface="Poppins"/>
                          <a:sym typeface="Poppins"/>
                        </a:rPr>
                        <a:t>Classroom observations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Improvement of teacher/student relationships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Additional trainings for staff.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January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solidFill>
                            <a:schemeClr val="dk1"/>
                          </a:solidFill>
                          <a:latin typeface="Poppins"/>
                          <a:ea typeface="Poppins"/>
                          <a:cs typeface="Poppins"/>
                          <a:sym typeface="Poppins"/>
                        </a:rPr>
                        <a:t>Facilitated by trained staff at school level and district. </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Bullitt Day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No cost</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No cost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64" name="Google Shape;164;p24"/>
          <p:cNvSpPr txBox="1"/>
          <p:nvPr/>
        </p:nvSpPr>
        <p:spPr>
          <a:xfrm>
            <a:off x="529575" y="120000"/>
            <a:ext cx="17609700" cy="144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Restorative Practices </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Provide professional development in restorative practices to all staff members. </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Implement restorative practices that contribute to the overall improvement of school culture. </a:t>
            </a:r>
            <a:endParaRPr sz="1600">
              <a:solidFill>
                <a:schemeClr val="dk1"/>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25"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70" name="Google Shape;170;p25"/>
          <p:cNvGraphicFramePr/>
          <p:nvPr/>
        </p:nvGraphicFramePr>
        <p:xfrm>
          <a:off x="598163" y="2141200"/>
          <a:ext cx="3000000" cy="3000000"/>
        </p:xfrm>
        <a:graphic>
          <a:graphicData uri="http://schemas.openxmlformats.org/drawingml/2006/table">
            <a:tbl>
              <a:tblPr>
                <a:noFill/>
                <a:tableStyleId>{41308229-25C1-49C3-B707-58A60058FC41}</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iReady (HQIR) and CommonLit (HQIR)</a:t>
                      </a:r>
                      <a:endParaRPr b="1"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Teachers will engage in training on administering benchmarks in reading and math, pulling and analyzing data, utilising personalized tools to address student needs, as well as how to best implement the HQIR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ELA and Math Teachers</a:t>
                      </a:r>
                      <a:endParaRPr sz="1600">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Intended Results:</a:t>
                      </a:r>
                      <a:r>
                        <a:rPr lang="en-US" sz="1500">
                          <a:solidFill>
                            <a:schemeClr val="dk1"/>
                          </a:solidFill>
                          <a:latin typeface="Poppins"/>
                          <a:ea typeface="Poppins"/>
                          <a:cs typeface="Poppins"/>
                          <a:sym typeface="Poppins"/>
                        </a:rPr>
                        <a:t> </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Student Outcomes:</a:t>
                      </a:r>
                      <a:endParaRPr b="1"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evidence of grade-level rigorous instruction aligned to HQIR</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Growth in formative and curriculum-based assessment data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Increased student proficiency on priority standards </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Educator Practices:</a:t>
                      </a:r>
                      <a:endParaRPr b="1"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Implementation of HQIR, growth in instructional delivery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Gather and analyzing data to determine and making informed next steps in student mastery of standards</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Educator Beliefs &amp; Efficacy:</a:t>
                      </a:r>
                      <a:r>
                        <a:rPr lang="en-US" sz="1500">
                          <a:solidFill>
                            <a:schemeClr val="dk1"/>
                          </a:solidFill>
                          <a:latin typeface="Poppins"/>
                          <a:ea typeface="Poppins"/>
                          <a:cs typeface="Poppins"/>
                          <a:sym typeface="Poppins"/>
                        </a:rPr>
                        <a:t>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 teacher capacity around the HQIR and data</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solidFill>
                            <a:schemeClr val="dk1"/>
                          </a:solidFill>
                          <a:latin typeface="Poppins"/>
                          <a:ea typeface="Poppins"/>
                          <a:cs typeface="Poppins"/>
                          <a:sym typeface="Poppins"/>
                        </a:rPr>
                        <a:t>Monitoring for Evidence of Implementation:</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Data Gathered:</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Unit plans</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Classroom formative and summative data</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Benchmark data</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MyPath data</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PLC minutes</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Responsible Parties: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Instructional coaches</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Principal</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Assistant Principal</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Teachers</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Frequency of Analysis: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CFA data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3x/yr benchmarks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Ongoing Supports: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PLC collaboration around student learning, results, and next steps</a:t>
                      </a:r>
                      <a:endParaRPr sz="1600">
                        <a:solidFill>
                          <a:schemeClr val="dk1"/>
                        </a:solidFill>
                        <a:latin typeface="Poppins"/>
                        <a:ea typeface="Poppins"/>
                        <a:cs typeface="Poppins"/>
                        <a:sym typeface="Poppins"/>
                      </a:endParaRPr>
                    </a:p>
                    <a:p>
                      <a:pPr indent="0" lvl="0" marL="457200" rtl="0" algn="l">
                        <a:spcBef>
                          <a:spcPts val="0"/>
                        </a:spcBef>
                        <a:spcAft>
                          <a:spcPts val="0"/>
                        </a:spcAft>
                        <a:buNone/>
                      </a:pPr>
                      <a:r>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Walkthrough evidence of HQIR implementation and delivery of instruction</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 student proficiency and standard mastery in units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Benchmark goals met</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MyPath goals met</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Additional trainings for staff.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January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solidFill>
                            <a:schemeClr val="dk1"/>
                          </a:solidFill>
                          <a:latin typeface="Poppins"/>
                          <a:ea typeface="Poppins"/>
                          <a:cs typeface="Poppins"/>
                          <a:sym typeface="Poppins"/>
                        </a:rPr>
                        <a:t>Facilitated by trained staff at school level and district. </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Bullitt Day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No cost</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No cost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71" name="Google Shape;171;p25"/>
          <p:cNvSpPr txBox="1"/>
          <p:nvPr/>
        </p:nvSpPr>
        <p:spPr>
          <a:xfrm>
            <a:off x="529575" y="120000"/>
            <a:ext cx="17609700" cy="176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Math and ELA instruction &amp; assessment/HQIR support</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Implement HQIR in all grade levels (including </a:t>
            </a:r>
            <a:r>
              <a:rPr lang="en-US" sz="1600">
                <a:solidFill>
                  <a:schemeClr val="dk1"/>
                </a:solidFill>
                <a:latin typeface="Poppins"/>
                <a:ea typeface="Poppins"/>
                <a:cs typeface="Poppins"/>
                <a:sym typeface="Poppins"/>
              </a:rPr>
              <a:t>special</a:t>
            </a:r>
            <a:r>
              <a:rPr lang="en-US" sz="1600">
                <a:solidFill>
                  <a:schemeClr val="dk1"/>
                </a:solidFill>
                <a:latin typeface="Poppins"/>
                <a:ea typeface="Poppins"/>
                <a:cs typeface="Poppins"/>
                <a:sym typeface="Poppins"/>
              </a:rPr>
              <a:t> designed instruction for students with disabilities)</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 </a:t>
            </a:r>
            <a:r>
              <a:rPr lang="en-US" sz="1700">
                <a:solidFill>
                  <a:schemeClr val="dk1"/>
                </a:solidFill>
                <a:latin typeface="Poppins"/>
                <a:ea typeface="Poppins"/>
                <a:cs typeface="Poppins"/>
                <a:sym typeface="Poppins"/>
              </a:rPr>
              <a:t>Implementation of evidence-based instructional practices, and positive teacher feedback on the professional learning experience, thus improving the quality of all student instructional experiences.</a:t>
            </a:r>
            <a:endParaRPr>
              <a:solidFill>
                <a:schemeClr val="dk1"/>
              </a:solidFill>
              <a:latin typeface="Poppins"/>
              <a:ea typeface="Poppins"/>
              <a:cs typeface="Poppins"/>
              <a:sym typeface="Poppi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77" name="Google Shape;177;p26"/>
          <p:cNvGraphicFramePr/>
          <p:nvPr/>
        </p:nvGraphicFramePr>
        <p:xfrm>
          <a:off x="598163" y="2141200"/>
          <a:ext cx="3000000" cy="3000000"/>
        </p:xfrm>
        <a:graphic>
          <a:graphicData uri="http://schemas.openxmlformats.org/drawingml/2006/table">
            <a:tbl>
              <a:tblPr>
                <a:noFill/>
                <a:tableStyleId>{41308229-25C1-49C3-B707-58A60058FC41}</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lang="en-US" sz="1600">
                          <a:latin typeface="Poppins"/>
                          <a:ea typeface="Poppins"/>
                          <a:cs typeface="Poppins"/>
                          <a:sym typeface="Poppins"/>
                        </a:rPr>
                        <a:t>Solution</a:t>
                      </a:r>
                      <a:r>
                        <a:rPr lang="en-US" sz="1600">
                          <a:latin typeface="Poppins"/>
                          <a:ea typeface="Poppins"/>
                          <a:cs typeface="Poppins"/>
                          <a:sym typeface="Poppins"/>
                        </a:rPr>
                        <a:t> Tree - Coteaching book study.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Learn effective coteaching and </a:t>
                      </a:r>
                      <a:r>
                        <a:rPr lang="en-US" sz="1600">
                          <a:latin typeface="Poppins"/>
                          <a:ea typeface="Poppins"/>
                          <a:cs typeface="Poppins"/>
                          <a:sym typeface="Poppins"/>
                        </a:rPr>
                        <a:t>implementation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Coteachers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a:t>
                      </a:r>
                      <a:r>
                        <a:rPr b="1" lang="en-US" sz="1500">
                          <a:solidFill>
                            <a:schemeClr val="dk1"/>
                          </a:solidFill>
                          <a:latin typeface="Poppins"/>
                          <a:ea typeface="Poppins"/>
                          <a:cs typeface="Poppins"/>
                          <a:sym typeface="Poppins"/>
                        </a:rPr>
                        <a:t> Results:</a:t>
                      </a:r>
                      <a:r>
                        <a:rPr lang="en-US" sz="1500">
                          <a:solidFill>
                            <a:schemeClr val="dk1"/>
                          </a:solidFill>
                          <a:latin typeface="Poppins"/>
                          <a:ea typeface="Poppins"/>
                          <a:cs typeface="Poppins"/>
                          <a:sym typeface="Poppins"/>
                        </a:rPr>
                        <a:t> </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Student Outcomes:</a:t>
                      </a:r>
                      <a:endParaRPr b="1"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Stronger supported in the coteach classrooms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Increase access to instruction</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Improved academic achievement</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Greater differentiation</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Stronger engagement</a:t>
                      </a:r>
                      <a:endParaRPr sz="1500">
                        <a:solidFill>
                          <a:schemeClr val="dk1"/>
                        </a:solidFill>
                        <a:latin typeface="Poppins"/>
                        <a:ea typeface="Poppins"/>
                        <a:cs typeface="Poppins"/>
                        <a:sym typeface="Poppins"/>
                      </a:endParaRPr>
                    </a:p>
                    <a:p>
                      <a:pPr indent="0" lvl="0" marL="0" rtl="0" algn="l">
                        <a:spcBef>
                          <a:spcPts val="0"/>
                        </a:spcBef>
                        <a:spcAft>
                          <a:spcPts val="0"/>
                        </a:spcAft>
                        <a:buNone/>
                      </a:pPr>
                      <a:r>
                        <a:rPr b="1" lang="en-US" sz="1500">
                          <a:solidFill>
                            <a:schemeClr val="dk1"/>
                          </a:solidFill>
                          <a:latin typeface="Poppins"/>
                          <a:ea typeface="Poppins"/>
                          <a:cs typeface="Poppins"/>
                          <a:sym typeface="Poppins"/>
                        </a:rPr>
                        <a:t>Educator Practices: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How to incorporate specially designed instruction into the cotaught classroom</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How coteachers can work together in coteaching to be successful</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b="1" lang="en-US" sz="1500">
                          <a:solidFill>
                            <a:schemeClr val="dk1"/>
                          </a:solidFill>
                          <a:latin typeface="Poppins"/>
                          <a:ea typeface="Poppins"/>
                          <a:cs typeface="Poppins"/>
                          <a:sym typeface="Poppins"/>
                        </a:rPr>
                        <a:t>Educator Beliefs &amp; Efficacy:</a:t>
                      </a:r>
                      <a:r>
                        <a:rPr lang="en-US" sz="1500">
                          <a:solidFill>
                            <a:schemeClr val="dk1"/>
                          </a:solidFill>
                          <a:latin typeface="Poppins"/>
                          <a:ea typeface="Poppins"/>
                          <a:cs typeface="Poppins"/>
                          <a:sym typeface="Poppins"/>
                        </a:rPr>
                        <a:t>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Shared ownership of all students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High expectations for all students</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b="1" lang="en-US" sz="1600">
                          <a:latin typeface="Poppins"/>
                          <a:ea typeface="Poppins"/>
                          <a:cs typeface="Poppins"/>
                          <a:sym typeface="Poppins"/>
                        </a:rPr>
                        <a:t>Data Gathered:</a:t>
                      </a:r>
                      <a:endParaRPr b="1" sz="1600">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Monitored via unit plans</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Coplanning documents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Observations </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Responsible Parties: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Coteachers</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Instructional Coaches</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Building Admin</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Frequency of Analysis: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Monthly</a:t>
                      </a:r>
                      <a:endParaRPr sz="1600">
                        <a:solidFill>
                          <a:schemeClr val="dk1"/>
                        </a:solidFill>
                        <a:latin typeface="Poppins"/>
                        <a:ea typeface="Poppins"/>
                        <a:cs typeface="Poppins"/>
                        <a:sym typeface="Poppins"/>
                      </a:endParaRPr>
                    </a:p>
                    <a:p>
                      <a:pPr indent="0" lvl="0" marL="0" rtl="0" algn="l">
                        <a:spcBef>
                          <a:spcPts val="0"/>
                        </a:spcBef>
                        <a:spcAft>
                          <a:spcPts val="0"/>
                        </a:spcAft>
                        <a:buNone/>
                      </a:pPr>
                      <a:r>
                        <a:rPr b="1" lang="en-US" sz="1600">
                          <a:solidFill>
                            <a:schemeClr val="dk1"/>
                          </a:solidFill>
                          <a:latin typeface="Poppins"/>
                          <a:ea typeface="Poppins"/>
                          <a:cs typeface="Poppins"/>
                          <a:sym typeface="Poppins"/>
                        </a:rPr>
                        <a:t>Ongoing Supports:</a:t>
                      </a:r>
                      <a:r>
                        <a:rPr lang="en-US" sz="1600">
                          <a:solidFill>
                            <a:schemeClr val="dk1"/>
                          </a:solidFill>
                          <a:latin typeface="Poppins"/>
                          <a:ea typeface="Poppins"/>
                          <a:cs typeface="Poppins"/>
                          <a:sym typeface="Poppins"/>
                        </a:rPr>
                        <a:t> </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Coaching cycles</a:t>
                      </a:r>
                      <a:endParaRPr sz="1600">
                        <a:solidFill>
                          <a:schemeClr val="dk1"/>
                        </a:solidFill>
                        <a:latin typeface="Poppins"/>
                        <a:ea typeface="Poppins"/>
                        <a:cs typeface="Poppins"/>
                        <a:sym typeface="Poppins"/>
                      </a:endParaRPr>
                    </a:p>
                    <a:p>
                      <a:pPr indent="-330200" lvl="0" marL="457200" rtl="0" algn="l">
                        <a:spcBef>
                          <a:spcPts val="0"/>
                        </a:spcBef>
                        <a:spcAft>
                          <a:spcPts val="0"/>
                        </a:spcAft>
                        <a:buClr>
                          <a:schemeClr val="dk1"/>
                        </a:buClr>
                        <a:buSzPts val="1600"/>
                        <a:buFont typeface="Poppins"/>
                        <a:buChar char="●"/>
                      </a:pPr>
                      <a:r>
                        <a:rPr lang="en-US" sz="1600">
                          <a:solidFill>
                            <a:schemeClr val="dk1"/>
                          </a:solidFill>
                          <a:latin typeface="Poppins"/>
                          <a:ea typeface="Poppins"/>
                          <a:cs typeface="Poppins"/>
                          <a:sym typeface="Poppins"/>
                        </a:rPr>
                        <a:t>Walkthrough data</a:t>
                      </a:r>
                      <a:endParaRPr sz="16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Coteaching pairs utilize coteach models </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Frequency of coplanning</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Balanced instructional roles</a:t>
                      </a:r>
                      <a:endParaRPr sz="1500">
                        <a:solidFill>
                          <a:schemeClr val="dk1"/>
                        </a:solidFill>
                        <a:latin typeface="Poppins"/>
                        <a:ea typeface="Poppins"/>
                        <a:cs typeface="Poppins"/>
                        <a:sym typeface="Poppins"/>
                      </a:endParaRPr>
                    </a:p>
                    <a:p>
                      <a:pPr indent="-323850" lvl="0" marL="457200" rtl="0" algn="l">
                        <a:spcBef>
                          <a:spcPts val="0"/>
                        </a:spcBef>
                        <a:spcAft>
                          <a:spcPts val="0"/>
                        </a:spcAft>
                        <a:buClr>
                          <a:schemeClr val="dk1"/>
                        </a:buClr>
                        <a:buSzPts val="1500"/>
                        <a:buFont typeface="Poppins"/>
                        <a:buChar char="●"/>
                      </a:pPr>
                      <a:r>
                        <a:rPr lang="en-US" sz="1500">
                          <a:solidFill>
                            <a:schemeClr val="dk1"/>
                          </a:solidFill>
                          <a:latin typeface="Poppins"/>
                          <a:ea typeface="Poppins"/>
                          <a:cs typeface="Poppins"/>
                          <a:sym typeface="Poppins"/>
                        </a:rPr>
                        <a:t>Use of differentiated instruction</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Additional trainings for staff.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January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solidFill>
                            <a:schemeClr val="dk1"/>
                          </a:solidFill>
                          <a:latin typeface="Poppins"/>
                          <a:ea typeface="Poppins"/>
                          <a:cs typeface="Poppins"/>
                          <a:sym typeface="Poppins"/>
                        </a:rPr>
                        <a:t>Teachers who have completed the book study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Bullitt Day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No cost (books were already purchased)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No cost</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78" name="Google Shape;178;p26"/>
          <p:cNvSpPr txBox="1"/>
          <p:nvPr/>
        </p:nvSpPr>
        <p:spPr>
          <a:xfrm>
            <a:off x="529575" y="120000"/>
            <a:ext cx="17609700" cy="227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a:t>
            </a:r>
            <a:r>
              <a:rPr lang="en-US" sz="1900">
                <a:solidFill>
                  <a:schemeClr val="dk1"/>
                </a:solidFill>
                <a:latin typeface="Poppins"/>
                <a:ea typeface="Poppins"/>
                <a:cs typeface="Poppins"/>
                <a:sym typeface="Poppins"/>
              </a:rPr>
              <a:t>Students with disabilities (coteach / reading and math)</a:t>
            </a:r>
            <a:r>
              <a:rPr b="1" lang="en-US" sz="2400">
                <a:solidFill>
                  <a:schemeClr val="dk1"/>
                </a:solidFill>
                <a:latin typeface="Poppins"/>
                <a:ea typeface="Poppins"/>
                <a:cs typeface="Poppins"/>
                <a:sym typeface="Poppins"/>
              </a:rPr>
              <a:t> </a:t>
            </a:r>
            <a:endParaRPr b="1" sz="28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.to increase proficiency for students with disabilities. </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lang="en-US" sz="1900">
                <a:solidFill>
                  <a:schemeClr val="dk1"/>
                </a:solidFill>
                <a:latin typeface="Poppins"/>
                <a:ea typeface="Poppins"/>
                <a:cs typeface="Poppins"/>
                <a:sym typeface="Poppins"/>
              </a:rPr>
              <a:t>Implement high-yield instructional strategies that maintain proper rigor for all students, thus improving the quality of instructional experiences and eventually further increasing proficiency for all students, especially students with disabilities.</a:t>
            </a:r>
            <a:endParaRPr sz="19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t/>
            </a:r>
            <a:endParaRPr sz="160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title="3.jpg"/>
          <p:cNvPicPr preferRelativeResize="0"/>
          <p:nvPr/>
        </p:nvPicPr>
        <p:blipFill>
          <a:blip r:embed="rId3">
            <a:alphaModFix/>
          </a:blip>
          <a:stretch>
            <a:fillRect/>
          </a:stretch>
        </p:blipFill>
        <p:spPr>
          <a:xfrm>
            <a:off x="-1" y="0"/>
            <a:ext cx="18288000" cy="10287000"/>
          </a:xfrm>
          <a:prstGeom prst="rect">
            <a:avLst/>
          </a:prstGeom>
          <a:noFill/>
          <a:ln cap="flat" cmpd="sng" w="9525">
            <a:solidFill>
              <a:schemeClr val="accent4"/>
            </a:solidFill>
            <a:prstDash val="solid"/>
            <a:round/>
            <a:headEnd len="sm" w="sm" type="none"/>
            <a:tailEnd len="sm" w="sm" type="none"/>
          </a:ln>
        </p:spPr>
      </p:pic>
      <p:sp>
        <p:nvSpPr>
          <p:cNvPr id="96" name="Google Shape;96;p15"/>
          <p:cNvSpPr txBox="1"/>
          <p:nvPr/>
        </p:nvSpPr>
        <p:spPr>
          <a:xfrm>
            <a:off x="1166725" y="2317050"/>
            <a:ext cx="105006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7200">
                <a:solidFill>
                  <a:srgbClr val="351C75"/>
                </a:solidFill>
                <a:latin typeface="Poppins"/>
                <a:ea typeface="Poppins"/>
                <a:cs typeface="Poppins"/>
                <a:sym typeface="Poppins"/>
              </a:rPr>
              <a:t>Mt. Washington Middle School</a:t>
            </a:r>
            <a:endParaRPr b="1" sz="7200">
              <a:solidFill>
                <a:srgbClr val="351C75"/>
              </a:solidFill>
              <a:latin typeface="Poppins"/>
              <a:ea typeface="Poppins"/>
              <a:cs typeface="Poppins"/>
              <a:sym typeface="Poppins"/>
            </a:endParaRPr>
          </a:p>
          <a:p>
            <a:pPr indent="0" lvl="0" marL="0" rtl="0" algn="l">
              <a:spcBef>
                <a:spcPts val="0"/>
              </a:spcBef>
              <a:spcAft>
                <a:spcPts val="0"/>
              </a:spcAft>
              <a:buNone/>
            </a:pPr>
            <a:r>
              <a:rPr b="1" lang="en-US" sz="7200">
                <a:solidFill>
                  <a:srgbClr val="351C75"/>
                </a:solidFill>
                <a:latin typeface="Poppins"/>
                <a:ea typeface="Poppins"/>
                <a:cs typeface="Poppins"/>
                <a:sym typeface="Poppins"/>
              </a:rPr>
              <a:t>Professional Development Plan</a:t>
            </a:r>
            <a:endParaRPr b="1" sz="7200">
              <a:solidFill>
                <a:srgbClr val="351C75"/>
              </a:solidFill>
              <a:latin typeface="Poppins"/>
              <a:ea typeface="Poppins"/>
              <a:cs typeface="Poppins"/>
              <a:sym typeface="Poppins"/>
            </a:endParaRPr>
          </a:p>
          <a:p>
            <a:pPr indent="0" lvl="0" marL="0" rtl="0" algn="l">
              <a:spcBef>
                <a:spcPts val="0"/>
              </a:spcBef>
              <a:spcAft>
                <a:spcPts val="0"/>
              </a:spcAft>
              <a:buNone/>
            </a:pPr>
            <a:r>
              <a:rPr lang="en-US" sz="3500">
                <a:solidFill>
                  <a:schemeClr val="dk1"/>
                </a:solidFill>
                <a:latin typeface="Poppins"/>
                <a:ea typeface="Poppins"/>
                <a:cs typeface="Poppins"/>
                <a:sym typeface="Poppins"/>
              </a:rPr>
              <a:t>2026-2027</a:t>
            </a:r>
            <a:endParaRPr sz="3500">
              <a:solidFill>
                <a:schemeClr val="dk1"/>
              </a:solidFill>
              <a:latin typeface="Poppins"/>
              <a:ea typeface="Poppins"/>
              <a:cs typeface="Poppins"/>
              <a:sym typeface="Poppins"/>
            </a:endParaRPr>
          </a:p>
        </p:txBody>
      </p:sp>
      <p:pic>
        <p:nvPicPr>
          <p:cNvPr id="97" name="Google Shape;97;p15" title="MASTER DESIGN-01.png"/>
          <p:cNvPicPr preferRelativeResize="0"/>
          <p:nvPr/>
        </p:nvPicPr>
        <p:blipFill>
          <a:blip r:embed="rId4">
            <a:alphaModFix/>
          </a:blip>
          <a:stretch>
            <a:fillRect/>
          </a:stretch>
        </p:blipFill>
        <p:spPr>
          <a:xfrm>
            <a:off x="1166725" y="316875"/>
            <a:ext cx="2110577" cy="211057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6"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03" name="Google Shape;103;p16"/>
          <p:cNvGraphicFramePr/>
          <p:nvPr/>
        </p:nvGraphicFramePr>
        <p:xfrm>
          <a:off x="1236275" y="2608563"/>
          <a:ext cx="3000000" cy="3000000"/>
        </p:xfrm>
        <a:graphic>
          <a:graphicData uri="http://schemas.openxmlformats.org/drawingml/2006/table">
            <a:tbl>
              <a:tblPr>
                <a:noFill/>
                <a:tableStyleId>{52297E65-9C57-47A9-971D-402806545B6E}</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104" name="Google Shape;104;p16"/>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8EC7F"/>
        </a:solidFill>
      </p:bgPr>
    </p:bg>
    <p:spTree>
      <p:nvGrpSpPr>
        <p:cNvPr id="108" name="Shape 108"/>
        <p:cNvGrpSpPr/>
        <p:nvPr/>
      </p:nvGrpSpPr>
      <p:grpSpPr>
        <a:xfrm>
          <a:off x="0" y="0"/>
          <a:ext cx="0" cy="0"/>
          <a:chOff x="0" y="0"/>
          <a:chExt cx="0" cy="0"/>
        </a:xfrm>
      </p:grpSpPr>
      <p:pic>
        <p:nvPicPr>
          <p:cNvPr id="109" name="Google Shape;109;p17" title="3.jpg"/>
          <p:cNvPicPr preferRelativeResize="0"/>
          <p:nvPr/>
        </p:nvPicPr>
        <p:blipFill>
          <a:blip r:embed="rId3">
            <a:alphaModFix/>
          </a:blip>
          <a:stretch>
            <a:fillRect/>
          </a:stretch>
        </p:blipFill>
        <p:spPr>
          <a:xfrm>
            <a:off x="-1" y="0"/>
            <a:ext cx="18288000" cy="10287000"/>
          </a:xfrm>
          <a:prstGeom prst="rect">
            <a:avLst/>
          </a:prstGeom>
          <a:noFill/>
          <a:ln>
            <a:noFill/>
          </a:ln>
        </p:spPr>
      </p:pic>
      <p:sp>
        <p:nvSpPr>
          <p:cNvPr id="110" name="Google Shape;110;p17"/>
          <p:cNvSpPr txBox="1"/>
          <p:nvPr/>
        </p:nvSpPr>
        <p:spPr>
          <a:xfrm>
            <a:off x="2834875" y="577150"/>
            <a:ext cx="14683500" cy="1112700"/>
          </a:xfrm>
          <a:prstGeom prst="rect">
            <a:avLst/>
          </a:prstGeom>
          <a:noFill/>
          <a:ln>
            <a:noFill/>
          </a:ln>
        </p:spPr>
        <p:txBody>
          <a:bodyPr anchorCtr="0" anchor="t" bIns="0" lIns="0" spcFirstLastPara="1" rIns="0" wrap="square" tIns="0">
            <a:spAutoFit/>
          </a:bodyPr>
          <a:lstStyle/>
          <a:p>
            <a:pPr indent="0" lvl="0" marL="0" marR="0" rtl="0" algn="ctr">
              <a:lnSpc>
                <a:spcPct val="109006"/>
              </a:lnSpc>
              <a:spcBef>
                <a:spcPts val="0"/>
              </a:spcBef>
              <a:spcAft>
                <a:spcPts val="0"/>
              </a:spcAft>
              <a:buNone/>
            </a:pPr>
            <a:r>
              <a:rPr b="1" lang="en-US" sz="7229">
                <a:solidFill>
                  <a:srgbClr val="351C75"/>
                </a:solidFill>
                <a:latin typeface="Poppins"/>
                <a:ea typeface="Poppins"/>
                <a:cs typeface="Poppins"/>
                <a:sym typeface="Poppins"/>
              </a:rPr>
              <a:t>Mt. Washington Middle School</a:t>
            </a:r>
            <a:endParaRPr b="1" sz="3000">
              <a:solidFill>
                <a:srgbClr val="351C75"/>
              </a:solidFill>
              <a:latin typeface="Poppins"/>
              <a:ea typeface="Poppins"/>
              <a:cs typeface="Poppins"/>
              <a:sym typeface="Poppins"/>
            </a:endParaRPr>
          </a:p>
        </p:txBody>
      </p:sp>
      <p:sp>
        <p:nvSpPr>
          <p:cNvPr id="111" name="Google Shape;111;p17"/>
          <p:cNvSpPr txBox="1"/>
          <p:nvPr/>
        </p:nvSpPr>
        <p:spPr>
          <a:xfrm>
            <a:off x="1578700" y="2322763"/>
            <a:ext cx="15758100" cy="7011000"/>
          </a:xfrm>
          <a:prstGeom prst="rect">
            <a:avLst/>
          </a:prstGeom>
          <a:solidFill>
            <a:srgbClr val="E8EC7F"/>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b="1" sz="3300" u="sng">
              <a:solidFill>
                <a:schemeClr val="dk1"/>
              </a:solidFill>
              <a:latin typeface="Poppins"/>
              <a:ea typeface="Poppins"/>
              <a:cs typeface="Poppins"/>
              <a:sym typeface="Poppins"/>
            </a:endParaRPr>
          </a:p>
          <a:p>
            <a:pPr indent="0" lvl="0" marL="0" rtl="0" algn="ctr">
              <a:lnSpc>
                <a:spcPct val="115000"/>
              </a:lnSpc>
              <a:spcBef>
                <a:spcPts val="1200"/>
              </a:spcBef>
              <a:spcAft>
                <a:spcPts val="0"/>
              </a:spcAft>
              <a:buNone/>
            </a:pPr>
            <a:r>
              <a:rPr b="1" lang="en-US" sz="3300" u="sng">
                <a:solidFill>
                  <a:srgbClr val="351C75"/>
                </a:solidFill>
                <a:latin typeface="Poppins"/>
                <a:ea typeface="Poppins"/>
                <a:cs typeface="Poppins"/>
                <a:sym typeface="Poppins"/>
              </a:rPr>
              <a:t>Mission</a:t>
            </a:r>
            <a:endParaRPr b="1" sz="3300" u="sng">
              <a:solidFill>
                <a:srgbClr val="351C75"/>
              </a:solidFill>
              <a:latin typeface="Poppins"/>
              <a:ea typeface="Poppins"/>
              <a:cs typeface="Poppins"/>
              <a:sym typeface="Poppins"/>
            </a:endParaRPr>
          </a:p>
          <a:p>
            <a:pPr indent="0" lvl="0" marL="0" rtl="0" algn="ctr">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rPr i="1" lang="en-US" sz="3700">
                <a:solidFill>
                  <a:srgbClr val="351C75"/>
                </a:solidFill>
                <a:latin typeface="Poppins"/>
                <a:ea typeface="Poppins"/>
                <a:cs typeface="Poppins"/>
                <a:sym typeface="Poppins"/>
              </a:rPr>
              <a:t>Celebrating Success, Collaborating Together, Creating Futures</a:t>
            </a:r>
            <a:endParaRPr i="1" sz="3700">
              <a:solidFill>
                <a:srgbClr val="351C75"/>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112" name="Google Shape;112;p17"/>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pic>
        <p:nvPicPr>
          <p:cNvPr id="113" name="Google Shape;113;p17" title="MASTER DESIGN-01.png"/>
          <p:cNvPicPr preferRelativeResize="0"/>
          <p:nvPr/>
        </p:nvPicPr>
        <p:blipFill>
          <a:blip r:embed="rId4">
            <a:alphaModFix/>
          </a:blip>
          <a:stretch>
            <a:fillRect/>
          </a:stretch>
        </p:blipFill>
        <p:spPr>
          <a:xfrm>
            <a:off x="724300" y="61237"/>
            <a:ext cx="2110577" cy="21105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51C75"/>
        </a:solidFill>
      </p:bgPr>
    </p:bg>
    <p:spTree>
      <p:nvGrpSpPr>
        <p:cNvPr id="117" name="Shape 117"/>
        <p:cNvGrpSpPr/>
        <p:nvPr/>
      </p:nvGrpSpPr>
      <p:grpSpPr>
        <a:xfrm>
          <a:off x="0" y="0"/>
          <a:ext cx="0" cy="0"/>
          <a:chOff x="0" y="0"/>
          <a:chExt cx="0" cy="0"/>
        </a:xfrm>
      </p:grpSpPr>
      <p:pic>
        <p:nvPicPr>
          <p:cNvPr id="118" name="Google Shape;118;p1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9" name="Google Shape;119;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rgbClr val="351C75"/>
                </a:solidFill>
                <a:latin typeface="Poppins"/>
                <a:ea typeface="Poppins"/>
                <a:cs typeface="Poppins"/>
                <a:sym typeface="Poppins"/>
              </a:rPr>
              <a:t>Persons Involved in Planning Process</a:t>
            </a:r>
            <a:endParaRPr b="1" sz="6500">
              <a:solidFill>
                <a:srgbClr val="351C75"/>
              </a:solidFill>
              <a:latin typeface="Poppins"/>
              <a:ea typeface="Poppins"/>
              <a:cs typeface="Poppins"/>
              <a:sym typeface="Poppins"/>
            </a:endParaRPr>
          </a:p>
        </p:txBody>
      </p:sp>
      <p:sp>
        <p:nvSpPr>
          <p:cNvPr id="120" name="Google Shape;120;p18"/>
          <p:cNvSpPr txBox="1"/>
          <p:nvPr/>
        </p:nvSpPr>
        <p:spPr>
          <a:xfrm>
            <a:off x="1352775" y="2438175"/>
            <a:ext cx="16025700" cy="6883500"/>
          </a:xfrm>
          <a:prstGeom prst="rect">
            <a:avLst/>
          </a:prstGeom>
          <a:noFill/>
          <a:ln>
            <a:noFill/>
          </a:ln>
        </p:spPr>
        <p:txBody>
          <a:bodyPr anchorCtr="0" anchor="t" bIns="91425" lIns="91425" spcFirstLastPara="1" rIns="91425" wrap="square" tIns="91425">
            <a:normAutofit/>
          </a:bodyPr>
          <a:lstStyle/>
          <a:p>
            <a:pPr indent="-520700" lvl="0" marL="1828800" rtl="0" algn="l">
              <a:lnSpc>
                <a:spcPct val="115000"/>
              </a:lnSpc>
              <a:spcBef>
                <a:spcPts val="0"/>
              </a:spcBef>
              <a:spcAft>
                <a:spcPts val="0"/>
              </a:spcAft>
              <a:buClr>
                <a:srgbClr val="351C75"/>
              </a:buClr>
              <a:buSzPts val="4600"/>
              <a:buFont typeface="Poppins"/>
              <a:buChar char="●"/>
            </a:pPr>
            <a:r>
              <a:rPr lang="en-US" sz="5000">
                <a:solidFill>
                  <a:srgbClr val="351C75"/>
                </a:solidFill>
                <a:latin typeface="Poppins"/>
                <a:ea typeface="Poppins"/>
                <a:cs typeface="Poppins"/>
                <a:sym typeface="Poppins"/>
              </a:rPr>
              <a:t>Tim Ridley, Principal</a:t>
            </a:r>
            <a:endParaRPr sz="5000">
              <a:solidFill>
                <a:srgbClr val="351C75"/>
              </a:solidFill>
              <a:latin typeface="Poppins"/>
              <a:ea typeface="Poppins"/>
              <a:cs typeface="Poppins"/>
              <a:sym typeface="Poppins"/>
            </a:endParaRPr>
          </a:p>
          <a:p>
            <a:pPr indent="-546100" lvl="0" marL="1828800" rtl="0" algn="l">
              <a:lnSpc>
                <a:spcPct val="115000"/>
              </a:lnSpc>
              <a:spcBef>
                <a:spcPts val="0"/>
              </a:spcBef>
              <a:spcAft>
                <a:spcPts val="0"/>
              </a:spcAft>
              <a:buClr>
                <a:srgbClr val="351C75"/>
              </a:buClr>
              <a:buSzPts val="5000"/>
              <a:buFont typeface="Poppins"/>
              <a:buChar char="●"/>
            </a:pPr>
            <a:r>
              <a:rPr lang="en-US" sz="5000">
                <a:solidFill>
                  <a:srgbClr val="351C75"/>
                </a:solidFill>
                <a:latin typeface="Poppins"/>
                <a:ea typeface="Poppins"/>
                <a:cs typeface="Poppins"/>
                <a:sym typeface="Poppins"/>
              </a:rPr>
              <a:t>Kim Lesher, Assistant Principal</a:t>
            </a:r>
            <a:endParaRPr sz="5000">
              <a:solidFill>
                <a:srgbClr val="351C75"/>
              </a:solidFill>
              <a:latin typeface="Poppins"/>
              <a:ea typeface="Poppins"/>
              <a:cs typeface="Poppins"/>
              <a:sym typeface="Poppins"/>
            </a:endParaRPr>
          </a:p>
          <a:p>
            <a:pPr indent="-546100" lvl="0" marL="1828800" rtl="0" algn="l">
              <a:lnSpc>
                <a:spcPct val="115000"/>
              </a:lnSpc>
              <a:spcBef>
                <a:spcPts val="0"/>
              </a:spcBef>
              <a:spcAft>
                <a:spcPts val="0"/>
              </a:spcAft>
              <a:buClr>
                <a:srgbClr val="351C75"/>
              </a:buClr>
              <a:buSzPts val="5000"/>
              <a:buFont typeface="Poppins"/>
              <a:buChar char="●"/>
            </a:pPr>
            <a:r>
              <a:rPr lang="en-US" sz="5000">
                <a:solidFill>
                  <a:srgbClr val="351C75"/>
                </a:solidFill>
                <a:latin typeface="Poppins"/>
                <a:ea typeface="Poppins"/>
                <a:cs typeface="Poppins"/>
                <a:sym typeface="Poppins"/>
              </a:rPr>
              <a:t>Carrie McDaniel, Instructional Coach</a:t>
            </a:r>
            <a:endParaRPr sz="5000">
              <a:solidFill>
                <a:srgbClr val="351C75"/>
              </a:solidFill>
              <a:latin typeface="Poppins"/>
              <a:ea typeface="Poppins"/>
              <a:cs typeface="Poppins"/>
              <a:sym typeface="Poppins"/>
            </a:endParaRPr>
          </a:p>
          <a:p>
            <a:pPr indent="-546100" lvl="0" marL="1828800" rtl="0" algn="l">
              <a:lnSpc>
                <a:spcPct val="115000"/>
              </a:lnSpc>
              <a:spcBef>
                <a:spcPts val="0"/>
              </a:spcBef>
              <a:spcAft>
                <a:spcPts val="0"/>
              </a:spcAft>
              <a:buClr>
                <a:srgbClr val="351C75"/>
              </a:buClr>
              <a:buSzPts val="5000"/>
              <a:buFont typeface="Poppins"/>
              <a:buChar char="●"/>
            </a:pPr>
            <a:r>
              <a:rPr lang="en-US" sz="5000">
                <a:solidFill>
                  <a:srgbClr val="351C75"/>
                </a:solidFill>
                <a:latin typeface="Poppins"/>
                <a:ea typeface="Poppins"/>
                <a:cs typeface="Poppins"/>
                <a:sym typeface="Poppins"/>
              </a:rPr>
              <a:t>Morgan Tierney, MTSS Coach</a:t>
            </a:r>
            <a:endParaRPr sz="5000">
              <a:solidFill>
                <a:srgbClr val="351C75"/>
              </a:solidFill>
              <a:latin typeface="Poppins"/>
              <a:ea typeface="Poppins"/>
              <a:cs typeface="Poppins"/>
              <a:sym typeface="Poppins"/>
            </a:endParaRPr>
          </a:p>
          <a:p>
            <a:pPr indent="-546100" lvl="0" marL="1828800" rtl="0" algn="l">
              <a:lnSpc>
                <a:spcPct val="115000"/>
              </a:lnSpc>
              <a:spcBef>
                <a:spcPts val="0"/>
              </a:spcBef>
              <a:spcAft>
                <a:spcPts val="0"/>
              </a:spcAft>
              <a:buClr>
                <a:srgbClr val="351C75"/>
              </a:buClr>
              <a:buSzPts val="5000"/>
              <a:buFont typeface="Poppins"/>
              <a:buChar char="●"/>
            </a:pPr>
            <a:r>
              <a:rPr lang="en-US" sz="5000">
                <a:solidFill>
                  <a:srgbClr val="351C75"/>
                </a:solidFill>
                <a:latin typeface="Poppins"/>
                <a:ea typeface="Poppins"/>
                <a:cs typeface="Poppins"/>
                <a:sym typeface="Poppins"/>
              </a:rPr>
              <a:t>Christy Fenwick, Counselor</a:t>
            </a:r>
            <a:endParaRPr sz="5000">
              <a:solidFill>
                <a:srgbClr val="351C75"/>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26" name="Google Shape;126;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rgbClr val="351C75"/>
                </a:solidFill>
                <a:latin typeface="Poppins"/>
                <a:ea typeface="Poppins"/>
                <a:cs typeface="Poppins"/>
                <a:sym typeface="Poppins"/>
              </a:rPr>
              <a:t>Description of Planning Process</a:t>
            </a:r>
            <a:endParaRPr b="1" sz="6700">
              <a:solidFill>
                <a:srgbClr val="351C75"/>
              </a:solidFill>
              <a:latin typeface="Poppins"/>
              <a:ea typeface="Poppins"/>
              <a:cs typeface="Poppins"/>
              <a:sym typeface="Poppins"/>
            </a:endParaRPr>
          </a:p>
        </p:txBody>
      </p:sp>
      <p:sp>
        <p:nvSpPr>
          <p:cNvPr id="127" name="Google Shape;127;p19"/>
          <p:cNvSpPr txBox="1"/>
          <p:nvPr/>
        </p:nvSpPr>
        <p:spPr>
          <a:xfrm>
            <a:off x="1434450" y="2497925"/>
            <a:ext cx="16025700" cy="63492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US" sz="4100">
                <a:solidFill>
                  <a:srgbClr val="351C75"/>
                </a:solidFill>
              </a:rPr>
              <a:t>Analyzed: </a:t>
            </a:r>
            <a:endParaRPr b="1"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CSIP results</a:t>
            </a:r>
            <a:endParaRPr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District transformational walkthrough data</a:t>
            </a:r>
            <a:endParaRPr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School walkthrough data</a:t>
            </a:r>
            <a:endParaRPr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PL teacher survey results </a:t>
            </a:r>
            <a:endParaRPr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Classroom observation data</a:t>
            </a:r>
            <a:endParaRPr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Coaching conversations/data</a:t>
            </a:r>
            <a:endParaRPr sz="4100">
              <a:solidFill>
                <a:srgbClr val="351C75"/>
              </a:solidFill>
            </a:endParaRPr>
          </a:p>
          <a:p>
            <a:pPr indent="-488950" lvl="0" marL="1257300" rtl="0" algn="l">
              <a:spcBef>
                <a:spcPts val="0"/>
              </a:spcBef>
              <a:spcAft>
                <a:spcPts val="0"/>
              </a:spcAft>
              <a:buClr>
                <a:srgbClr val="351C75"/>
              </a:buClr>
              <a:buSzPts val="4100"/>
              <a:buChar char="●"/>
            </a:pPr>
            <a:r>
              <a:rPr lang="en-US" sz="4100">
                <a:solidFill>
                  <a:srgbClr val="351C75"/>
                </a:solidFill>
              </a:rPr>
              <a:t>Discussion of professional learning opportunities and needs with staff</a:t>
            </a:r>
            <a:endParaRPr sz="4100">
              <a:solidFill>
                <a:srgbClr val="351C75"/>
              </a:solidFill>
            </a:endParaRPr>
          </a:p>
        </p:txBody>
      </p:sp>
      <p:sp>
        <p:nvSpPr>
          <p:cNvPr id="128" name="Google Shape;128;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34" name="Google Shape;134;p20"/>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rgbClr val="351C75"/>
                </a:solidFill>
                <a:latin typeface="Poppins"/>
                <a:ea typeface="Poppins"/>
                <a:cs typeface="Poppins"/>
                <a:sym typeface="Poppins"/>
              </a:rPr>
              <a:t>Needs Assessment Analysis</a:t>
            </a:r>
            <a:endParaRPr b="1" sz="6700">
              <a:solidFill>
                <a:srgbClr val="351C75"/>
              </a:solidFill>
              <a:latin typeface="Poppins"/>
              <a:ea typeface="Poppins"/>
              <a:cs typeface="Poppins"/>
              <a:sym typeface="Poppins"/>
            </a:endParaRPr>
          </a:p>
        </p:txBody>
      </p:sp>
      <p:sp>
        <p:nvSpPr>
          <p:cNvPr id="135" name="Google Shape;135;p20"/>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lang="en-US" sz="8773" u="sng">
                <a:solidFill>
                  <a:schemeClr val="hlink"/>
                </a:solidFill>
                <a:latin typeface="Poppins"/>
                <a:ea typeface="Poppins"/>
                <a:cs typeface="Poppins"/>
                <a:sym typeface="Poppins"/>
                <a:hlinkClick r:id="rId4"/>
              </a:rPr>
              <a:t>MWMS 2026 Needs Assessment</a:t>
            </a:r>
            <a:endParaRPr sz="8773">
              <a:solidFill>
                <a:srgbClr val="351C75"/>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351C75"/>
                </a:solidFill>
                <a:latin typeface="Poppins"/>
                <a:ea typeface="Poppins"/>
                <a:cs typeface="Poppins"/>
                <a:sym typeface="Poppins"/>
              </a:rPr>
              <a:t>Top two focus areas: </a:t>
            </a:r>
            <a:endParaRPr sz="8773">
              <a:solidFill>
                <a:srgbClr val="351C75"/>
              </a:solidFill>
              <a:latin typeface="Poppins"/>
              <a:ea typeface="Poppins"/>
              <a:cs typeface="Poppins"/>
              <a:sym typeface="Poppins"/>
            </a:endParaRPr>
          </a:p>
          <a:p>
            <a:pPr indent="-367873" lvl="0" marL="457200" rtl="0" algn="l">
              <a:lnSpc>
                <a:spcPct val="115000"/>
              </a:lnSpc>
              <a:spcBef>
                <a:spcPts val="1200"/>
              </a:spcBef>
              <a:spcAft>
                <a:spcPts val="0"/>
              </a:spcAft>
              <a:buClr>
                <a:srgbClr val="351C75"/>
              </a:buClr>
              <a:buSzPct val="100000"/>
              <a:buFont typeface="Poppins"/>
              <a:buChar char="●"/>
            </a:pPr>
            <a:r>
              <a:rPr lang="en-US" sz="8773">
                <a:solidFill>
                  <a:srgbClr val="351C75"/>
                </a:solidFill>
                <a:latin typeface="Poppins"/>
                <a:ea typeface="Poppins"/>
                <a:cs typeface="Poppins"/>
                <a:sym typeface="Poppins"/>
              </a:rPr>
              <a:t> Rigor/Engagement (Co-teaching for students with disabilities, discourse)</a:t>
            </a:r>
            <a:endParaRPr sz="8773">
              <a:solidFill>
                <a:srgbClr val="351C75"/>
              </a:solidFill>
              <a:latin typeface="Poppins"/>
              <a:ea typeface="Poppins"/>
              <a:cs typeface="Poppins"/>
              <a:sym typeface="Poppins"/>
            </a:endParaRPr>
          </a:p>
          <a:p>
            <a:pPr indent="-367873" lvl="0" marL="457200" rtl="0" algn="l">
              <a:lnSpc>
                <a:spcPct val="115000"/>
              </a:lnSpc>
              <a:spcBef>
                <a:spcPts val="0"/>
              </a:spcBef>
              <a:spcAft>
                <a:spcPts val="0"/>
              </a:spcAft>
              <a:buClr>
                <a:srgbClr val="351C75"/>
              </a:buClr>
              <a:buSzPct val="100000"/>
              <a:buFont typeface="Poppins"/>
              <a:buChar char="●"/>
            </a:pPr>
            <a:r>
              <a:rPr lang="en-US" sz="8773">
                <a:solidFill>
                  <a:srgbClr val="351C75"/>
                </a:solidFill>
                <a:latin typeface="Poppins"/>
                <a:ea typeface="Poppins"/>
                <a:cs typeface="Poppins"/>
                <a:sym typeface="Poppins"/>
              </a:rPr>
              <a:t> Restorative Practices</a:t>
            </a:r>
            <a:endParaRPr sz="8773">
              <a:solidFill>
                <a:srgbClr val="351C75"/>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b="1"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351C75"/>
                </a:solidFill>
                <a:highlight>
                  <a:schemeClr val="lt1"/>
                </a:highlight>
                <a:latin typeface="Poppins"/>
                <a:ea typeface="Poppins"/>
                <a:cs typeface="Poppins"/>
                <a:sym typeface="Poppins"/>
              </a:rPr>
              <a:t>Explanation of how this relates to school goals here.</a:t>
            </a:r>
            <a:endParaRPr sz="8773">
              <a:solidFill>
                <a:srgbClr val="351C75"/>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351C75"/>
                </a:solidFill>
                <a:highlight>
                  <a:schemeClr val="lt1"/>
                </a:highlight>
                <a:latin typeface="Poppins"/>
                <a:ea typeface="Poppins"/>
                <a:cs typeface="Poppins"/>
                <a:sym typeface="Poppins"/>
              </a:rPr>
              <a:t>While we continue to improve with implementation of our HQIRs in ELA and Math to ensure every student is being taught grade level standards to the appropriate level of rigor. It is equally important to ensure we are provided </a:t>
            </a:r>
            <a:r>
              <a:rPr lang="en-US" sz="8773">
                <a:solidFill>
                  <a:srgbClr val="351C75"/>
                </a:solidFill>
                <a:highlight>
                  <a:schemeClr val="lt1"/>
                </a:highlight>
                <a:latin typeface="Poppins"/>
                <a:ea typeface="Poppins"/>
                <a:cs typeface="Poppins"/>
                <a:sym typeface="Poppins"/>
              </a:rPr>
              <a:t>specially designed instruction for students with disabilities within the co-teach and resource setting as students will disabilities are scoring in the bottom 5%. </a:t>
            </a:r>
            <a:endParaRPr sz="8773">
              <a:solidFill>
                <a:srgbClr val="351C75"/>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rgbClr val="351C75"/>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351C75"/>
                </a:solidFill>
                <a:highlight>
                  <a:schemeClr val="lt1"/>
                </a:highlight>
                <a:latin typeface="Poppins"/>
                <a:ea typeface="Poppins"/>
                <a:cs typeface="Poppins"/>
                <a:sym typeface="Poppins"/>
              </a:rPr>
              <a:t>At the same time, students reported on our quality of school culture survey, teachers loose their cool with dealing with misbehavior. We have also had several teachers request more training in restorative practices. By continuing this along with our PBIS, we will continue to build a stronger, more positive learning environment for all students. </a:t>
            </a:r>
            <a:endParaRPr sz="8773">
              <a:solidFill>
                <a:srgbClr val="351C75"/>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36" name="Google Shape;136;p20"/>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1"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2" name="Google Shape;142;p21"/>
          <p:cNvGraphicFramePr/>
          <p:nvPr/>
        </p:nvGraphicFramePr>
        <p:xfrm>
          <a:off x="598163" y="2344900"/>
          <a:ext cx="3000000" cy="3000000"/>
        </p:xfrm>
        <a:graphic>
          <a:graphicData uri="http://schemas.openxmlformats.org/drawingml/2006/table">
            <a:tbl>
              <a:tblPr>
                <a:noFill/>
                <a:tableStyleId>{41308229-25C1-49C3-B707-58A60058FC41}</a:tableStyleId>
              </a:tblPr>
              <a:tblGrid>
                <a:gridCol w="2483150"/>
                <a:gridCol w="3980350"/>
                <a:gridCol w="4363775"/>
                <a:gridCol w="2400975"/>
                <a:gridCol w="1688900"/>
                <a:gridCol w="2483150"/>
              </a:tblGrid>
              <a:tr h="985225">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644925">
                <a:tc>
                  <a:txBody>
                    <a:bodyPr/>
                    <a:lstStyle/>
                    <a:p>
                      <a:pPr indent="0" lvl="0" marL="0" rtl="0" algn="l">
                        <a:spcBef>
                          <a:spcPts val="0"/>
                        </a:spcBef>
                        <a:spcAft>
                          <a:spcPts val="0"/>
                        </a:spcAft>
                        <a:buNone/>
                      </a:pPr>
                      <a:r>
                        <a:rPr b="1" lang="en-US" sz="1600">
                          <a:latin typeface="Poppins"/>
                          <a:ea typeface="Poppins"/>
                          <a:cs typeface="Poppins"/>
                          <a:sym typeface="Poppins"/>
                        </a:rPr>
                        <a:t>New Teacher Book Talks Cohort</a:t>
                      </a:r>
                      <a:endParaRPr b="1"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To meet the needs of new certified staff in all roles, teachers new to BCPS will participate in a New Teacher Book Talks Cohort facilitated by the Instructional Coach using the text Welcome to Teaching by Doug Fisher and Nancy Frey. This PL structure will provide a more personalized, secondary layer of support for teachers where they feel comfortable sharing their successes and challenges with ongoing feedback and support from their coach.</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sz="1600">
                          <a:latin typeface="Poppins"/>
                          <a:ea typeface="Poppins"/>
                          <a:cs typeface="Poppins"/>
                          <a:sym typeface="Poppins"/>
                        </a:rPr>
                        <a:t>All new teachers to MWMS hired for the 2025-2026  school year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The outcomes/intended results  for new teachers will be focused around the following categories:</a:t>
                      </a:r>
                      <a:endParaRPr b="1"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Creating the climate for learning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Planning for learning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Engagement in learning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Assessment of learning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moves that ensure learning</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Tools and strategies that support learning</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US" sz="1450">
                          <a:solidFill>
                            <a:schemeClr val="dk1"/>
                          </a:solidFill>
                          <a:latin typeface="Inter"/>
                          <a:ea typeface="Inter"/>
                          <a:cs typeface="Inter"/>
                          <a:sym typeface="Inter"/>
                        </a:rPr>
                        <a:t>What data (student work samples, grade-level assessments, classroom observations, etc.) will be considered and gathered?</a:t>
                      </a:r>
                      <a:endParaRPr b="1"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450">
                          <a:solidFill>
                            <a:schemeClr val="dk1"/>
                          </a:solidFill>
                          <a:latin typeface="Inter"/>
                          <a:ea typeface="Inter"/>
                          <a:cs typeface="Inter"/>
                          <a:sym typeface="Inter"/>
                        </a:rPr>
                        <a:t>Teachers will have ongoing observations by their instructional coach (non-evaluative) and administrators (evaluative). Teachers will capture reflections in a digital interactive notebook provided by the coach. This will also serve as data.  At the conclusion of the cohort, teachers will complete a PL survey to help determine program success and next steps. </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br>
                        <a:rPr lang="en-US" sz="1450">
                          <a:solidFill>
                            <a:schemeClr val="dk1"/>
                          </a:solidFill>
                          <a:latin typeface="Inter"/>
                          <a:ea typeface="Inter"/>
                          <a:cs typeface="Inter"/>
                          <a:sym typeface="Inter"/>
                        </a:rPr>
                      </a:br>
                      <a:r>
                        <a:rPr lang="en-US" sz="1450">
                          <a:solidFill>
                            <a:schemeClr val="dk1"/>
                          </a:solidFill>
                          <a:latin typeface="Inter"/>
                          <a:ea typeface="Inter"/>
                          <a:cs typeface="Inter"/>
                          <a:sym typeface="Inter"/>
                        </a:rPr>
                        <a:t> </a:t>
                      </a:r>
                      <a:r>
                        <a:rPr b="1" lang="en-US" sz="1450">
                          <a:solidFill>
                            <a:schemeClr val="dk1"/>
                          </a:solidFill>
                          <a:latin typeface="Inter"/>
                          <a:ea typeface="Inter"/>
                          <a:cs typeface="Inter"/>
                          <a:sym typeface="Inter"/>
                        </a:rPr>
                        <a:t>Who is responsible for gathering data? </a:t>
                      </a:r>
                      <a:r>
                        <a:rPr lang="en-US" sz="1450">
                          <a:solidFill>
                            <a:schemeClr val="dk1"/>
                          </a:solidFill>
                          <a:latin typeface="Inter"/>
                          <a:ea typeface="Inter"/>
                          <a:cs typeface="Inter"/>
                          <a:sym typeface="Inter"/>
                        </a:rPr>
                        <a:t>(teachers, coaches, administrators, etc.)</a:t>
                      </a:r>
                      <a:br>
                        <a:rPr lang="en-US" sz="1450">
                          <a:solidFill>
                            <a:schemeClr val="dk1"/>
                          </a:solidFill>
                          <a:latin typeface="Inter"/>
                          <a:ea typeface="Inter"/>
                          <a:cs typeface="Inter"/>
                          <a:sym typeface="Inter"/>
                        </a:rPr>
                      </a:br>
                      <a:r>
                        <a:rPr lang="en-US" sz="1450">
                          <a:solidFill>
                            <a:schemeClr val="dk1"/>
                          </a:solidFill>
                          <a:latin typeface="Inter"/>
                          <a:ea typeface="Inter"/>
                          <a:cs typeface="Inter"/>
                          <a:sym typeface="Inter"/>
                        </a:rPr>
                        <a:t>Teachers, administrators, and the Instructional Coach</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US" sz="1450">
                          <a:solidFill>
                            <a:schemeClr val="dk1"/>
                          </a:solidFill>
                          <a:latin typeface="Inter"/>
                          <a:ea typeface="Inter"/>
                          <a:cs typeface="Inter"/>
                          <a:sym typeface="Inter"/>
                        </a:rPr>
                        <a:t>How frequently will data be analyzed?</a:t>
                      </a:r>
                      <a:r>
                        <a:rPr lang="en-US" sz="1450">
                          <a:solidFill>
                            <a:schemeClr val="dk1"/>
                          </a:solidFill>
                          <a:latin typeface="Inter"/>
                          <a:ea typeface="Inter"/>
                          <a:cs typeface="Inter"/>
                          <a:sym typeface="Inter"/>
                        </a:rPr>
                        <a:t> (monthly, quarterly, etc.)</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450">
                          <a:solidFill>
                            <a:schemeClr val="dk1"/>
                          </a:solidFill>
                          <a:latin typeface="Inter"/>
                          <a:ea typeface="Inter"/>
                          <a:cs typeface="Inter"/>
                          <a:sym typeface="Inter"/>
                        </a:rPr>
                        <a:t>Monthly</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US" sz="1450">
                          <a:solidFill>
                            <a:schemeClr val="dk1"/>
                          </a:solidFill>
                          <a:latin typeface="Inter"/>
                          <a:ea typeface="Inter"/>
                          <a:cs typeface="Inter"/>
                          <a:sym typeface="Inter"/>
                        </a:rPr>
                        <a:t>Ongoing Support: </a:t>
                      </a:r>
                      <a:r>
                        <a:rPr lang="en-US" sz="1450">
                          <a:solidFill>
                            <a:schemeClr val="dk1"/>
                          </a:solidFill>
                          <a:latin typeface="Inter"/>
                          <a:ea typeface="Inter"/>
                          <a:cs typeface="Inter"/>
                          <a:sym typeface="Inter"/>
                        </a:rPr>
                        <a:t>Instructional coaches support the work of the learning sessions and provide mini and/or student-centered coaching cycles with ongoing feedback. The Instructional Coach and assigned THRIVE mentors will communicate progress quarterly.</a:t>
                      </a:r>
                      <a:endParaRPr sz="1450">
                        <a:solidFill>
                          <a:schemeClr val="dk1"/>
                        </a:solidFill>
                        <a:latin typeface="Inter"/>
                        <a:ea typeface="Inter"/>
                        <a:cs typeface="Inter"/>
                        <a:sym typeface="Inter"/>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sz="1500">
                          <a:solidFill>
                            <a:schemeClr val="dk1"/>
                          </a:solidFill>
                          <a:latin typeface="Inter"/>
                          <a:ea typeface="Inter"/>
                          <a:cs typeface="Inter"/>
                          <a:sym typeface="Inter"/>
                        </a:rPr>
                        <a:t>Classroom evaluations from administrators</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500">
                          <a:solidFill>
                            <a:schemeClr val="dk1"/>
                          </a:solidFill>
                          <a:latin typeface="Inter"/>
                          <a:ea typeface="Inter"/>
                          <a:cs typeface="Inter"/>
                          <a:sym typeface="Inter"/>
                        </a:rPr>
                        <a:t>Classroom feedback from the Instructional Coach and MTSS Coach</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500">
                          <a:solidFill>
                            <a:schemeClr val="dk1"/>
                          </a:solidFill>
                          <a:latin typeface="Inter"/>
                          <a:ea typeface="Inter"/>
                          <a:cs typeface="Inter"/>
                          <a:sym typeface="Inter"/>
                        </a:rPr>
                        <a:t>THRIVE Academy Coach feedback and collaboration</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2026-May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Book study cohort sessions: 6-8 hours throughout the school year on Bullitt Days (afternoon) and after school.</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latin typeface="Poppins"/>
                          <a:ea typeface="Poppins"/>
                          <a:cs typeface="Poppins"/>
                          <a:sym typeface="Poppins"/>
                        </a:rPr>
                        <a:t>Facilitated by Instructional Coach</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No additional tools needed - IC created content aligned to text</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6 Bullitt Day afternoons ans 1-2 after school sessions throughout the school year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@$35.95 per participant for </a:t>
                      </a:r>
                      <a:r>
                        <a:rPr i="1" lang="en-US" sz="1600" u="sng">
                          <a:latin typeface="Poppins"/>
                          <a:ea typeface="Poppins"/>
                          <a:cs typeface="Poppins"/>
                          <a:sym typeface="Poppins"/>
                        </a:rPr>
                        <a:t>Welcome to Teaching</a:t>
                      </a:r>
                      <a:r>
                        <a:rPr lang="en-US" sz="1600">
                          <a:latin typeface="Poppins"/>
                          <a:ea typeface="Poppins"/>
                          <a:cs typeface="Poppins"/>
                          <a:sym typeface="Poppins"/>
                        </a:rPr>
                        <a:t> professional text by Doug Fisher &amp; Nancy Frey.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No additional funds needed</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3" name="Google Shape;143;p21"/>
          <p:cNvSpPr txBox="1"/>
          <p:nvPr/>
        </p:nvSpPr>
        <p:spPr>
          <a:xfrm>
            <a:off x="529575" y="120000"/>
            <a:ext cx="17609700" cy="209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New Teacher School Level Support – MWMS Book Study Cadre</a:t>
            </a:r>
            <a:endParaRPr b="1" sz="2800">
              <a:solidFill>
                <a:schemeClr val="dk1"/>
              </a:solidFill>
              <a:latin typeface="Poppins"/>
              <a:ea typeface="Poppins"/>
              <a:cs typeface="Poppins"/>
              <a:sym typeface="Poppins"/>
            </a:endParaRPr>
          </a:p>
          <a:p>
            <a:pPr indent="0" lvl="0" marL="0" rtl="0" algn="l">
              <a:lnSpc>
                <a:spcPct val="100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Implement a book study that provides 100 percent of new teachers with the research basis, pedagogy, models, and </a:t>
            </a:r>
            <a:endParaRPr sz="1600">
              <a:solidFill>
                <a:schemeClr val="dk1"/>
              </a:solidFill>
              <a:latin typeface="Poppins"/>
              <a:ea typeface="Poppins"/>
              <a:cs typeface="Poppins"/>
              <a:sym typeface="Poppins"/>
            </a:endParaRPr>
          </a:p>
          <a:p>
            <a:pPr indent="0" lvl="0" marL="0" rtl="0" algn="l">
              <a:lnSpc>
                <a:spcPct val="100000"/>
              </a:lnSpc>
              <a:spcBef>
                <a:spcPts val="1200"/>
              </a:spcBef>
              <a:spcAft>
                <a:spcPts val="0"/>
              </a:spcAft>
              <a:buNone/>
            </a:pPr>
            <a:r>
              <a:rPr lang="en-US" sz="1600">
                <a:solidFill>
                  <a:schemeClr val="dk1"/>
                </a:solidFill>
                <a:latin typeface="Poppins"/>
                <a:ea typeface="Poppins"/>
                <a:cs typeface="Poppins"/>
                <a:sym typeface="Poppins"/>
              </a:rPr>
              <a:t>background knowledge in instructional best practices.</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100 percent of teachers new to MWMS will complete the New Teacher Book Talk Cohort.  Feedback provided will demonstrate success of new teachers, contributing to their overall job satisfaction and effectiveness in the classroom.</a:t>
            </a:r>
            <a:endParaRPr sz="1600">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22"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9" name="Google Shape;149;p22"/>
          <p:cNvGraphicFramePr/>
          <p:nvPr/>
        </p:nvGraphicFramePr>
        <p:xfrm>
          <a:off x="634263" y="2216775"/>
          <a:ext cx="3000000" cy="3000000"/>
        </p:xfrm>
        <a:graphic>
          <a:graphicData uri="http://schemas.openxmlformats.org/drawingml/2006/table">
            <a:tbl>
              <a:tblPr>
                <a:noFill/>
                <a:tableStyleId>{41308229-25C1-49C3-B707-58A60058FC41}</a:tableStyleId>
              </a:tblPr>
              <a:tblGrid>
                <a:gridCol w="2483150"/>
                <a:gridCol w="3980350"/>
                <a:gridCol w="4363775"/>
                <a:gridCol w="2400975"/>
                <a:gridCol w="1688900"/>
                <a:gridCol w="2483150"/>
              </a:tblGrid>
              <a:tr h="985225">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6644925">
                <a:tc>
                  <a:txBody>
                    <a:bodyPr/>
                    <a:lstStyle/>
                    <a:p>
                      <a:pPr indent="0" lvl="0" marL="0" rtl="0" algn="l">
                        <a:spcBef>
                          <a:spcPts val="0"/>
                        </a:spcBef>
                        <a:spcAft>
                          <a:spcPts val="0"/>
                        </a:spcAft>
                        <a:buNone/>
                      </a:pPr>
                      <a:r>
                        <a:rPr b="1" lang="en-US" sz="1600">
                          <a:latin typeface="Poppins"/>
                          <a:ea typeface="Poppins"/>
                          <a:cs typeface="Poppins"/>
                          <a:sym typeface="Poppins"/>
                        </a:rPr>
                        <a:t>Bullitt Day Professional Learning Sessions and school wide Learning Walks</a:t>
                      </a:r>
                      <a:endParaRPr b="1"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lang="en-US" sz="1500">
                          <a:latin typeface="Poppins"/>
                          <a:ea typeface="Poppins"/>
                          <a:cs typeface="Poppins"/>
                          <a:sym typeface="Poppins"/>
                        </a:rPr>
                        <a:t>PL centered around the text </a:t>
                      </a:r>
                      <a:r>
                        <a:rPr i="1" lang="en-US" sz="1500" u="sng">
                          <a:latin typeface="Poppins"/>
                          <a:ea typeface="Poppins"/>
                          <a:cs typeface="Poppins"/>
                          <a:sym typeface="Poppins"/>
                        </a:rPr>
                        <a:t>Phenomenal Teaching</a:t>
                      </a:r>
                      <a:r>
                        <a:rPr lang="en-US" sz="1500">
                          <a:latin typeface="Poppins"/>
                          <a:ea typeface="Poppins"/>
                          <a:cs typeface="Poppins"/>
                          <a:sym typeface="Poppins"/>
                        </a:rPr>
                        <a:t> by Wendy Ward Hoffer will </a:t>
                      </a:r>
                      <a:r>
                        <a:rPr lang="en-US" sz="1500">
                          <a:solidFill>
                            <a:schemeClr val="dk1"/>
                          </a:solidFill>
                          <a:latin typeface="Poppins"/>
                          <a:ea typeface="Poppins"/>
                          <a:cs typeface="Poppins"/>
                          <a:sym typeface="Poppins"/>
                        </a:rPr>
                        <a:t>provide teachers with </a:t>
                      </a:r>
                      <a:r>
                        <a:rPr lang="en-US" sz="1500">
                          <a:solidFill>
                            <a:schemeClr val="dk1"/>
                          </a:solidFill>
                          <a:latin typeface="Poppins"/>
                          <a:ea typeface="Poppins"/>
                          <a:cs typeface="Poppins"/>
                          <a:sym typeface="Poppins"/>
                        </a:rPr>
                        <a:t>the</a:t>
                      </a:r>
                      <a:r>
                        <a:rPr lang="en-US" sz="1500">
                          <a:solidFill>
                            <a:schemeClr val="dk1"/>
                          </a:solidFill>
                          <a:latin typeface="Poppins"/>
                          <a:ea typeface="Poppins"/>
                          <a:cs typeface="Poppins"/>
                          <a:sym typeface="Poppins"/>
                        </a:rPr>
                        <a:t> background knowledge to effectively </a:t>
                      </a:r>
                      <a:r>
                        <a:rPr lang="en-US" sz="1500">
                          <a:solidFill>
                            <a:schemeClr val="dk1"/>
                          </a:solidFill>
                          <a:latin typeface="Poppins"/>
                          <a:ea typeface="Poppins"/>
                          <a:cs typeface="Poppins"/>
                          <a:sym typeface="Poppins"/>
                        </a:rPr>
                        <a:t>implement</a:t>
                      </a:r>
                      <a:r>
                        <a:rPr lang="en-US" sz="1500">
                          <a:solidFill>
                            <a:schemeClr val="dk1"/>
                          </a:solidFill>
                          <a:latin typeface="Poppins"/>
                          <a:ea typeface="Poppins"/>
                          <a:cs typeface="Poppins"/>
                          <a:sym typeface="Poppins"/>
                        </a:rPr>
                        <a:t> best practices in instruction to deepen student learning (i.e. Workshop Model, </a:t>
                      </a:r>
                      <a:r>
                        <a:rPr lang="en-US" sz="1500">
                          <a:solidFill>
                            <a:schemeClr val="dk1"/>
                          </a:solidFill>
                          <a:latin typeface="Poppins"/>
                          <a:ea typeface="Poppins"/>
                          <a:cs typeface="Poppins"/>
                          <a:sym typeface="Poppins"/>
                        </a:rPr>
                        <a:t>Thinking</a:t>
                      </a:r>
                      <a:r>
                        <a:rPr lang="en-US" sz="1500">
                          <a:solidFill>
                            <a:schemeClr val="dk1"/>
                          </a:solidFill>
                          <a:latin typeface="Poppins"/>
                          <a:ea typeface="Poppins"/>
                          <a:cs typeface="Poppins"/>
                          <a:sym typeface="Poppins"/>
                        </a:rPr>
                        <a:t> Strategies).</a:t>
                      </a:r>
                      <a:endParaRPr sz="15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The outcomes/intended results for teachers will be focused around the following categories:</a:t>
                      </a:r>
                      <a:endParaRPr b="1" sz="16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Design learning experiences that prioritize student thinking and meaning-making rather than passive compliance. </a:t>
                      </a:r>
                      <a:endParaRPr sz="1200">
                        <a:latin typeface="Poppins"/>
                        <a:ea typeface="Poppins"/>
                        <a:cs typeface="Poppins"/>
                        <a:sym typeface="Poppins"/>
                      </a:endParaRPr>
                    </a:p>
                    <a:p>
                      <a:pPr indent="-304800" lvl="0" marL="457200" rtl="0" algn="l">
                        <a:spcBef>
                          <a:spcPts val="1000"/>
                        </a:spcBef>
                        <a:spcAft>
                          <a:spcPts val="0"/>
                        </a:spcAft>
                        <a:buSzPts val="1200"/>
                        <a:buFont typeface="Poppins"/>
                        <a:buChar char="●"/>
                      </a:pPr>
                      <a:r>
                        <a:rPr lang="en-US" sz="1200">
                          <a:latin typeface="Poppins"/>
                          <a:ea typeface="Poppins"/>
                          <a:cs typeface="Poppins"/>
                          <a:sym typeface="Poppins"/>
                        </a:rPr>
                        <a:t>Implement equitable instructional practices that provide all students—regardless of background or readiness level—access to rigorous, grade-level learning.</a:t>
                      </a:r>
                      <a:endParaRPr sz="1200">
                        <a:latin typeface="Poppins"/>
                        <a:ea typeface="Poppins"/>
                        <a:cs typeface="Poppins"/>
                        <a:sym typeface="Poppins"/>
                      </a:endParaRPr>
                    </a:p>
                    <a:p>
                      <a:pPr indent="-304800" lvl="0" marL="457200" rtl="0" algn="l">
                        <a:spcBef>
                          <a:spcPts val="1000"/>
                        </a:spcBef>
                        <a:spcAft>
                          <a:spcPts val="0"/>
                        </a:spcAft>
                        <a:buSzPts val="1200"/>
                        <a:buFont typeface="Poppins"/>
                        <a:buChar char="●"/>
                      </a:pPr>
                      <a:r>
                        <a:rPr lang="en-US" sz="1200">
                          <a:latin typeface="Poppins"/>
                          <a:ea typeface="Poppins"/>
                          <a:cs typeface="Poppins"/>
                          <a:sym typeface="Poppins"/>
                        </a:rPr>
                        <a:t>Facilitate purposeful talk and collaboration, creating classroom environments where student discourse drives understanding and deepens learning.</a:t>
                      </a:r>
                      <a:endParaRPr sz="1200">
                        <a:latin typeface="Poppins"/>
                        <a:ea typeface="Poppins"/>
                        <a:cs typeface="Poppins"/>
                        <a:sym typeface="Poppins"/>
                      </a:endParaRPr>
                    </a:p>
                    <a:p>
                      <a:pPr indent="-304800" lvl="0" marL="457200" rtl="0" algn="l">
                        <a:spcBef>
                          <a:spcPts val="1000"/>
                        </a:spcBef>
                        <a:spcAft>
                          <a:spcPts val="0"/>
                        </a:spcAft>
                        <a:buSzPts val="1200"/>
                        <a:buFont typeface="Poppins"/>
                        <a:buChar char="●"/>
                      </a:pPr>
                      <a:r>
                        <a:rPr lang="en-US" sz="1200">
                          <a:latin typeface="Poppins"/>
                          <a:ea typeface="Poppins"/>
                          <a:cs typeface="Poppins"/>
                          <a:sym typeface="Poppins"/>
                        </a:rPr>
                        <a:t>Use formative assessment intentionally to monitor student thinking in real time and adjust instruction to better meet student needs.</a:t>
                      </a:r>
                      <a:endParaRPr sz="1200">
                        <a:latin typeface="Poppins"/>
                        <a:ea typeface="Poppins"/>
                        <a:cs typeface="Poppins"/>
                        <a:sym typeface="Poppins"/>
                      </a:endParaRPr>
                    </a:p>
                    <a:p>
                      <a:pPr indent="-304800" lvl="0" marL="457200" rtl="0" algn="l">
                        <a:spcBef>
                          <a:spcPts val="1000"/>
                        </a:spcBef>
                        <a:spcAft>
                          <a:spcPts val="0"/>
                        </a:spcAft>
                        <a:buSzPts val="1200"/>
                        <a:buFont typeface="Poppins"/>
                        <a:buChar char="●"/>
                      </a:pPr>
                      <a:r>
                        <a:rPr lang="en-US" sz="1200">
                          <a:latin typeface="Poppins"/>
                          <a:ea typeface="Poppins"/>
                          <a:cs typeface="Poppins"/>
                          <a:sym typeface="Poppins"/>
                        </a:rPr>
                        <a:t>Build classrooms centered on student independence and agency, gradually releasing responsibility so students take ownership of their learning.</a:t>
                      </a:r>
                      <a:endParaRPr sz="1200">
                        <a:latin typeface="Poppins"/>
                        <a:ea typeface="Poppins"/>
                        <a:cs typeface="Poppins"/>
                        <a:sym typeface="Poppins"/>
                      </a:endParaRPr>
                    </a:p>
                    <a:p>
                      <a:pPr indent="-304800" lvl="0" marL="457200" rtl="0" algn="l">
                        <a:spcBef>
                          <a:spcPts val="1000"/>
                        </a:spcBef>
                        <a:spcAft>
                          <a:spcPts val="1000"/>
                        </a:spcAft>
                        <a:buSzPts val="1200"/>
                        <a:buFont typeface="Poppins"/>
                        <a:buChar char="●"/>
                      </a:pPr>
                      <a:r>
                        <a:rPr lang="en-US" sz="1200">
                          <a:latin typeface="Poppins"/>
                          <a:ea typeface="Poppins"/>
                          <a:cs typeface="Poppins"/>
                          <a:sym typeface="Poppins"/>
                        </a:rPr>
                        <a:t>Align instruction, tasks, and outcomes to meaningful learning goals, ensuring coherence between standards, instruction, and student work.</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US" sz="1450">
                          <a:solidFill>
                            <a:schemeClr val="dk1"/>
                          </a:solidFill>
                          <a:latin typeface="Inter"/>
                          <a:ea typeface="Inter"/>
                          <a:cs typeface="Inter"/>
                          <a:sym typeface="Inter"/>
                        </a:rPr>
                        <a:t>What data (student work samples, grade-level assessments, classroom observations, etc.) will be considered and gathered?</a:t>
                      </a:r>
                      <a:endParaRPr b="1"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450">
                          <a:solidFill>
                            <a:schemeClr val="dk1"/>
                          </a:solidFill>
                          <a:latin typeface="Poppins"/>
                          <a:ea typeface="Poppins"/>
                          <a:cs typeface="Poppins"/>
                          <a:sym typeface="Poppins"/>
                        </a:rPr>
                        <a:t>Teachers will have ongoing observations by their instructional coach (non-evaluative) and administrators (evaluative). Teachers will complete a PL survey to help determine program success and next steps. This will also serve as data. </a:t>
                      </a:r>
                      <a:r>
                        <a:rPr lang="en-US" sz="1450">
                          <a:solidFill>
                            <a:schemeClr val="dk1"/>
                          </a:solidFill>
                          <a:latin typeface="Inter"/>
                          <a:ea typeface="Inter"/>
                          <a:cs typeface="Inter"/>
                          <a:sym typeface="Inter"/>
                        </a:rPr>
                        <a:t> </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br>
                        <a:rPr lang="en-US" sz="1450">
                          <a:solidFill>
                            <a:schemeClr val="dk1"/>
                          </a:solidFill>
                          <a:latin typeface="Inter"/>
                          <a:ea typeface="Inter"/>
                          <a:cs typeface="Inter"/>
                          <a:sym typeface="Inter"/>
                        </a:rPr>
                      </a:br>
                      <a:r>
                        <a:rPr lang="en-US" sz="1450">
                          <a:solidFill>
                            <a:schemeClr val="dk1"/>
                          </a:solidFill>
                          <a:latin typeface="Inter"/>
                          <a:ea typeface="Inter"/>
                          <a:cs typeface="Inter"/>
                          <a:sym typeface="Inter"/>
                        </a:rPr>
                        <a:t> </a:t>
                      </a:r>
                      <a:r>
                        <a:rPr b="1" lang="en-US" sz="1450">
                          <a:solidFill>
                            <a:schemeClr val="dk1"/>
                          </a:solidFill>
                          <a:latin typeface="Inter"/>
                          <a:ea typeface="Inter"/>
                          <a:cs typeface="Inter"/>
                          <a:sym typeface="Inter"/>
                        </a:rPr>
                        <a:t>Who is responsible for gathering data? </a:t>
                      </a:r>
                      <a:r>
                        <a:rPr lang="en-US" sz="1450">
                          <a:solidFill>
                            <a:schemeClr val="dk1"/>
                          </a:solidFill>
                          <a:latin typeface="Inter"/>
                          <a:ea typeface="Inter"/>
                          <a:cs typeface="Inter"/>
                          <a:sym typeface="Inter"/>
                        </a:rPr>
                        <a:t>(teachers, coaches, administrators, etc.)</a:t>
                      </a:r>
                      <a:br>
                        <a:rPr lang="en-US" sz="1450">
                          <a:solidFill>
                            <a:schemeClr val="dk1"/>
                          </a:solidFill>
                          <a:latin typeface="Inter"/>
                          <a:ea typeface="Inter"/>
                          <a:cs typeface="Inter"/>
                          <a:sym typeface="Inter"/>
                        </a:rPr>
                      </a:br>
                      <a:r>
                        <a:rPr lang="en-US" sz="1450">
                          <a:solidFill>
                            <a:schemeClr val="dk1"/>
                          </a:solidFill>
                          <a:latin typeface="Poppins"/>
                          <a:ea typeface="Poppins"/>
                          <a:cs typeface="Poppins"/>
                          <a:sym typeface="Poppins"/>
                        </a:rPr>
                        <a:t>Teachers, administrators, and the Instructional Coach</a:t>
                      </a:r>
                      <a:endParaRPr sz="145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US" sz="1450">
                          <a:solidFill>
                            <a:schemeClr val="dk1"/>
                          </a:solidFill>
                          <a:latin typeface="Inter"/>
                          <a:ea typeface="Inter"/>
                          <a:cs typeface="Inter"/>
                          <a:sym typeface="Inter"/>
                        </a:rPr>
                        <a:t>How frequently will data be analyzed?</a:t>
                      </a:r>
                      <a:r>
                        <a:rPr lang="en-US" sz="1450">
                          <a:solidFill>
                            <a:schemeClr val="dk1"/>
                          </a:solidFill>
                          <a:latin typeface="Inter"/>
                          <a:ea typeface="Inter"/>
                          <a:cs typeface="Inter"/>
                          <a:sym typeface="Inter"/>
                        </a:rPr>
                        <a:t> (monthly, quarterly, etc.)</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1450">
                          <a:solidFill>
                            <a:schemeClr val="dk1"/>
                          </a:solidFill>
                          <a:latin typeface="Poppins"/>
                          <a:ea typeface="Poppins"/>
                          <a:cs typeface="Poppins"/>
                          <a:sym typeface="Poppins"/>
                        </a:rPr>
                        <a:t>Monthly</a:t>
                      </a:r>
                      <a:endParaRPr sz="145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4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US" sz="1450">
                          <a:solidFill>
                            <a:schemeClr val="dk1"/>
                          </a:solidFill>
                          <a:latin typeface="Inter"/>
                          <a:ea typeface="Inter"/>
                          <a:cs typeface="Inter"/>
                          <a:sym typeface="Inter"/>
                        </a:rPr>
                        <a:t>Ongoing Support: </a:t>
                      </a:r>
                      <a:r>
                        <a:rPr lang="en-US" sz="1450">
                          <a:solidFill>
                            <a:schemeClr val="dk1"/>
                          </a:solidFill>
                          <a:latin typeface="Inter"/>
                          <a:ea typeface="Inter"/>
                          <a:cs typeface="Inter"/>
                          <a:sym typeface="Inter"/>
                        </a:rPr>
                        <a:t> </a:t>
                      </a:r>
                      <a:r>
                        <a:rPr lang="en-US" sz="1450">
                          <a:solidFill>
                            <a:schemeClr val="dk1"/>
                          </a:solidFill>
                          <a:latin typeface="Poppins"/>
                          <a:ea typeface="Poppins"/>
                          <a:cs typeface="Poppins"/>
                          <a:sym typeface="Poppins"/>
                        </a:rPr>
                        <a:t>The </a:t>
                      </a:r>
                      <a:r>
                        <a:rPr lang="en-US" sz="1450">
                          <a:solidFill>
                            <a:schemeClr val="dk1"/>
                          </a:solidFill>
                          <a:latin typeface="Poppins"/>
                          <a:ea typeface="Poppins"/>
                          <a:cs typeface="Poppins"/>
                          <a:sym typeface="Poppins"/>
                        </a:rPr>
                        <a:t>Instructional coach in collaboration with the ILT supports the work of the learning sessions and provide mini and/or student-centered coaching cycles with ongoing feedback. Monthly Bullitt Day learning content will be created and facilitated by the IC.</a:t>
                      </a:r>
                      <a:endParaRPr sz="1450">
                        <a:solidFill>
                          <a:schemeClr val="dk1"/>
                        </a:solidFill>
                        <a:latin typeface="Poppins"/>
                        <a:ea typeface="Poppins"/>
                        <a:cs typeface="Poppins"/>
                        <a:sym typeface="Poppins"/>
                      </a:endParaRPr>
                    </a:p>
                    <a:p>
                      <a:pPr indent="0" lvl="0" marL="0" rtl="0" algn="l">
                        <a:spcBef>
                          <a:spcPts val="0"/>
                        </a:spcBef>
                        <a:spcAft>
                          <a:spcPts val="0"/>
                        </a:spcAft>
                        <a:buNone/>
                      </a:pPr>
                      <a:r>
                        <a:t/>
                      </a:r>
                      <a:endParaRPr sz="15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Classroom evaluations from administrators</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Classroom feedback from the Instructional Coach and MTSS Coach</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500">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500">
                          <a:solidFill>
                            <a:schemeClr val="dk1"/>
                          </a:solidFill>
                          <a:latin typeface="Poppins"/>
                          <a:ea typeface="Poppins"/>
                          <a:cs typeface="Poppins"/>
                          <a:sym typeface="Poppins"/>
                        </a:rPr>
                        <a:t>THRIVE Academy Coach feedback and collaboration (for teachers new to MWMS)</a:t>
                      </a:r>
                      <a:endParaRPr sz="1500">
                        <a:solidFill>
                          <a:schemeClr val="dk1"/>
                        </a:solidFill>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August 2026-May 2027</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PL will be provided  throughout the school year on Bullitt Days (morning sessions)</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sz="1600">
                          <a:latin typeface="Poppins"/>
                          <a:ea typeface="Poppins"/>
                          <a:cs typeface="Poppins"/>
                          <a:sym typeface="Poppins"/>
                        </a:rPr>
                        <a:t>Facilitated by Instructional Coach</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No additional tools needed - IC created content aligned to text</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6 Bullitt Day mornings throughout the school year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@$40.54 per teacher for </a:t>
                      </a:r>
                      <a:r>
                        <a:rPr i="1" lang="en-US" sz="1600" u="sng">
                          <a:latin typeface="Poppins"/>
                          <a:ea typeface="Poppins"/>
                          <a:cs typeface="Poppins"/>
                          <a:sym typeface="Poppins"/>
                        </a:rPr>
                        <a:t>Phenomenal Teaching</a:t>
                      </a:r>
                      <a:r>
                        <a:rPr i="1" lang="en-US" sz="1600">
                          <a:latin typeface="Poppins"/>
                          <a:ea typeface="Poppins"/>
                          <a:cs typeface="Poppins"/>
                          <a:sym typeface="Poppins"/>
                        </a:rPr>
                        <a:t> </a:t>
                      </a:r>
                      <a:r>
                        <a:rPr lang="en-US" sz="1600">
                          <a:latin typeface="Poppins"/>
                          <a:ea typeface="Poppins"/>
                          <a:cs typeface="Poppins"/>
                          <a:sym typeface="Poppins"/>
                        </a:rPr>
                        <a:t>professional text by Wendy Ward Hoffer</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No additional funds needed</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0" name="Google Shape;150;p22"/>
          <p:cNvSpPr txBox="1"/>
          <p:nvPr/>
        </p:nvSpPr>
        <p:spPr>
          <a:xfrm>
            <a:off x="529575" y="120000"/>
            <a:ext cx="17609700" cy="1939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chemeClr val="dk1"/>
                </a:solidFill>
                <a:latin typeface="Poppins"/>
                <a:ea typeface="Poppins"/>
                <a:cs typeface="Poppins"/>
                <a:sym typeface="Poppins"/>
              </a:rPr>
              <a:t>Focus Area: Teacher Instructional PL - Phenomenal Teaching</a:t>
            </a:r>
            <a:endParaRPr b="1" sz="2800">
              <a:solidFill>
                <a:schemeClr val="dk1"/>
              </a:solidFill>
              <a:latin typeface="Poppins"/>
              <a:ea typeface="Poppins"/>
              <a:cs typeface="Poppins"/>
              <a:sym typeface="Poppins"/>
            </a:endParaRPr>
          </a:p>
          <a:p>
            <a:pPr indent="0" lvl="0" marL="0" rtl="0" algn="l">
              <a:lnSpc>
                <a:spcPct val="100000"/>
              </a:lnSpc>
              <a:spcBef>
                <a:spcPts val="1200"/>
              </a:spcBef>
              <a:spcAft>
                <a:spcPts val="0"/>
              </a:spcAft>
              <a:buNone/>
            </a:pPr>
            <a:r>
              <a:rPr b="1" lang="en-US" sz="1600">
                <a:solidFill>
                  <a:schemeClr val="dk1"/>
                </a:solidFill>
                <a:latin typeface="Poppins"/>
                <a:ea typeface="Poppins"/>
                <a:cs typeface="Poppins"/>
                <a:sym typeface="Poppins"/>
              </a:rPr>
              <a:t>Short-Term Goal:</a:t>
            </a:r>
            <a:r>
              <a:rPr lang="en-US" sz="1600">
                <a:solidFill>
                  <a:schemeClr val="dk1"/>
                </a:solidFill>
                <a:latin typeface="Poppins"/>
                <a:ea typeface="Poppins"/>
                <a:cs typeface="Poppins"/>
                <a:sym typeface="Poppins"/>
              </a:rPr>
              <a:t> </a:t>
            </a:r>
            <a:r>
              <a:rPr lang="en-US" sz="1600">
                <a:solidFill>
                  <a:schemeClr val="dk1"/>
                </a:solidFill>
                <a:latin typeface="Poppins"/>
                <a:ea typeface="Poppins"/>
                <a:cs typeface="Poppins"/>
                <a:sym typeface="Poppins"/>
              </a:rPr>
              <a:t>Provide professional development</a:t>
            </a:r>
            <a:r>
              <a:rPr lang="en-US" sz="1600">
                <a:solidFill>
                  <a:schemeClr val="dk1"/>
                </a:solidFill>
                <a:latin typeface="Poppins"/>
                <a:ea typeface="Poppins"/>
                <a:cs typeface="Poppins"/>
                <a:sym typeface="Poppins"/>
              </a:rPr>
              <a:t> in the research basis, pedagogy, models, and reflective practices around instructional best practices including Thinking Strategies and the Workshop Model.</a:t>
            </a:r>
            <a:endParaRPr sz="16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sz="1600">
                <a:solidFill>
                  <a:schemeClr val="dk1"/>
                </a:solidFill>
                <a:latin typeface="Poppins"/>
                <a:ea typeface="Poppins"/>
                <a:cs typeface="Poppins"/>
                <a:sym typeface="Poppins"/>
              </a:rPr>
              <a:t>Long-Term Goal:</a:t>
            </a:r>
            <a:r>
              <a:rPr lang="en-US" sz="1600">
                <a:solidFill>
                  <a:schemeClr val="dk1"/>
                </a:solidFill>
                <a:latin typeface="Poppins"/>
                <a:ea typeface="Poppins"/>
                <a:cs typeface="Poppins"/>
                <a:sym typeface="Poppins"/>
              </a:rPr>
              <a:t> Implement instructional best practices across classroom disciplines to improve student engagement, classroom climate, and overall student achievement through intentional planning and deeper thinking.</a:t>
            </a:r>
            <a:endParaRPr sz="160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