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0"/>
  </p:notesMasterIdLst>
  <p:sldIdLst>
    <p:sldId id="266" r:id="rId2"/>
    <p:sldId id="261" r:id="rId3"/>
    <p:sldId id="256" r:id="rId4"/>
    <p:sldId id="258" r:id="rId5"/>
    <p:sldId id="267" r:id="rId6"/>
    <p:sldId id="263" r:id="rId7"/>
    <p:sldId id="269" r:id="rId8"/>
    <p:sldId id="270" r:id="rId9"/>
  </p:sldIdLst>
  <p:sldSz cx="9144000" cy="6858000" type="screen4x3"/>
  <p:notesSz cx="6980238"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70" d="100"/>
          <a:sy n="70" d="100"/>
        </p:scale>
        <p:origin x="-514" y="-25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2477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53853" y="0"/>
            <a:ext cx="3024770" cy="457200"/>
          </a:xfrm>
          <a:prstGeom prst="rect">
            <a:avLst/>
          </a:prstGeom>
        </p:spPr>
        <p:txBody>
          <a:bodyPr vert="horz" lIns="91440" tIns="45720" rIns="91440" bIns="45720" rtlCol="0"/>
          <a:lstStyle>
            <a:lvl1pPr algn="r">
              <a:defRPr sz="1200"/>
            </a:lvl1pPr>
          </a:lstStyle>
          <a:p>
            <a:fld id="{9640F19B-E13D-4237-85EB-2F245B134D25}" type="datetimeFigureOut">
              <a:rPr lang="en-US" smtClean="0"/>
              <a:pPr/>
              <a:t>8/7/2012</a:t>
            </a:fld>
            <a:endParaRPr lang="en-US"/>
          </a:p>
        </p:txBody>
      </p:sp>
      <p:sp>
        <p:nvSpPr>
          <p:cNvPr id="4" name="Slide Image Placeholder 3"/>
          <p:cNvSpPr>
            <a:spLocks noGrp="1" noRot="1" noChangeAspect="1"/>
          </p:cNvSpPr>
          <p:nvPr>
            <p:ph type="sldImg" idx="2"/>
          </p:nvPr>
        </p:nvSpPr>
        <p:spPr>
          <a:xfrm>
            <a:off x="1203325" y="685800"/>
            <a:ext cx="4573588"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98024" y="4343400"/>
            <a:ext cx="558419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302477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53853" y="8685213"/>
            <a:ext cx="3024770" cy="457200"/>
          </a:xfrm>
          <a:prstGeom prst="rect">
            <a:avLst/>
          </a:prstGeom>
        </p:spPr>
        <p:txBody>
          <a:bodyPr vert="horz" lIns="91440" tIns="45720" rIns="91440" bIns="45720" rtlCol="0" anchor="b"/>
          <a:lstStyle>
            <a:lvl1pPr algn="r">
              <a:defRPr sz="1200"/>
            </a:lvl1pPr>
          </a:lstStyle>
          <a:p>
            <a:fld id="{6F46EF9E-E696-49AF-87A3-60ACC361D12B}" type="slidenum">
              <a:rPr lang="en-US" smtClean="0"/>
              <a:pPr/>
              <a:t>‹#›</a:t>
            </a:fld>
            <a:endParaRPr lang="en-US"/>
          </a:p>
        </p:txBody>
      </p:sp>
    </p:spTree>
    <p:extLst>
      <p:ext uri="{BB962C8B-B14F-4D97-AF65-F5344CB8AC3E}">
        <p14:creationId xmlns:p14="http://schemas.microsoft.com/office/powerpoint/2010/main" val="26310604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smtClean="0"/>
              <a:t>Framework</a:t>
            </a:r>
            <a:r>
              <a:rPr lang="en-US" dirty="0" smtClean="0"/>
              <a:t> internationally benchmarked against 10 high performing countries</a:t>
            </a:r>
          </a:p>
          <a:p>
            <a:r>
              <a:rPr lang="en-US" dirty="0" smtClean="0"/>
              <a:t>College and Career Readiness alignment ongoing</a:t>
            </a:r>
          </a:p>
          <a:p>
            <a:r>
              <a:rPr lang="en-US" dirty="0" smtClean="0"/>
              <a:t>Emphasis on the practices and skills of science through the integration of Scientific &amp; Engineering Practices and Cross Cutting Concepts (higher and clearer)</a:t>
            </a:r>
          </a:p>
          <a:p>
            <a:r>
              <a:rPr lang="en-US" dirty="0" smtClean="0"/>
              <a:t>Driven by feedback from the 26 Lead States</a:t>
            </a:r>
          </a:p>
          <a:p>
            <a:endParaRPr lang="en-US" dirty="0" smtClean="0"/>
          </a:p>
          <a:p>
            <a:r>
              <a:rPr lang="en-US" dirty="0" smtClean="0"/>
              <a:t>Content vetted by the National Academy of Sciences</a:t>
            </a:r>
          </a:p>
          <a:p>
            <a:r>
              <a:rPr lang="en-US" dirty="0" smtClean="0"/>
              <a:t>Disciplinary Core Ideas: foundational content with broad explanatory power</a:t>
            </a:r>
          </a:p>
          <a:p>
            <a:r>
              <a:rPr lang="en-US" dirty="0" smtClean="0"/>
              <a:t>13 Disciplinary Core Ideas incorporated in 62 standards (deep rather than wide)</a:t>
            </a:r>
          </a:p>
          <a:p>
            <a:endParaRPr lang="en-US" dirty="0" smtClean="0"/>
          </a:p>
          <a:p>
            <a:endParaRPr lang="en-US" dirty="0" smtClean="0"/>
          </a:p>
          <a:p>
            <a:endParaRPr lang="en-US" dirty="0"/>
          </a:p>
        </p:txBody>
      </p:sp>
      <p:sp>
        <p:nvSpPr>
          <p:cNvPr id="4" name="Slide Number Placeholder 3"/>
          <p:cNvSpPr>
            <a:spLocks noGrp="1"/>
          </p:cNvSpPr>
          <p:nvPr>
            <p:ph type="sldNum" sz="quarter" idx="10"/>
          </p:nvPr>
        </p:nvSpPr>
        <p:spPr/>
        <p:txBody>
          <a:bodyPr/>
          <a:lstStyle/>
          <a:p>
            <a:fld id="{6F46EF9E-E696-49AF-87A3-60ACC361D12B}" type="slidenum">
              <a:rPr lang="en-US" smtClean="0"/>
              <a:pPr/>
              <a:t>2</a:t>
            </a:fld>
            <a:endParaRPr lang="en-US"/>
          </a:p>
        </p:txBody>
      </p:sp>
    </p:spTree>
    <p:extLst>
      <p:ext uri="{BB962C8B-B14F-4D97-AF65-F5344CB8AC3E}">
        <p14:creationId xmlns:p14="http://schemas.microsoft.com/office/powerpoint/2010/main" val="6777952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Give handout</a:t>
            </a:r>
            <a:r>
              <a:rPr lang="en-US" baseline="0" dirty="0" smtClean="0"/>
              <a:t> in color.</a:t>
            </a:r>
            <a:endParaRPr lang="en-US" dirty="0"/>
          </a:p>
        </p:txBody>
      </p:sp>
      <p:sp>
        <p:nvSpPr>
          <p:cNvPr id="4" name="Slide Number Placeholder 3"/>
          <p:cNvSpPr>
            <a:spLocks noGrp="1"/>
          </p:cNvSpPr>
          <p:nvPr>
            <p:ph type="sldNum" sz="quarter" idx="10"/>
          </p:nvPr>
        </p:nvSpPr>
        <p:spPr/>
        <p:txBody>
          <a:bodyPr/>
          <a:lstStyle/>
          <a:p>
            <a:fld id="{6F46EF9E-E696-49AF-87A3-60ACC361D12B}" type="slidenum">
              <a:rPr lang="en-US" smtClean="0"/>
              <a:pPr/>
              <a:t>3</a:t>
            </a:fld>
            <a:endParaRPr lang="en-US"/>
          </a:p>
        </p:txBody>
      </p:sp>
    </p:spTree>
    <p:extLst>
      <p:ext uri="{BB962C8B-B14F-4D97-AF65-F5344CB8AC3E}">
        <p14:creationId xmlns:p14="http://schemas.microsoft.com/office/powerpoint/2010/main" val="947486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fontAlgn="auto" hangingPunct="1">
              <a:spcAft>
                <a:spcPts val="0"/>
              </a:spcAft>
              <a:buFont typeface="Arial" pitchFamily="34" charset="0"/>
              <a:buChar char="•"/>
              <a:defRPr/>
            </a:pPr>
            <a:r>
              <a:rPr lang="en-US" dirty="0" smtClean="0"/>
              <a:t>As part of the external funding, we have begun to work on instructional and assessment exemplars across the social studies curriculum in civics, economics, geography and history.  </a:t>
            </a:r>
          </a:p>
          <a:p>
            <a:pPr eaLnBrk="1" fontAlgn="auto" hangingPunct="1">
              <a:spcAft>
                <a:spcPts val="0"/>
              </a:spcAft>
              <a:buFont typeface="Arial" pitchFamily="34" charset="0"/>
              <a:buChar char="•"/>
              <a:defRPr/>
            </a:pPr>
            <a:endParaRPr lang="en-US" dirty="0" smtClean="0"/>
          </a:p>
          <a:p>
            <a:pPr eaLnBrk="1" fontAlgn="auto" hangingPunct="1">
              <a:spcAft>
                <a:spcPts val="0"/>
              </a:spcAft>
              <a:buFont typeface="Arial" pitchFamily="34" charset="0"/>
              <a:buChar char="•"/>
              <a:defRPr/>
            </a:pPr>
            <a:r>
              <a:rPr lang="en-US" dirty="0" smtClean="0"/>
              <a:t>By taking on the assessment and instructional challenges that come with new standards, we hope to portray a complete picture of what we think social studies should look like in the 21st Century classroom.</a:t>
            </a:r>
          </a:p>
          <a:p>
            <a:pPr eaLnBrk="1" fontAlgn="auto" hangingPunct="1">
              <a:spcAft>
                <a:spcPts val="0"/>
              </a:spcAft>
              <a:buFont typeface="Arial" pitchFamily="34" charset="0"/>
              <a:buChar char="•"/>
              <a:defRPr/>
            </a:pPr>
            <a:endParaRPr lang="en-US" dirty="0" smtClean="0"/>
          </a:p>
          <a:p>
            <a:pPr eaLnBrk="1" fontAlgn="auto" hangingPunct="1">
              <a:spcAft>
                <a:spcPts val="0"/>
              </a:spcAft>
              <a:buFont typeface="Arial" pitchFamily="34" charset="0"/>
              <a:buChar char="•"/>
              <a:defRPr/>
            </a:pPr>
            <a:r>
              <a:rPr lang="en-US" dirty="0" smtClean="0"/>
              <a:t>These exemplars are intentionally connected to the Common Core English Language Arts standards and will be poised to become national examples for embedding the literacy standards within the unique approaches of the social studies. </a:t>
            </a:r>
          </a:p>
          <a:p>
            <a:pPr eaLnBrk="1" fontAlgn="auto" hangingPunct="1">
              <a:spcAft>
                <a:spcPts val="0"/>
              </a:spcAft>
              <a:buNone/>
              <a:defRPr/>
            </a:pPr>
            <a:r>
              <a:rPr lang="en-US" dirty="0" smtClean="0"/>
              <a:t> </a:t>
            </a:r>
          </a:p>
          <a:p>
            <a:pPr eaLnBrk="1" fontAlgn="auto" hangingPunct="1">
              <a:spcAft>
                <a:spcPts val="0"/>
              </a:spcAft>
              <a:buFont typeface="Arial" pitchFamily="34" charset="0"/>
              <a:buChar char="•"/>
              <a:defRPr/>
            </a:pPr>
            <a:r>
              <a:rPr lang="en-US" dirty="0" smtClean="0"/>
              <a:t>SSACI has received grants from the Library of Congress, Discovery, National Geographic and the Spencer Foundation, which are being utilized to bring an even bigger collaborative to bear on the issues that face social studies educators.  </a:t>
            </a:r>
          </a:p>
          <a:p>
            <a:endParaRPr lang="en-US" dirty="0"/>
          </a:p>
        </p:txBody>
      </p:sp>
      <p:sp>
        <p:nvSpPr>
          <p:cNvPr id="4" name="Slide Number Placeholder 3"/>
          <p:cNvSpPr>
            <a:spLocks noGrp="1"/>
          </p:cNvSpPr>
          <p:nvPr>
            <p:ph type="sldNum" sz="quarter" idx="10"/>
          </p:nvPr>
        </p:nvSpPr>
        <p:spPr/>
        <p:txBody>
          <a:bodyPr/>
          <a:lstStyle/>
          <a:p>
            <a:fld id="{6F46EF9E-E696-49AF-87A3-60ACC361D12B}" type="slidenum">
              <a:rPr lang="en-US" smtClean="0"/>
              <a:pPr/>
              <a:t>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9B29B78D-CBF6-4FB6-85CF-65C649C26F1C}" type="datetime1">
              <a:rPr lang="en-US" smtClean="0"/>
              <a:t>8/7/2012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11" name="Slide Number Placeholder 10"/>
          <p:cNvSpPr>
            <a:spLocks noGrp="1"/>
          </p:cNvSpPr>
          <p:nvPr>
            <p:ph type="sldNum" sz="quarter" idx="12"/>
          </p:nvPr>
        </p:nvSpPr>
        <p:spPr/>
        <p:txBody>
          <a:bodyPr/>
          <a:lstStyle>
            <a:extLst/>
          </a:lstStyle>
          <a:p>
            <a:fld id="{8FADBC00-84BE-784F-ADB3-A3F6C33CA5D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B1D697B-88DA-4FAB-8811-B78B4855A943}" type="datetime1">
              <a:rPr lang="en-US" smtClean="0"/>
              <a:t>8/7/2012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FADBC00-84BE-784F-ADB3-A3F6C33CA5D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B3E97E3-76D5-453B-8A37-00B427A655CE}" type="datetime1">
              <a:rPr lang="en-US" smtClean="0"/>
              <a:t>8/7/2012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FADBC00-84BE-784F-ADB3-A3F6C33CA5D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248CF647-6079-43A7-9AA3-790F7B655C47}" type="datetime1">
              <a:rPr lang="en-US" smtClean="0"/>
              <a:t>8/7/2012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FADBC00-84BE-784F-ADB3-A3F6C33CA5D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423176C-5998-49CB-BF2C-3E624A373993}" type="datetime1">
              <a:rPr lang="en-US" smtClean="0"/>
              <a:t>8/7/2012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8FADBC00-84BE-784F-ADB3-A3F6C33CA5D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25492F1A-4A3A-430B-90AE-594B9A668592}" type="datetime1">
              <a:rPr lang="en-US" smtClean="0"/>
              <a:t>8/7/2012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8FADBC00-84BE-784F-ADB3-A3F6C33CA5D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4845938B-9EBF-4E3C-A6B4-A0CD0B943A85}" type="datetime1">
              <a:rPr lang="en-US" smtClean="0"/>
              <a:t>8/7/2012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8FADBC00-84BE-784F-ADB3-A3F6C33CA5D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7CDEF79-1025-49FE-BFE9-1D4593BF8705}" type="datetime1">
              <a:rPr lang="en-US" smtClean="0"/>
              <a:t>8/7/2012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FADBC00-84BE-784F-ADB3-A3F6C33CA5D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6345B726-9CAE-4931-BCE5-C2A3AE156018}" type="datetime1">
              <a:rPr lang="en-US" smtClean="0"/>
              <a:t>8/7/2012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8FADBC00-84BE-784F-ADB3-A3F6C33CA5D2}" type="slidenum">
              <a:rPr lang="en-US" smtClean="0"/>
              <a:pPr/>
              <a:t>‹#›</a:t>
            </a:fld>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89B46D6-6FC8-40CA-9525-67050A35FEBA}" type="datetime1">
              <a:rPr lang="en-US" smtClean="0"/>
              <a:t>8/7/2012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FADBC00-84BE-784F-ADB3-A3F6C33CA5D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68BB709-7672-41B3-BD92-53E2E148A784}" type="datetime1">
              <a:rPr lang="en-US" smtClean="0"/>
              <a:t>8/7/2012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8FADBC00-84BE-784F-ADB3-A3F6C33CA5D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7ED64169-FC1A-4CCD-B534-B13943938504}" type="datetime1">
              <a:rPr lang="en-US" smtClean="0"/>
              <a:t>8/7/2012</a:t>
            </a:fld>
            <a:endParaRPr lang="en-US"/>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US"/>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8FADBC00-84BE-784F-ADB3-A3F6C33CA5D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Standards </a:t>
            </a:r>
            <a:r>
              <a:rPr lang="en-US" dirty="0" smtClean="0"/>
              <a:t>Update:</a:t>
            </a:r>
            <a:br>
              <a:rPr lang="en-US" dirty="0" smtClean="0"/>
            </a:br>
            <a:r>
              <a:rPr lang="en-US" dirty="0" smtClean="0"/>
              <a:t>Science and </a:t>
            </a:r>
            <a:br>
              <a:rPr lang="en-US" dirty="0" smtClean="0"/>
            </a:br>
            <a:r>
              <a:rPr lang="en-US" dirty="0" smtClean="0"/>
              <a:t>Social Studies</a:t>
            </a:r>
            <a:endParaRPr lang="en-US" dirty="0"/>
          </a:p>
        </p:txBody>
      </p:sp>
      <p:sp>
        <p:nvSpPr>
          <p:cNvPr id="3" name="Subtitle 2"/>
          <p:cNvSpPr>
            <a:spLocks noGrp="1"/>
          </p:cNvSpPr>
          <p:nvPr>
            <p:ph type="subTitle" idx="1"/>
          </p:nvPr>
        </p:nvSpPr>
        <p:spPr/>
        <p:txBody>
          <a:bodyPr/>
          <a:lstStyle/>
          <a:p>
            <a:r>
              <a:rPr lang="en-US" dirty="0" smtClean="0"/>
              <a:t>Kentucky Board of Education</a:t>
            </a:r>
          </a:p>
          <a:p>
            <a:r>
              <a:rPr lang="en-US" dirty="0" smtClean="0"/>
              <a:t>August 9, 2012</a:t>
            </a:r>
            <a:endParaRPr lang="en-US" dirty="0"/>
          </a:p>
        </p:txBody>
      </p:sp>
      <p:sp>
        <p:nvSpPr>
          <p:cNvPr id="4" name="Slide Number Placeholder 3"/>
          <p:cNvSpPr>
            <a:spLocks noGrp="1"/>
          </p:cNvSpPr>
          <p:nvPr>
            <p:ph type="sldNum" sz="quarter" idx="12"/>
          </p:nvPr>
        </p:nvSpPr>
        <p:spPr/>
        <p:txBody>
          <a:bodyPr/>
          <a:lstStyle/>
          <a:p>
            <a:fld id="{8FADBC00-84BE-784F-ADB3-A3F6C33CA5D2}" type="slidenum">
              <a:rPr lang="en-US" smtClean="0"/>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100" dirty="0" smtClean="0"/>
              <a:t>SB 1 Requirements</a:t>
            </a:r>
            <a:endParaRPr lang="en-US" sz="4100" dirty="0"/>
          </a:p>
        </p:txBody>
      </p:sp>
      <p:sp>
        <p:nvSpPr>
          <p:cNvPr id="3" name="Content Placeholder 2"/>
          <p:cNvSpPr>
            <a:spLocks noGrp="1"/>
          </p:cNvSpPr>
          <p:nvPr>
            <p:ph idx="1"/>
          </p:nvPr>
        </p:nvSpPr>
        <p:spPr/>
        <p:txBody>
          <a:bodyPr>
            <a:normAutofit lnSpcReduction="10000"/>
          </a:bodyPr>
          <a:lstStyle/>
          <a:p>
            <a:r>
              <a:rPr lang="en-US" dirty="0" smtClean="0"/>
              <a:t>Focus on critical knowledge, skills, and capacities </a:t>
            </a:r>
          </a:p>
          <a:p>
            <a:r>
              <a:rPr lang="en-US" dirty="0" smtClean="0"/>
              <a:t>Result in fewer, but more in-depth standards</a:t>
            </a:r>
          </a:p>
          <a:p>
            <a:r>
              <a:rPr lang="en-US" dirty="0" smtClean="0"/>
              <a:t>Communicate expectations more clearly and concisely </a:t>
            </a:r>
          </a:p>
          <a:p>
            <a:r>
              <a:rPr lang="en-US" dirty="0"/>
              <a:t>Be based on evidence-based research</a:t>
            </a:r>
          </a:p>
          <a:p>
            <a:r>
              <a:rPr lang="en-US" dirty="0"/>
              <a:t>Consider international benchmarks</a:t>
            </a:r>
          </a:p>
          <a:p>
            <a:r>
              <a:rPr lang="en-US" dirty="0"/>
              <a:t>Ensure that the standards are aligned </a:t>
            </a:r>
            <a:r>
              <a:rPr lang="en-US" dirty="0" smtClean="0"/>
              <a:t>P-20</a:t>
            </a:r>
            <a:endParaRPr lang="en-US" dirty="0"/>
          </a:p>
          <a:p>
            <a:endParaRPr lang="en-US" dirty="0"/>
          </a:p>
          <a:p>
            <a:endParaRPr lang="en-US" dirty="0"/>
          </a:p>
        </p:txBody>
      </p:sp>
      <p:sp>
        <p:nvSpPr>
          <p:cNvPr id="4" name="Slide Number Placeholder 3"/>
          <p:cNvSpPr>
            <a:spLocks noGrp="1"/>
          </p:cNvSpPr>
          <p:nvPr>
            <p:ph type="sldNum" sz="quarter" idx="12"/>
          </p:nvPr>
        </p:nvSpPr>
        <p:spPr/>
        <p:txBody>
          <a:bodyPr/>
          <a:lstStyle/>
          <a:p>
            <a:fld id="{8FADBC00-84BE-784F-ADB3-A3F6C33CA5D2}" type="slidenum">
              <a:rPr lang="en-US" smtClean="0"/>
              <a:pPr/>
              <a:t>2</a:t>
            </a:fld>
            <a:endParaRPr lang="en-US"/>
          </a:p>
        </p:txBody>
      </p:sp>
    </p:spTree>
    <p:extLst>
      <p:ext uri="{BB962C8B-B14F-4D97-AF65-F5344CB8AC3E}">
        <p14:creationId xmlns:p14="http://schemas.microsoft.com/office/powerpoint/2010/main" val="2217612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1426"/>
            <a:ext cx="7772400" cy="1470025"/>
          </a:xfrm>
        </p:spPr>
        <p:txBody>
          <a:bodyPr>
            <a:normAutofit/>
          </a:bodyPr>
          <a:lstStyle/>
          <a:p>
            <a:r>
              <a:rPr lang="en-US" sz="4100" dirty="0" smtClean="0"/>
              <a:t>NGSS Structure (draft)</a:t>
            </a:r>
            <a:endParaRPr lang="en-US" sz="4100" dirty="0"/>
          </a:p>
        </p:txBody>
      </p:sp>
      <p:pic>
        <p:nvPicPr>
          <p:cNvPr id="6" name="Picture 5"/>
          <p:cNvPicPr>
            <a:picLocks noChangeAspect="1"/>
          </p:cNvPicPr>
          <p:nvPr/>
        </p:nvPicPr>
        <p:blipFill>
          <a:blip r:embed="rId3"/>
          <a:stretch>
            <a:fillRect/>
          </a:stretch>
        </p:blipFill>
        <p:spPr>
          <a:xfrm>
            <a:off x="318356" y="1258599"/>
            <a:ext cx="4843547" cy="5552796"/>
          </a:xfrm>
          <a:prstGeom prst="rect">
            <a:avLst/>
          </a:prstGeom>
        </p:spPr>
      </p:pic>
      <p:sp>
        <p:nvSpPr>
          <p:cNvPr id="7" name="TextBox 6"/>
          <p:cNvSpPr txBox="1"/>
          <p:nvPr/>
        </p:nvSpPr>
        <p:spPr>
          <a:xfrm>
            <a:off x="5453191" y="1258599"/>
            <a:ext cx="3414071" cy="4555093"/>
          </a:xfrm>
          <a:prstGeom prst="rect">
            <a:avLst/>
          </a:prstGeom>
          <a:noFill/>
        </p:spPr>
        <p:txBody>
          <a:bodyPr wrap="square" rtlCol="0">
            <a:spAutoFit/>
          </a:bodyPr>
          <a:lstStyle/>
          <a:p>
            <a:pPr marL="285750" indent="-285750">
              <a:buFont typeface="Wingdings" charset="2"/>
              <a:buChar char="Ø"/>
            </a:pPr>
            <a:r>
              <a:rPr lang="en-US" sz="1600" dirty="0" smtClean="0"/>
              <a:t>62 Total standards</a:t>
            </a:r>
          </a:p>
          <a:p>
            <a:pPr marL="285750" indent="-285750"/>
            <a:endParaRPr lang="en-US" sz="1600" dirty="0" smtClean="0"/>
          </a:p>
          <a:p>
            <a:pPr marL="285750" indent="-285750">
              <a:buFont typeface="Wingdings" charset="2"/>
              <a:buChar char="Ø"/>
            </a:pPr>
            <a:r>
              <a:rPr lang="en-US" sz="1600" dirty="0"/>
              <a:t>D</a:t>
            </a:r>
            <a:r>
              <a:rPr lang="en-US" sz="1600" dirty="0" smtClean="0"/>
              <a:t>raft version was arranged K,1,2,3,4,5, MS, HS</a:t>
            </a:r>
          </a:p>
          <a:p>
            <a:pPr marL="285750" indent="-285750">
              <a:buFont typeface="Arial"/>
              <a:buChar char="•"/>
            </a:pPr>
            <a:endParaRPr lang="en-US" sz="1600" dirty="0" smtClean="0"/>
          </a:p>
          <a:p>
            <a:pPr marL="285750" indent="-285750">
              <a:buFont typeface="Wingdings" charset="2"/>
              <a:buChar char="Ø"/>
            </a:pPr>
            <a:r>
              <a:rPr lang="en-US" sz="1600" dirty="0" smtClean="0"/>
              <a:t>Final version will be available in grade level and grade band configurations</a:t>
            </a:r>
          </a:p>
          <a:p>
            <a:r>
              <a:rPr lang="en-US" sz="1600" dirty="0" smtClean="0"/>
              <a:t> </a:t>
            </a:r>
            <a:endParaRPr lang="en-US" sz="1600" dirty="0"/>
          </a:p>
          <a:p>
            <a:pPr marL="285750" indent="-285750">
              <a:buFont typeface="Wingdings" charset="2"/>
              <a:buChar char="Ø"/>
            </a:pPr>
            <a:r>
              <a:rPr lang="en-US" sz="1600" dirty="0" smtClean="0"/>
              <a:t>Organized around Disciplinary Core Ideas</a:t>
            </a:r>
            <a:endParaRPr lang="en-US" sz="1600" dirty="0"/>
          </a:p>
          <a:p>
            <a:pPr marL="742950" lvl="1" indent="-285750">
              <a:buFont typeface="Arial"/>
              <a:buChar char="•"/>
            </a:pPr>
            <a:r>
              <a:rPr lang="en-US" sz="1600" dirty="0" smtClean="0"/>
              <a:t>Life Science</a:t>
            </a:r>
          </a:p>
          <a:p>
            <a:pPr marL="742950" lvl="1" indent="-285750">
              <a:buFont typeface="Arial"/>
              <a:buChar char="•"/>
            </a:pPr>
            <a:r>
              <a:rPr lang="en-US" sz="1600" dirty="0" smtClean="0"/>
              <a:t>Physical Science </a:t>
            </a:r>
          </a:p>
          <a:p>
            <a:pPr marL="742950" lvl="1" indent="-285750">
              <a:buFont typeface="Arial"/>
              <a:buChar char="•"/>
            </a:pPr>
            <a:r>
              <a:rPr lang="en-US" sz="1600" dirty="0" smtClean="0"/>
              <a:t>Earth &amp; Space Science</a:t>
            </a:r>
          </a:p>
          <a:p>
            <a:pPr marL="742950" lvl="1" indent="-285750">
              <a:buFont typeface="Arial"/>
              <a:buChar char="•"/>
            </a:pPr>
            <a:r>
              <a:rPr lang="en-US" sz="1600" dirty="0" smtClean="0"/>
              <a:t>Engineering, Technology and the Applications of Science </a:t>
            </a:r>
          </a:p>
          <a:p>
            <a:endParaRPr lang="en-US" dirty="0"/>
          </a:p>
        </p:txBody>
      </p:sp>
      <p:sp>
        <p:nvSpPr>
          <p:cNvPr id="3" name="Slide Number Placeholder 2"/>
          <p:cNvSpPr>
            <a:spLocks noGrp="1"/>
          </p:cNvSpPr>
          <p:nvPr>
            <p:ph type="sldNum" sz="quarter" idx="12"/>
          </p:nvPr>
        </p:nvSpPr>
        <p:spPr/>
        <p:txBody>
          <a:bodyPr/>
          <a:lstStyle/>
          <a:p>
            <a:fld id="{8FADBC00-84BE-784F-ADB3-A3F6C33CA5D2}" type="slidenum">
              <a:rPr lang="en-US" smtClean="0"/>
              <a:pPr/>
              <a:t>3</a:t>
            </a:fld>
            <a:endParaRPr lang="en-US"/>
          </a:p>
        </p:txBody>
      </p:sp>
    </p:spTree>
    <p:extLst>
      <p:ext uri="{BB962C8B-B14F-4D97-AF65-F5344CB8AC3E}">
        <p14:creationId xmlns:p14="http://schemas.microsoft.com/office/powerpoint/2010/main" val="3361586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100" dirty="0" smtClean="0"/>
              <a:t>NGSS Connections</a:t>
            </a:r>
            <a:endParaRPr lang="en-US" sz="4100" dirty="0"/>
          </a:p>
        </p:txBody>
      </p:sp>
      <p:sp>
        <p:nvSpPr>
          <p:cNvPr id="3" name="Content Placeholder 2"/>
          <p:cNvSpPr>
            <a:spLocks noGrp="1"/>
          </p:cNvSpPr>
          <p:nvPr>
            <p:ph idx="1"/>
          </p:nvPr>
        </p:nvSpPr>
        <p:spPr/>
        <p:txBody>
          <a:bodyPr>
            <a:normAutofit fontScale="92500"/>
          </a:bodyPr>
          <a:lstStyle/>
          <a:p>
            <a:r>
              <a:rPr lang="en-US" dirty="0" smtClean="0"/>
              <a:t>Engineering is included as both a Disciplinary Core Idea and in the Scientific &amp; Engineering Practices</a:t>
            </a:r>
          </a:p>
          <a:p>
            <a:r>
              <a:rPr lang="en-US" dirty="0" smtClean="0"/>
              <a:t>Each standard makes explicit connection to the CCSS in Mathematics and ELA</a:t>
            </a:r>
          </a:p>
          <a:p>
            <a:r>
              <a:rPr lang="en-US" dirty="0" smtClean="0"/>
              <a:t>Mathematics content intentionally designed to align developmentally with CCSS</a:t>
            </a:r>
          </a:p>
          <a:p>
            <a:r>
              <a:rPr lang="en-US" dirty="0" smtClean="0"/>
              <a:t>Literacy standards addresses in multiple ways through the Science &amp; Engineering Practices</a:t>
            </a:r>
            <a:endParaRPr lang="en-US" dirty="0"/>
          </a:p>
        </p:txBody>
      </p:sp>
      <p:sp>
        <p:nvSpPr>
          <p:cNvPr id="4" name="Slide Number Placeholder 3"/>
          <p:cNvSpPr>
            <a:spLocks noGrp="1"/>
          </p:cNvSpPr>
          <p:nvPr>
            <p:ph type="sldNum" sz="quarter" idx="12"/>
          </p:nvPr>
        </p:nvSpPr>
        <p:spPr/>
        <p:txBody>
          <a:bodyPr/>
          <a:lstStyle/>
          <a:p>
            <a:fld id="{8FADBC00-84BE-784F-ADB3-A3F6C33CA5D2}" type="slidenum">
              <a:rPr lang="en-US" smtClean="0"/>
              <a:pPr/>
              <a:t>4</a:t>
            </a:fld>
            <a:endParaRPr lang="en-US"/>
          </a:p>
        </p:txBody>
      </p:sp>
    </p:spTree>
    <p:extLst>
      <p:ext uri="{BB962C8B-B14F-4D97-AF65-F5344CB8AC3E}">
        <p14:creationId xmlns:p14="http://schemas.microsoft.com/office/powerpoint/2010/main" val="558924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920" y="5718412"/>
            <a:ext cx="8183880" cy="791570"/>
          </a:xfrm>
        </p:spPr>
        <p:txBody>
          <a:bodyPr>
            <a:normAutofit/>
          </a:bodyPr>
          <a:lstStyle/>
          <a:p>
            <a:r>
              <a:rPr lang="en-US" sz="4100" dirty="0" smtClean="0"/>
              <a:t>NGSS Timeline</a:t>
            </a:r>
            <a:endParaRPr lang="en-US" sz="41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32764" y="450376"/>
            <a:ext cx="7042245" cy="5500048"/>
          </a:xfrm>
        </p:spPr>
      </p:pic>
      <p:sp>
        <p:nvSpPr>
          <p:cNvPr id="3" name="Slide Number Placeholder 2"/>
          <p:cNvSpPr>
            <a:spLocks noGrp="1"/>
          </p:cNvSpPr>
          <p:nvPr>
            <p:ph type="sldNum" sz="quarter" idx="12"/>
          </p:nvPr>
        </p:nvSpPr>
        <p:spPr/>
        <p:txBody>
          <a:bodyPr/>
          <a:lstStyle/>
          <a:p>
            <a:fld id="{8FADBC00-84BE-784F-ADB3-A3F6C33CA5D2}" type="slidenum">
              <a:rPr lang="en-US" smtClean="0"/>
              <a:pPr/>
              <a:t>5</a:t>
            </a:fld>
            <a:endParaRPr lang="en-US"/>
          </a:p>
        </p:txBody>
      </p:sp>
    </p:spTree>
    <p:extLst>
      <p:ext uri="{BB962C8B-B14F-4D97-AF65-F5344CB8AC3E}">
        <p14:creationId xmlns:p14="http://schemas.microsoft.com/office/powerpoint/2010/main" val="949217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920" y="4626591"/>
            <a:ext cx="8183880" cy="1408448"/>
          </a:xfrm>
        </p:spPr>
        <p:txBody>
          <a:bodyPr rtlCol="0">
            <a:noAutofit/>
          </a:bodyPr>
          <a:lstStyle/>
          <a:p>
            <a:pPr>
              <a:defRPr/>
            </a:pPr>
            <a:r>
              <a:rPr lang="en-US" sz="3200" dirty="0" smtClean="0"/>
              <a:t>State Standards for Social </a:t>
            </a:r>
            <a:r>
              <a:rPr lang="en-US" sz="3200" dirty="0"/>
              <a:t>Studies: </a:t>
            </a:r>
            <a:r>
              <a:rPr lang="en-US" sz="2800" dirty="0"/>
              <a:t>The College Career and Civic Life (C3</a:t>
            </a:r>
            <a:r>
              <a:rPr lang="en-US" sz="2800" dirty="0" smtClean="0"/>
              <a:t>)</a:t>
            </a:r>
          </a:p>
        </p:txBody>
      </p:sp>
      <p:sp>
        <p:nvSpPr>
          <p:cNvPr id="3" name="Content Placeholder 2"/>
          <p:cNvSpPr>
            <a:spLocks noGrp="1"/>
          </p:cNvSpPr>
          <p:nvPr>
            <p:ph idx="1"/>
          </p:nvPr>
        </p:nvSpPr>
        <p:spPr>
          <a:xfrm>
            <a:off x="457200" y="450377"/>
            <a:ext cx="8229600" cy="4067032"/>
          </a:xfrm>
        </p:spPr>
        <p:txBody>
          <a:bodyPr rtlCol="0">
            <a:normAutofit fontScale="25000" lnSpcReduction="20000"/>
          </a:bodyPr>
          <a:lstStyle/>
          <a:p>
            <a:pPr eaLnBrk="1" fontAlgn="auto" hangingPunct="1">
              <a:spcAft>
                <a:spcPts val="0"/>
              </a:spcAft>
              <a:buFont typeface="Arial" pitchFamily="34" charset="0"/>
              <a:buChar char="•"/>
              <a:defRPr/>
            </a:pPr>
            <a:endParaRPr lang="en-US" dirty="0" smtClean="0"/>
          </a:p>
          <a:p>
            <a:pPr eaLnBrk="1" fontAlgn="auto" hangingPunct="1">
              <a:spcAft>
                <a:spcPts val="0"/>
              </a:spcAft>
              <a:buNone/>
              <a:defRPr/>
            </a:pPr>
            <a:r>
              <a:rPr lang="en-US" sz="2400" dirty="0"/>
              <a:t>	</a:t>
            </a:r>
            <a:r>
              <a:rPr lang="en-US" sz="9600" dirty="0" smtClean="0"/>
              <a:t>Kentucky is working within the CCSSO Social Studies Assessment, Curriculum, and Instruction Project to develop new social studies standards that:</a:t>
            </a:r>
          </a:p>
          <a:p>
            <a:pPr eaLnBrk="1" fontAlgn="auto" hangingPunct="1">
              <a:spcAft>
                <a:spcPts val="0"/>
              </a:spcAft>
              <a:buNone/>
              <a:defRPr/>
            </a:pPr>
            <a:r>
              <a:rPr lang="en-US" sz="9600" dirty="0" smtClean="0"/>
              <a:t> </a:t>
            </a:r>
          </a:p>
          <a:p>
            <a:pPr eaLnBrk="1" fontAlgn="auto" hangingPunct="1">
              <a:spcAft>
                <a:spcPts val="0"/>
              </a:spcAft>
              <a:buFont typeface="Arial" pitchFamily="34" charset="0"/>
              <a:buChar char="•"/>
              <a:defRPr/>
            </a:pPr>
            <a:r>
              <a:rPr lang="en-US" sz="9600" dirty="0" smtClean="0"/>
              <a:t>Include connections to the Common Core English/Language Arts standards in history/social studies.</a:t>
            </a:r>
          </a:p>
          <a:p>
            <a:pPr eaLnBrk="1" fontAlgn="auto" hangingPunct="1">
              <a:spcAft>
                <a:spcPts val="0"/>
              </a:spcAft>
              <a:buNone/>
              <a:defRPr/>
            </a:pPr>
            <a:r>
              <a:rPr lang="en-US" sz="9600" dirty="0" smtClean="0"/>
              <a:t> </a:t>
            </a:r>
          </a:p>
          <a:p>
            <a:pPr>
              <a:defRPr/>
            </a:pPr>
            <a:r>
              <a:rPr lang="en-US" sz="9600" dirty="0" smtClean="0"/>
              <a:t>Involve 20 state agencies working collaboratively with 15 professional organizations, teachers and academic writers 	</a:t>
            </a:r>
            <a:endParaRPr lang="en-US" sz="800" dirty="0"/>
          </a:p>
          <a:p>
            <a:pPr eaLnBrk="1" fontAlgn="auto" hangingPunct="1">
              <a:spcAft>
                <a:spcPts val="0"/>
              </a:spcAft>
              <a:buNone/>
              <a:defRPr/>
            </a:pPr>
            <a:endParaRPr lang="en-US" sz="9600" dirty="0" smtClean="0"/>
          </a:p>
        </p:txBody>
      </p:sp>
      <p:sp>
        <p:nvSpPr>
          <p:cNvPr id="4" name="Slide Number Placeholder 3"/>
          <p:cNvSpPr>
            <a:spLocks noGrp="1"/>
          </p:cNvSpPr>
          <p:nvPr>
            <p:ph type="sldNum" sz="quarter" idx="12"/>
          </p:nvPr>
        </p:nvSpPr>
        <p:spPr/>
        <p:txBody>
          <a:bodyPr/>
          <a:lstStyle/>
          <a:p>
            <a:fld id="{8FADBC00-84BE-784F-ADB3-A3F6C33CA5D2}" type="slidenum">
              <a:rPr lang="en-US" smtClean="0"/>
              <a:pPr/>
              <a:t>6</a:t>
            </a:fld>
            <a:endParaRPr lang="en-US"/>
          </a:p>
        </p:txBody>
      </p:sp>
    </p:spTree>
    <p:extLst>
      <p:ext uri="{BB962C8B-B14F-4D97-AF65-F5344CB8AC3E}">
        <p14:creationId xmlns:p14="http://schemas.microsoft.com/office/powerpoint/2010/main" val="37395018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151" y="468181"/>
            <a:ext cx="8183880" cy="1051560"/>
          </a:xfrm>
        </p:spPr>
        <p:txBody>
          <a:bodyPr>
            <a:normAutofit fontScale="90000"/>
          </a:bodyPr>
          <a:lstStyle/>
          <a:p>
            <a:r>
              <a:rPr lang="en-US" dirty="0"/>
              <a:t>The College Career and Civic Life (C3) Structure (draft)</a:t>
            </a:r>
          </a:p>
        </p:txBody>
      </p:sp>
      <p:sp>
        <p:nvSpPr>
          <p:cNvPr id="3" name="Rectangle 2"/>
          <p:cNvSpPr/>
          <p:nvPr/>
        </p:nvSpPr>
        <p:spPr>
          <a:xfrm>
            <a:off x="614151" y="1625798"/>
            <a:ext cx="7779222" cy="5232202"/>
          </a:xfrm>
          <a:prstGeom prst="rect">
            <a:avLst/>
          </a:prstGeom>
        </p:spPr>
        <p:txBody>
          <a:bodyPr wrap="square">
            <a:spAutoFit/>
          </a:bodyPr>
          <a:lstStyle/>
          <a:p>
            <a:pPr marL="285750" indent="-285750">
              <a:buFont typeface="Wingdings" charset="2"/>
              <a:buChar char="Ø"/>
            </a:pPr>
            <a:r>
              <a:rPr lang="en-US" sz="2800" dirty="0"/>
              <a:t>Draft version is arranged grade bands (K-2, 3-5, 6-8 and </a:t>
            </a:r>
            <a:r>
              <a:rPr lang="en-US" sz="2800" dirty="0" smtClean="0"/>
              <a:t>9-12)</a:t>
            </a:r>
            <a:endParaRPr lang="en-US" sz="2800" dirty="0"/>
          </a:p>
          <a:p>
            <a:endParaRPr lang="en-US" sz="2800" dirty="0"/>
          </a:p>
          <a:p>
            <a:pPr marL="285750" indent="-285750">
              <a:buFont typeface="Wingdings" charset="2"/>
              <a:buChar char="Ø"/>
            </a:pPr>
            <a:r>
              <a:rPr lang="en-US" sz="2800" dirty="0"/>
              <a:t>Organized around Disciplinary Core Ideas</a:t>
            </a:r>
          </a:p>
          <a:p>
            <a:pPr marL="742950" lvl="1" indent="-285750">
              <a:buFont typeface="Arial"/>
              <a:buChar char="•"/>
            </a:pPr>
            <a:r>
              <a:rPr lang="en-US" sz="2800" dirty="0"/>
              <a:t>Civics</a:t>
            </a:r>
          </a:p>
          <a:p>
            <a:pPr marL="742950" lvl="1" indent="-285750">
              <a:buFont typeface="Arial"/>
              <a:buChar char="•"/>
            </a:pPr>
            <a:r>
              <a:rPr lang="en-US" sz="2800" dirty="0"/>
              <a:t>Economics</a:t>
            </a:r>
          </a:p>
          <a:p>
            <a:pPr marL="742950" lvl="1" indent="-285750">
              <a:buFont typeface="Arial"/>
              <a:buChar char="•"/>
            </a:pPr>
            <a:r>
              <a:rPr lang="en-US" sz="2800" dirty="0"/>
              <a:t>Geography</a:t>
            </a:r>
          </a:p>
          <a:p>
            <a:pPr marL="742950" lvl="1" indent="-285750">
              <a:buFont typeface="Arial"/>
              <a:buChar char="•"/>
            </a:pPr>
            <a:r>
              <a:rPr lang="en-US" sz="2800" dirty="0" smtClean="0"/>
              <a:t>History</a:t>
            </a:r>
          </a:p>
          <a:p>
            <a:pPr marL="742950" lvl="1" indent="-285750">
              <a:buFont typeface="Arial"/>
              <a:buChar char="•"/>
            </a:pPr>
            <a:endParaRPr lang="en-US" sz="1600" dirty="0"/>
          </a:p>
          <a:p>
            <a:pPr marL="742950" lvl="1" indent="-285750">
              <a:buFont typeface="Arial"/>
              <a:buChar char="•"/>
            </a:pPr>
            <a:endParaRPr lang="en-US" sz="1600" dirty="0" smtClean="0"/>
          </a:p>
          <a:p>
            <a:pPr marL="742950" lvl="1" indent="-285750">
              <a:buFont typeface="Arial"/>
              <a:buChar char="•"/>
            </a:pPr>
            <a:endParaRPr lang="en-US" sz="1600" dirty="0"/>
          </a:p>
          <a:p>
            <a:pPr marL="742950" lvl="1" indent="-285750">
              <a:buFont typeface="Arial"/>
              <a:buChar char="•"/>
            </a:pPr>
            <a:endParaRPr lang="en-US" sz="1600" dirty="0" smtClean="0"/>
          </a:p>
          <a:p>
            <a:pPr marL="742950" lvl="1" indent="-285750">
              <a:buFont typeface="Arial"/>
              <a:buChar char="•"/>
            </a:pPr>
            <a:endParaRPr lang="en-US" dirty="0"/>
          </a:p>
        </p:txBody>
      </p:sp>
      <p:sp>
        <p:nvSpPr>
          <p:cNvPr id="4" name="Slide Number Placeholder 3"/>
          <p:cNvSpPr>
            <a:spLocks noGrp="1"/>
          </p:cNvSpPr>
          <p:nvPr>
            <p:ph type="sldNum" sz="quarter" idx="12"/>
          </p:nvPr>
        </p:nvSpPr>
        <p:spPr/>
        <p:txBody>
          <a:bodyPr/>
          <a:lstStyle/>
          <a:p>
            <a:fld id="{8FADBC00-84BE-784F-ADB3-A3F6C33CA5D2}" type="slidenum">
              <a:rPr lang="en-US" smtClean="0"/>
              <a:pPr/>
              <a:t>7</a:t>
            </a:fld>
            <a:endParaRPr lang="en-US"/>
          </a:p>
        </p:txBody>
      </p:sp>
    </p:spTree>
    <p:extLst>
      <p:ext uri="{BB962C8B-B14F-4D97-AF65-F5344CB8AC3E}">
        <p14:creationId xmlns:p14="http://schemas.microsoft.com/office/powerpoint/2010/main" val="3221607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2920" y="4544704"/>
            <a:ext cx="8183880" cy="1490336"/>
          </a:xfrm>
        </p:spPr>
        <p:txBody>
          <a:bodyPr>
            <a:normAutofit/>
          </a:bodyPr>
          <a:lstStyle/>
          <a:p>
            <a:r>
              <a:rPr lang="en-US" sz="3200" dirty="0"/>
              <a:t>The College Career and Civic Life (</a:t>
            </a:r>
            <a:r>
              <a:rPr lang="en-US" sz="3200" dirty="0" smtClean="0"/>
              <a:t>C3) Social </a:t>
            </a:r>
            <a:r>
              <a:rPr lang="en-US" sz="3200" dirty="0"/>
              <a:t>Studies Timeline</a:t>
            </a:r>
          </a:p>
        </p:txBody>
      </p:sp>
      <p:sp>
        <p:nvSpPr>
          <p:cNvPr id="3" name="Content Placeholder 2"/>
          <p:cNvSpPr>
            <a:spLocks noGrp="1"/>
          </p:cNvSpPr>
          <p:nvPr>
            <p:ph idx="1"/>
          </p:nvPr>
        </p:nvSpPr>
        <p:spPr>
          <a:xfrm>
            <a:off x="502920" y="530352"/>
            <a:ext cx="8183880" cy="4014352"/>
          </a:xfrm>
        </p:spPr>
        <p:txBody>
          <a:bodyPr>
            <a:normAutofit lnSpcReduction="10000"/>
          </a:bodyPr>
          <a:lstStyle/>
          <a:p>
            <a:pPr>
              <a:defRPr/>
            </a:pPr>
            <a:r>
              <a:rPr lang="en-US" dirty="0"/>
              <a:t>October 2012 - </a:t>
            </a:r>
            <a:r>
              <a:rPr lang="en-US"/>
              <a:t>Complete </a:t>
            </a:r>
            <a:r>
              <a:rPr lang="en-US" smtClean="0"/>
              <a:t>draft</a:t>
            </a:r>
          </a:p>
          <a:p>
            <a:pPr>
              <a:defRPr/>
            </a:pPr>
            <a:endParaRPr lang="en-US" dirty="0"/>
          </a:p>
          <a:p>
            <a:pPr>
              <a:buFont typeface="Arial" pitchFamily="34" charset="0"/>
              <a:buChar char="•"/>
              <a:defRPr/>
            </a:pPr>
            <a:r>
              <a:rPr lang="en-US" dirty="0"/>
              <a:t>November 2012 - Public release at the National Council for the Social Studies Conference</a:t>
            </a:r>
          </a:p>
          <a:p>
            <a:pPr marL="0" indent="0">
              <a:buNone/>
              <a:defRPr/>
            </a:pPr>
            <a:r>
              <a:rPr lang="en-US" dirty="0"/>
              <a:t> </a:t>
            </a:r>
          </a:p>
          <a:p>
            <a:pPr>
              <a:buFont typeface="Arial" pitchFamily="34" charset="0"/>
              <a:buChar char="•"/>
              <a:defRPr/>
            </a:pPr>
            <a:r>
              <a:rPr lang="en-US" dirty="0"/>
              <a:t>A public review of the standards will follow the anticipated November release date</a:t>
            </a:r>
          </a:p>
          <a:p>
            <a:endParaRPr lang="en-US" dirty="0"/>
          </a:p>
        </p:txBody>
      </p:sp>
      <p:sp>
        <p:nvSpPr>
          <p:cNvPr id="4" name="Slide Number Placeholder 3"/>
          <p:cNvSpPr>
            <a:spLocks noGrp="1"/>
          </p:cNvSpPr>
          <p:nvPr>
            <p:ph type="sldNum" sz="quarter" idx="12"/>
          </p:nvPr>
        </p:nvSpPr>
        <p:spPr/>
        <p:txBody>
          <a:bodyPr/>
          <a:lstStyle/>
          <a:p>
            <a:fld id="{8FADBC00-84BE-784F-ADB3-A3F6C33CA5D2}" type="slidenum">
              <a:rPr lang="en-US" smtClean="0"/>
              <a:pPr/>
              <a:t>8</a:t>
            </a:fld>
            <a:endParaRPr lang="en-US"/>
          </a:p>
        </p:txBody>
      </p:sp>
    </p:spTree>
    <p:extLst>
      <p:ext uri="{BB962C8B-B14F-4D97-AF65-F5344CB8AC3E}">
        <p14:creationId xmlns:p14="http://schemas.microsoft.com/office/powerpoint/2010/main" val="25051193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150</TotalTime>
  <Words>379</Words>
  <Application>Microsoft Office PowerPoint</Application>
  <PresentationFormat>On-screen Show (4:3)</PresentationFormat>
  <Paragraphs>80</Paragraphs>
  <Slides>8</Slides>
  <Notes>3</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Aspect</vt:lpstr>
      <vt:lpstr>Standards Update: Science and  Social Studies</vt:lpstr>
      <vt:lpstr>SB 1 Requirements</vt:lpstr>
      <vt:lpstr>NGSS Structure (draft)</vt:lpstr>
      <vt:lpstr>NGSS Connections</vt:lpstr>
      <vt:lpstr>NGSS Timeline</vt:lpstr>
      <vt:lpstr>State Standards for Social Studies: The College Career and Civic Life (C3)</vt:lpstr>
      <vt:lpstr>The College Career and Civic Life (C3) Structure (draft)</vt:lpstr>
      <vt:lpstr>The College Career and Civic Life (C3) Social Studies Timeline</vt:lpstr>
    </vt:vector>
  </TitlesOfParts>
  <Company>KDE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NGSS Structure (draft)</dc:title>
  <dc:creator>STAFF</dc:creator>
  <cp:lastModifiedBy>spalmer</cp:lastModifiedBy>
  <cp:revision>50</cp:revision>
  <cp:lastPrinted>2012-08-07T13:48:53Z</cp:lastPrinted>
  <dcterms:created xsi:type="dcterms:W3CDTF">2012-07-10T15:01:24Z</dcterms:created>
  <dcterms:modified xsi:type="dcterms:W3CDTF">2012-08-07T13:49:40Z</dcterms:modified>
</cp:coreProperties>
</file>